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71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C17D0E-E9D4-4BFF-95A9-EFFC27FB7400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ED49CD-3E08-4879-821E-6A683098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28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91B94-FB65-45C0-9F5F-8BC579FE5CCD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2D2AB4-0BE5-49BE-8160-45BDA415008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Equipment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equipment are we going to use in the lab?</a:t>
            </a:r>
          </a:p>
          <a:p>
            <a:r>
              <a:rPr lang="en-US" dirty="0" smtClean="0"/>
              <a:t>What is it used for?</a:t>
            </a:r>
          </a:p>
          <a:p>
            <a:r>
              <a:rPr lang="en-US" dirty="0" smtClean="0"/>
              <a:t>What are the names of the equipment?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2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Triple Beam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Balance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3 metal bars, with riders  in 1, 10, and 100 grams measurement</a:t>
            </a:r>
          </a:p>
          <a:p>
            <a:endParaRPr lang="en-US" dirty="0"/>
          </a:p>
          <a:p>
            <a:r>
              <a:rPr lang="en-US" dirty="0" smtClean="0"/>
              <a:t>Finds mass of objects in grams (g)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1752600"/>
            <a:ext cx="399010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38236"/>
            <a:ext cx="27432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15" y="4835236"/>
            <a:ext cx="420624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006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Funnel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 to resist heat and corrosion</a:t>
            </a:r>
          </a:p>
          <a:p>
            <a:r>
              <a:rPr lang="en-US" dirty="0" smtClean="0"/>
              <a:t>Plastic for other uses</a:t>
            </a:r>
          </a:p>
          <a:p>
            <a:endParaRPr lang="en-US" dirty="0"/>
          </a:p>
          <a:p>
            <a:r>
              <a:rPr lang="en-US" dirty="0" smtClean="0"/>
              <a:t>To aid in pouring a liquid from wide mouth to small mouth container</a:t>
            </a:r>
          </a:p>
          <a:p>
            <a:r>
              <a:rPr lang="en-US" dirty="0" smtClean="0"/>
              <a:t>If used with filter paper, can be used to filter substances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45" y="4572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22764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7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Florence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Flask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Round bottomed</a:t>
            </a:r>
          </a:p>
          <a:p>
            <a:r>
              <a:rPr lang="en-US" dirty="0"/>
              <a:t>Glass</a:t>
            </a:r>
          </a:p>
          <a:p>
            <a:r>
              <a:rPr lang="en-US" dirty="0" smtClean="0"/>
              <a:t>Different </a:t>
            </a:r>
            <a:r>
              <a:rPr lang="en-US" dirty="0"/>
              <a:t>sizes</a:t>
            </a:r>
          </a:p>
          <a:p>
            <a:r>
              <a:rPr lang="en-US" dirty="0"/>
              <a:t>Measured in mL (milliliters)</a:t>
            </a:r>
          </a:p>
          <a:p>
            <a:r>
              <a:rPr lang="en-US" dirty="0"/>
              <a:t>125 mL; 250, mL; </a:t>
            </a:r>
          </a:p>
          <a:p>
            <a:pPr marL="0" indent="0">
              <a:buNone/>
            </a:pPr>
            <a:r>
              <a:rPr lang="en-US" dirty="0"/>
              <a:t>    500mL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Designed for uniform heating and boiling</a:t>
            </a:r>
            <a:endParaRPr lang="en-US" dirty="0"/>
          </a:p>
          <a:p>
            <a:r>
              <a:rPr lang="en-US" dirty="0"/>
              <a:t>For measuring and </a:t>
            </a:r>
          </a:p>
          <a:p>
            <a:pPr marL="0" indent="0">
              <a:buNone/>
            </a:pPr>
            <a:r>
              <a:rPr lang="en-US" dirty="0"/>
              <a:t>     pouring, heating or </a:t>
            </a:r>
          </a:p>
          <a:p>
            <a:pPr marL="0" indent="0">
              <a:buNone/>
            </a:pPr>
            <a:r>
              <a:rPr lang="en-US" dirty="0"/>
              <a:t>     mixing substances</a:t>
            </a:r>
          </a:p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35847"/>
            <a:ext cx="2362200" cy="404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732" y="685051"/>
            <a:ext cx="2762250" cy="41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3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Ring S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tand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stand with detachable rings, and other equipment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Pole holds clamps</a:t>
            </a:r>
          </a:p>
          <a:p>
            <a:r>
              <a:rPr lang="en-US" dirty="0" smtClean="0"/>
              <a:t>Platform holds heating unit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6084"/>
            <a:ext cx="37782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1981200"/>
            <a:ext cx="1981200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Clamp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910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r>
              <a:rPr lang="en-US" dirty="0" smtClean="0"/>
              <a:t>Attaches to the Ring Stand</a:t>
            </a:r>
          </a:p>
          <a:p>
            <a:endParaRPr lang="en-US" dirty="0"/>
          </a:p>
          <a:p>
            <a:r>
              <a:rPr lang="en-US" dirty="0" smtClean="0"/>
              <a:t>For supporting a flask </a:t>
            </a:r>
            <a:r>
              <a:rPr lang="en-US" dirty="0"/>
              <a:t>or</a:t>
            </a:r>
            <a:r>
              <a:rPr lang="en-US" dirty="0" smtClean="0"/>
              <a:t> beaker on a ring stand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61999"/>
            <a:ext cx="3609975" cy="270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332" y="2808878"/>
            <a:ext cx="2262188" cy="507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Meter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Stick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Wooden or metal.</a:t>
            </a:r>
          </a:p>
          <a:p>
            <a:r>
              <a:rPr lang="en-US" dirty="0" smtClean="0"/>
              <a:t>Sometimes has both  metric and English system</a:t>
            </a:r>
          </a:p>
          <a:p>
            <a:r>
              <a:rPr lang="en-US" dirty="0" smtClean="0"/>
              <a:t>We will use only the metric side</a:t>
            </a:r>
          </a:p>
          <a:p>
            <a:endParaRPr lang="en-US" dirty="0"/>
          </a:p>
          <a:p>
            <a:r>
              <a:rPr lang="en-US" dirty="0" smtClean="0"/>
              <a:t> For measuring length or distance in millimeters, centimeters, and meters.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03564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56550">
            <a:off x="3985868" y="4188443"/>
            <a:ext cx="5624512" cy="898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2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Eye dropper (medicine dropper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Glass or plastic</a:t>
            </a:r>
          </a:p>
          <a:p>
            <a:r>
              <a:rPr lang="en-US" dirty="0" smtClean="0"/>
              <a:t>Rubber squeezable end to create a vacuum to draw up liquids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For transferring small amounts (drops) of liquid</a:t>
            </a:r>
            <a:endParaRPr lang="en-US" dirty="0"/>
          </a:p>
        </p:txBody>
      </p:sp>
      <p:sp>
        <p:nvSpPr>
          <p:cNvPr id="4" name="AutoShape 2" descr="Image result for eye dropp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529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92745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44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Spring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Scale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or plastic container </a:t>
            </a:r>
          </a:p>
          <a:p>
            <a:r>
              <a:rPr lang="en-US" dirty="0" smtClean="0"/>
              <a:t>Has a hook for attaching to an object</a:t>
            </a:r>
          </a:p>
          <a:p>
            <a:r>
              <a:rPr lang="en-US" dirty="0" smtClean="0"/>
              <a:t>A spring inside</a:t>
            </a:r>
          </a:p>
          <a:p>
            <a:endParaRPr lang="en-US" dirty="0"/>
          </a:p>
          <a:p>
            <a:r>
              <a:rPr lang="en-US" dirty="0" smtClean="0"/>
              <a:t>For measuring weight </a:t>
            </a:r>
          </a:p>
          <a:p>
            <a:r>
              <a:rPr lang="en-US" dirty="0" smtClean="0"/>
              <a:t>For measuring force in Newtons (N)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465" y="914400"/>
            <a:ext cx="3711935" cy="375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0403"/>
            <a:ext cx="1219200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Tube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</a:t>
            </a:r>
          </a:p>
          <a:p>
            <a:r>
              <a:rPr lang="en-US" dirty="0" smtClean="0"/>
              <a:t>Many different sizes</a:t>
            </a:r>
          </a:p>
          <a:p>
            <a:endParaRPr lang="en-US" dirty="0"/>
          </a:p>
          <a:p>
            <a:r>
              <a:rPr lang="en-US" dirty="0" smtClean="0"/>
              <a:t>For heating a small amount of substance</a:t>
            </a:r>
          </a:p>
          <a:p>
            <a:r>
              <a:rPr lang="en-US" dirty="0" smtClean="0"/>
              <a:t>For mixing small amounts of a liquid or substance.</a:t>
            </a: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6" r="25668"/>
          <a:stretch/>
        </p:blipFill>
        <p:spPr bwMode="auto">
          <a:xfrm rot="1747938">
            <a:off x="5775036" y="3391426"/>
            <a:ext cx="1403928" cy="358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451" y="762000"/>
            <a:ext cx="4572000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24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Tube Rack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Wooden stand  with holes for full test tubes, and pegs for empty test tubes</a:t>
            </a:r>
          </a:p>
          <a:p>
            <a:r>
              <a:rPr lang="en-US" dirty="0" smtClean="0"/>
              <a:t>Can be wire or plastic</a:t>
            </a:r>
          </a:p>
          <a:p>
            <a:endParaRPr lang="en-US" dirty="0"/>
          </a:p>
          <a:p>
            <a:r>
              <a:rPr lang="en-US" dirty="0" smtClean="0"/>
              <a:t>For holding one or more test tubes</a:t>
            </a:r>
          </a:p>
          <a:p>
            <a:r>
              <a:rPr lang="en-US" dirty="0" smtClean="0"/>
              <a:t>For drying cleaned test tubes  </a:t>
            </a:r>
          </a:p>
          <a:p>
            <a:endParaRPr lang="en-U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87" y="838200"/>
            <a:ext cx="2438400" cy="202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255126" cy="186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084874"/>
            <a:ext cx="3185565" cy="16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93867"/>
            <a:ext cx="2476500" cy="161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87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731518"/>
              </p:ext>
            </p:extLst>
          </p:nvPr>
        </p:nvGraphicFramePr>
        <p:xfrm>
          <a:off x="533400" y="1752600"/>
          <a:ext cx="7467606" cy="3352802"/>
        </p:xfrm>
        <a:graphic>
          <a:graphicData uri="http://schemas.openxmlformats.org/drawingml/2006/table">
            <a:tbl>
              <a:tblPr firstRow="1" firstCol="1" bandRow="1"/>
              <a:tblGrid>
                <a:gridCol w="1244601"/>
                <a:gridCol w="1244601"/>
                <a:gridCol w="1244601"/>
                <a:gridCol w="1244601"/>
                <a:gridCol w="1244601"/>
                <a:gridCol w="1244601"/>
              </a:tblGrid>
              <a:tr h="52770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7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3775" marR="237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910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Tube H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older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Small metal tongs</a:t>
            </a:r>
          </a:p>
          <a:p>
            <a:r>
              <a:rPr lang="en-US" dirty="0" smtClean="0"/>
              <a:t>Keeps hands from touching a test tube</a:t>
            </a:r>
          </a:p>
          <a:p>
            <a:endParaRPr lang="en-US" dirty="0"/>
          </a:p>
          <a:p>
            <a:r>
              <a:rPr lang="en-US" dirty="0" smtClean="0"/>
              <a:t>For holding an individual test tube.</a:t>
            </a:r>
          </a:p>
          <a:p>
            <a:r>
              <a:rPr lang="en-US" dirty="0" smtClean="0"/>
              <a:t>Above flame or heat</a:t>
            </a:r>
          </a:p>
          <a:p>
            <a:r>
              <a:rPr lang="en-US" dirty="0" smtClean="0"/>
              <a:t>To see a reaction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12" y="1828800"/>
            <a:ext cx="41685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mage result for test tube holder draw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501120"/>
            <a:ext cx="3737113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Image result for test tube hol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80" y="3581400"/>
            <a:ext cx="2166620" cy="216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88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Tube </a:t>
            </a:r>
            <a:r>
              <a:rPr lang="en-US" dirty="0" smtClean="0"/>
              <a:t>Clamp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</a:t>
            </a:r>
          </a:p>
          <a:p>
            <a:r>
              <a:rPr lang="en-US" dirty="0" smtClean="0"/>
              <a:t>Has a bolt that tightens onto the ring stand pole and a wing-nut that tightens on the test tube, flask </a:t>
            </a:r>
          </a:p>
          <a:p>
            <a:endParaRPr lang="en-US" dirty="0"/>
          </a:p>
          <a:p>
            <a:r>
              <a:rPr lang="en-US" dirty="0" smtClean="0"/>
              <a:t>For holding a test tube or flask on a ring stand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762000"/>
            <a:ext cx="3919514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17" y="4191000"/>
            <a:ext cx="3961997" cy="17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Test Tube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Brush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Wire or wooden handle</a:t>
            </a:r>
          </a:p>
          <a:p>
            <a:r>
              <a:rPr lang="en-US" dirty="0" smtClean="0"/>
              <a:t>Plastic or wire bristles</a:t>
            </a:r>
          </a:p>
          <a:p>
            <a:endParaRPr lang="en-US" dirty="0"/>
          </a:p>
          <a:p>
            <a:r>
              <a:rPr lang="en-US" dirty="0" smtClean="0"/>
              <a:t>Cleaning insides of  test tubes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81150"/>
            <a:ext cx="389120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92" y="4888584"/>
            <a:ext cx="745651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2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Beaker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Tongs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r>
              <a:rPr lang="en-US" dirty="0" smtClean="0"/>
              <a:t>Coated with rubber sometimes</a:t>
            </a:r>
          </a:p>
          <a:p>
            <a:r>
              <a:rPr lang="en-US" dirty="0" smtClean="0"/>
              <a:t>Pivots open and closed like scissors</a:t>
            </a:r>
          </a:p>
          <a:p>
            <a:endParaRPr lang="en-US" dirty="0"/>
          </a:p>
          <a:p>
            <a:r>
              <a:rPr lang="en-US" dirty="0" smtClean="0"/>
              <a:t>For removing and holding a hot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beaker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62" y="990600"/>
            <a:ext cx="451087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95800"/>
            <a:ext cx="5110788" cy="172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32"/>
          <a:stretch/>
        </p:blipFill>
        <p:spPr bwMode="auto">
          <a:xfrm>
            <a:off x="4539423" y="3015673"/>
            <a:ext cx="2135614" cy="14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Goggles</a:t>
            </a:r>
            <a:r>
              <a:rPr lang="en-US" sz="54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soft or brittle plastic</a:t>
            </a:r>
          </a:p>
          <a:p>
            <a:r>
              <a:rPr lang="en-US" dirty="0" smtClean="0"/>
              <a:t>Fit like glasses </a:t>
            </a:r>
          </a:p>
          <a:p>
            <a:r>
              <a:rPr lang="en-US" dirty="0" smtClean="0"/>
              <a:t>Or fit over your head with elastic band</a:t>
            </a:r>
          </a:p>
          <a:p>
            <a:endParaRPr lang="en-US" dirty="0"/>
          </a:p>
          <a:p>
            <a:r>
              <a:rPr lang="en-US" dirty="0" smtClean="0"/>
              <a:t>To protect the eyes.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6" y="914400"/>
            <a:ext cx="306616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50520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8"/>
          <a:stretch/>
        </p:blipFill>
        <p:spPr bwMode="auto">
          <a:xfrm>
            <a:off x="4553526" y="5181600"/>
            <a:ext cx="2343150" cy="144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93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 Screen (Wire gauze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Screen of wire mesh</a:t>
            </a:r>
          </a:p>
          <a:p>
            <a:r>
              <a:rPr lang="en-US" dirty="0" smtClean="0"/>
              <a:t>Sometimes with a ceramic center</a:t>
            </a:r>
          </a:p>
          <a:p>
            <a:r>
              <a:rPr lang="en-US" dirty="0" smtClean="0"/>
              <a:t>Fits over the ring on a ring stand</a:t>
            </a:r>
          </a:p>
          <a:p>
            <a:endParaRPr lang="en-US" dirty="0"/>
          </a:p>
          <a:p>
            <a:r>
              <a:rPr lang="en-US" dirty="0" smtClean="0"/>
              <a:t>To protect the bottom of a beaker or flask from flame </a:t>
            </a:r>
          </a:p>
          <a:p>
            <a:r>
              <a:rPr lang="en-US" dirty="0" smtClean="0"/>
              <a:t>To support a beaker or flask on a ring clamp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3" r="23208"/>
          <a:stretch/>
        </p:blipFill>
        <p:spPr bwMode="auto">
          <a:xfrm>
            <a:off x="4495800" y="3276600"/>
            <a:ext cx="1736436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7"/>
          <a:stretch/>
        </p:blipFill>
        <p:spPr bwMode="auto">
          <a:xfrm>
            <a:off x="6477000" y="4629727"/>
            <a:ext cx="2438400" cy="222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0459">
            <a:off x="6167734" y="1699812"/>
            <a:ext cx="2533735" cy="268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4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Bunsen </a:t>
            </a:r>
            <a:r>
              <a:rPr lang="en-US" sz="5400" dirty="0" smtClean="0"/>
              <a:t>Burne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 apparatus connected to the gas jets with a rubber  hose</a:t>
            </a:r>
          </a:p>
          <a:p>
            <a:r>
              <a:rPr lang="en-US" dirty="0" smtClean="0"/>
              <a:t>Valves to adjust the amount of oxygen and gas</a:t>
            </a:r>
          </a:p>
          <a:p>
            <a:endParaRPr lang="en-US" dirty="0"/>
          </a:p>
          <a:p>
            <a:r>
              <a:rPr lang="en-US" dirty="0" smtClean="0"/>
              <a:t>For heating, sterilization, and combustion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40251"/>
            <a:ext cx="3409950" cy="354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1" r="19509" b="8612"/>
          <a:stretch/>
        </p:blipFill>
        <p:spPr bwMode="auto">
          <a:xfrm>
            <a:off x="5791200" y="4211782"/>
            <a:ext cx="1644074" cy="264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9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Watch </a:t>
            </a:r>
            <a:r>
              <a:rPr lang="en-US" sz="5400" dirty="0" smtClean="0"/>
              <a:t>glass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Shallow glass dish</a:t>
            </a:r>
          </a:p>
          <a:p>
            <a:r>
              <a:rPr lang="en-US" dirty="0" smtClean="0"/>
              <a:t>Looks like a big contact lens</a:t>
            </a:r>
          </a:p>
          <a:p>
            <a:endParaRPr lang="en-US" dirty="0"/>
          </a:p>
          <a:p>
            <a:r>
              <a:rPr lang="en-US" dirty="0" smtClean="0"/>
              <a:t>For evaporating liquids</a:t>
            </a:r>
          </a:p>
          <a:p>
            <a:r>
              <a:rPr lang="en-US" dirty="0" smtClean="0"/>
              <a:t>To hold solids while being weighed</a:t>
            </a:r>
          </a:p>
          <a:p>
            <a:r>
              <a:rPr lang="en-US" dirty="0" smtClean="0"/>
              <a:t>To heat very small amounts of a substance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838200"/>
            <a:ext cx="3762375" cy="25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91" y="36576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equipment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Graduated Cylinder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Glass stirring rod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Erlenmeyer Flask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Thermometer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Forceps or tweezers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Beaker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Triple </a:t>
            </a:r>
            <a:r>
              <a:rPr lang="en-US" sz="2400" dirty="0">
                <a:solidFill>
                  <a:prstClr val="black"/>
                </a:solidFill>
              </a:rPr>
              <a:t>Beam Balance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Funnel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Florence Flask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Ring </a:t>
            </a:r>
            <a:r>
              <a:rPr lang="en-US" sz="2400" dirty="0" smtClean="0">
                <a:solidFill>
                  <a:prstClr val="black"/>
                </a:solidFill>
              </a:rPr>
              <a:t>stand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Ring Clamp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Meter </a:t>
            </a:r>
            <a:r>
              <a:rPr lang="en-US" sz="2400" dirty="0">
                <a:solidFill>
                  <a:prstClr val="black"/>
                </a:solidFill>
              </a:rPr>
              <a:t>Stick</a:t>
            </a:r>
          </a:p>
          <a:p>
            <a:pPr lvl="0">
              <a:buClr>
                <a:srgbClr val="0BD0D9"/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1905000"/>
            <a:ext cx="4419600" cy="443484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Eye dropper (medicine dropper)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Spring Scale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rack 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holder</a:t>
            </a:r>
          </a:p>
          <a:p>
            <a:pPr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Test Tube </a:t>
            </a:r>
            <a:r>
              <a:rPr lang="en-US" sz="2400" dirty="0" smtClean="0">
                <a:solidFill>
                  <a:prstClr val="black"/>
                </a:solidFill>
              </a:rPr>
              <a:t>clamp</a:t>
            </a:r>
          </a:p>
          <a:p>
            <a:pPr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Test </a:t>
            </a:r>
            <a:r>
              <a:rPr lang="en-US" sz="2400" dirty="0">
                <a:solidFill>
                  <a:prstClr val="black"/>
                </a:solidFill>
              </a:rPr>
              <a:t>Tube </a:t>
            </a:r>
            <a:r>
              <a:rPr lang="en-US" sz="2400" dirty="0" smtClean="0">
                <a:solidFill>
                  <a:prstClr val="black"/>
                </a:solidFill>
              </a:rPr>
              <a:t>Brush</a:t>
            </a:r>
            <a:endParaRPr lang="en-US" sz="24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Beaker </a:t>
            </a:r>
            <a:r>
              <a:rPr lang="en-US" sz="2400" dirty="0">
                <a:solidFill>
                  <a:prstClr val="black"/>
                </a:solidFill>
              </a:rPr>
              <a:t>Tongs</a:t>
            </a:r>
          </a:p>
          <a:p>
            <a:pPr lvl="0">
              <a:buClr>
                <a:srgbClr val="0BD0D9"/>
              </a:buClr>
            </a:pPr>
            <a:r>
              <a:rPr lang="en-US" sz="2400" dirty="0">
                <a:solidFill>
                  <a:prstClr val="black"/>
                </a:solidFill>
              </a:rPr>
              <a:t>Goggles </a:t>
            </a:r>
          </a:p>
          <a:p>
            <a:pPr lvl="0">
              <a:buClr>
                <a:srgbClr val="0BD0D9"/>
              </a:buClr>
            </a:pPr>
            <a:r>
              <a:rPr lang="en-US" sz="2400" dirty="0" smtClean="0">
                <a:solidFill>
                  <a:prstClr val="black"/>
                </a:solidFill>
              </a:rPr>
              <a:t>Wire Screen (</a:t>
            </a:r>
            <a:r>
              <a:rPr lang="en-US" sz="2400" dirty="0">
                <a:solidFill>
                  <a:prstClr val="black"/>
                </a:solidFill>
              </a:rPr>
              <a:t>Wire </a:t>
            </a:r>
            <a:r>
              <a:rPr lang="en-US" sz="2400" dirty="0" smtClean="0">
                <a:solidFill>
                  <a:prstClr val="black"/>
                </a:solidFill>
              </a:rPr>
              <a:t>gauze)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/>
              <a:t>Bunsen Burner</a:t>
            </a:r>
          </a:p>
          <a:p>
            <a:r>
              <a:rPr lang="en-US" sz="2400" dirty="0" smtClean="0"/>
              <a:t>Watch glass</a:t>
            </a:r>
            <a:endParaRPr lang="en-US" sz="24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Lab equipment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Graduated Cylinder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953000" cy="4389120"/>
          </a:xfrm>
        </p:spPr>
        <p:txBody>
          <a:bodyPr/>
          <a:lstStyle/>
          <a:p>
            <a:r>
              <a:rPr lang="en-US" dirty="0" smtClean="0"/>
              <a:t>Glass or plastic</a:t>
            </a:r>
          </a:p>
          <a:p>
            <a:r>
              <a:rPr lang="en-US" dirty="0" smtClean="0"/>
              <a:t>Marked with a milliliter (mL) scale</a:t>
            </a:r>
          </a:p>
          <a:p>
            <a:endParaRPr lang="en-US" dirty="0"/>
          </a:p>
          <a:p>
            <a:r>
              <a:rPr lang="en-US" dirty="0" smtClean="0"/>
              <a:t>Used to measure volume</a:t>
            </a:r>
          </a:p>
          <a:p>
            <a:r>
              <a:rPr lang="en-US" dirty="0" smtClean="0"/>
              <a:t>Used to pour liquids</a:t>
            </a:r>
          </a:p>
          <a:p>
            <a:r>
              <a:rPr lang="en-US" dirty="0" smtClean="0"/>
              <a:t>NOT for heating or mixing substances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640" y="380999"/>
            <a:ext cx="2383328" cy="324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Image result for graduated cyli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80866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Glass stirring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rod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glass</a:t>
            </a:r>
          </a:p>
          <a:p>
            <a:r>
              <a:rPr lang="en-US" dirty="0" smtClean="0"/>
              <a:t>Resists </a:t>
            </a:r>
            <a:r>
              <a:rPr lang="en-US" dirty="0"/>
              <a:t>heat and </a:t>
            </a:r>
            <a:r>
              <a:rPr lang="en-US" dirty="0" smtClean="0"/>
              <a:t>corrosion</a:t>
            </a:r>
          </a:p>
          <a:p>
            <a:r>
              <a:rPr lang="en-US" dirty="0" smtClean="0"/>
              <a:t>Different lengths</a:t>
            </a:r>
          </a:p>
          <a:p>
            <a:endParaRPr lang="en-US" dirty="0"/>
          </a:p>
          <a:p>
            <a:r>
              <a:rPr lang="en-US" dirty="0" smtClean="0"/>
              <a:t>Used to stir liquids</a:t>
            </a:r>
          </a:p>
          <a:p>
            <a:r>
              <a:rPr lang="en-US" dirty="0" smtClean="0"/>
              <a:t>Used to mix substances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338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2952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Erlenmeyer 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Flask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Glass</a:t>
            </a:r>
          </a:p>
          <a:p>
            <a:r>
              <a:rPr lang="en-US" dirty="0" smtClean="0"/>
              <a:t>Flat bottomed</a:t>
            </a:r>
          </a:p>
          <a:p>
            <a:r>
              <a:rPr lang="en-US" dirty="0" smtClean="0"/>
              <a:t>Different sizes</a:t>
            </a:r>
          </a:p>
          <a:p>
            <a:r>
              <a:rPr lang="en-US" dirty="0" smtClean="0"/>
              <a:t>Measured in mL (milliliters)</a:t>
            </a:r>
          </a:p>
          <a:p>
            <a:r>
              <a:rPr lang="en-US" dirty="0" smtClean="0"/>
              <a:t>125 mL; 250, mL;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500mL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May be heated</a:t>
            </a:r>
          </a:p>
          <a:p>
            <a:r>
              <a:rPr lang="en-US" dirty="0" smtClean="0"/>
              <a:t>For measuring and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pouring, heating or </a:t>
            </a:r>
          </a:p>
          <a:p>
            <a:pPr marL="0" indent="0">
              <a:buNone/>
            </a:pPr>
            <a:r>
              <a:rPr lang="en-US" dirty="0" smtClean="0"/>
              <a:t>     mixing substances</a:t>
            </a:r>
            <a:endParaRPr lang="en-US" dirty="0"/>
          </a:p>
        </p:txBody>
      </p:sp>
      <p:sp>
        <p:nvSpPr>
          <p:cNvPr id="4" name="AutoShape 4" descr="Image result for erlenmeyer flas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erlenmeyer flas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erlenmeyer flask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erlenmeyer flask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erlenmeyer flask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5" descr="Image result for erlenmeyer flask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7" descr="Image result for erlenmeyer flask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8999"/>
            <a:ext cx="2057400" cy="2932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20" descr="Image result for erlenmeyer flas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338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9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Thermometer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4015509" cy="40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Glass, resists heat and corrosion</a:t>
            </a:r>
          </a:p>
          <a:p>
            <a:r>
              <a:rPr lang="en-US" dirty="0" smtClean="0"/>
              <a:t>Alcohol or mercury inside</a:t>
            </a:r>
          </a:p>
          <a:p>
            <a:endParaRPr lang="en-US" dirty="0" smtClean="0"/>
          </a:p>
          <a:p>
            <a:r>
              <a:rPr lang="en-US" dirty="0" smtClean="0"/>
              <a:t>Measures temperature</a:t>
            </a:r>
          </a:p>
          <a:p>
            <a:r>
              <a:rPr lang="en-US" dirty="0" smtClean="0"/>
              <a:t>Can be </a:t>
            </a:r>
          </a:p>
          <a:p>
            <a:pPr lvl="1"/>
            <a:r>
              <a:rPr lang="en-US" dirty="0" smtClean="0"/>
              <a:t>Celsius (</a:t>
            </a:r>
            <a:r>
              <a:rPr lang="en-US" dirty="0"/>
              <a:t>°</a:t>
            </a:r>
            <a:r>
              <a:rPr lang="en-US" dirty="0" smtClean="0"/>
              <a:t>C)</a:t>
            </a:r>
          </a:p>
          <a:p>
            <a:pPr lvl="1"/>
            <a:r>
              <a:rPr lang="en-US" dirty="0" smtClean="0"/>
              <a:t>Fahrenheit (°F)</a:t>
            </a:r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24250"/>
            <a:ext cx="28384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0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Forceps or T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weezers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Metal</a:t>
            </a:r>
          </a:p>
          <a:p>
            <a:endParaRPr lang="en-US" dirty="0"/>
          </a:p>
          <a:p>
            <a:r>
              <a:rPr lang="en-US" dirty="0" smtClean="0"/>
              <a:t>For picking up and handling small objects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3028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02072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755" y="4572000"/>
            <a:ext cx="321928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Beaker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txBody>
          <a:bodyPr/>
          <a:lstStyle/>
          <a:p>
            <a:r>
              <a:rPr lang="en-US" dirty="0" smtClean="0"/>
              <a:t>Made of glass or plastic</a:t>
            </a:r>
          </a:p>
          <a:p>
            <a:r>
              <a:rPr lang="en-US" dirty="0" smtClean="0"/>
              <a:t>Different sizes (100 mL; 250 mL; 400 mL; 1000 mL</a:t>
            </a:r>
          </a:p>
          <a:p>
            <a:r>
              <a:rPr lang="en-US" dirty="0" smtClean="0"/>
              <a:t>Measures in mL (milliliters)</a:t>
            </a:r>
          </a:p>
          <a:p>
            <a:endParaRPr lang="en-US" dirty="0"/>
          </a:p>
          <a:p>
            <a:r>
              <a:rPr lang="en-US" dirty="0" smtClean="0"/>
              <a:t>For measuring, stirring, pouring, heating, mixing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55199"/>
            <a:ext cx="2314864" cy="280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769003"/>
            <a:ext cx="2571750" cy="33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25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2552</TotalTime>
  <Words>755</Words>
  <Application>Microsoft Office PowerPoint</Application>
  <PresentationFormat>On-screen Show (4:3)</PresentationFormat>
  <Paragraphs>223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Lab Equipment</vt:lpstr>
      <vt:lpstr>PowerPoint Presentation</vt:lpstr>
      <vt:lpstr>Lab equipment </vt:lpstr>
      <vt:lpstr>Graduated Cylinder</vt:lpstr>
      <vt:lpstr>Glass stirring rod</vt:lpstr>
      <vt:lpstr>Erlenmeyer Flask</vt:lpstr>
      <vt:lpstr>Thermometer</vt:lpstr>
      <vt:lpstr>Forceps or Tweezers</vt:lpstr>
      <vt:lpstr>Beaker</vt:lpstr>
      <vt:lpstr>Triple Beam Balance</vt:lpstr>
      <vt:lpstr>Funnel</vt:lpstr>
      <vt:lpstr>Florence Flask</vt:lpstr>
      <vt:lpstr>Ring Stand</vt:lpstr>
      <vt:lpstr>Ring Clamp</vt:lpstr>
      <vt:lpstr>Meter Stick</vt:lpstr>
      <vt:lpstr>Eye dropper (medicine dropper)</vt:lpstr>
      <vt:lpstr>Spring Scale</vt:lpstr>
      <vt:lpstr>Test Tube</vt:lpstr>
      <vt:lpstr>Test Tube Rack </vt:lpstr>
      <vt:lpstr>Test Tube Holder</vt:lpstr>
      <vt:lpstr>Test Tube Clamp</vt:lpstr>
      <vt:lpstr>Test Tube Brush</vt:lpstr>
      <vt:lpstr>Beaker Tongs</vt:lpstr>
      <vt:lpstr>Goggles </vt:lpstr>
      <vt:lpstr>Wire Screen (Wire gauze)</vt:lpstr>
      <vt:lpstr>Bunsen Burner</vt:lpstr>
      <vt:lpstr>Watch glass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Equipment</dc:title>
  <dc:creator>Mary Ann Seslar</dc:creator>
  <cp:lastModifiedBy>admin</cp:lastModifiedBy>
  <cp:revision>28</cp:revision>
  <cp:lastPrinted>2016-09-09T17:56:55Z</cp:lastPrinted>
  <dcterms:created xsi:type="dcterms:W3CDTF">2016-09-08T14:19:20Z</dcterms:created>
  <dcterms:modified xsi:type="dcterms:W3CDTF">2017-08-24T22:38:57Z</dcterms:modified>
</cp:coreProperties>
</file>