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F3BAF9-3585-45F4-A707-BE89B7B14C2C}" type="datetimeFigureOut">
              <a:rPr lang="en-US" smtClean="0">
                <a:solidFill>
                  <a:srgbClr val="DBF5F9">
                    <a:shade val="90000"/>
                  </a:srgbClr>
                </a:solidFill>
              </a:rPr>
              <a:pPr/>
              <a:t>12/8/2016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F9A2C70-CDA1-45AC-A202-543419A4054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771225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9460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3123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2024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F3BAF9-3585-45F4-A707-BE89B7B14C2C}" type="datetimeFigureOut">
              <a:rPr lang="en-US" smtClean="0">
                <a:solidFill>
                  <a:srgbClr val="DBF5F9">
                    <a:shade val="90000"/>
                  </a:srgbClr>
                </a:solidFill>
              </a:rPr>
              <a:pPr/>
              <a:t>12/8/2016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F9A2C70-CDA1-45AC-A202-543419A4054D}"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67224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6083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396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4678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6098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524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4616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F3BAF9-3585-45F4-A707-BE89B7B14C2C}" type="datetimeFigureOut">
              <a:rPr lang="en-US" smtClean="0">
                <a:solidFill>
                  <a:srgbClr val="04617B">
                    <a:shade val="90000"/>
                  </a:srgbClr>
                </a:solidFill>
              </a:rPr>
              <a:pPr/>
              <a:t>12/8/2016</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9A2C70-CDA1-45AC-A202-543419A4054D}"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61127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Angular Distance </a:t>
            </a:r>
            <a:r>
              <a:rPr lang="en-US" smtClean="0"/>
              <a:t>Group Activity</a:t>
            </a:r>
            <a:endParaRPr lang="en-US" dirty="0"/>
          </a:p>
        </p:txBody>
      </p:sp>
      <p:sp>
        <p:nvSpPr>
          <p:cNvPr id="5" name="Text Placeholder 4"/>
          <p:cNvSpPr>
            <a:spLocks noGrp="1"/>
          </p:cNvSpPr>
          <p:nvPr>
            <p:ph type="body" idx="1"/>
          </p:nvPr>
        </p:nvSpPr>
        <p:spPr/>
        <p:txBody>
          <a:bodyPr/>
          <a:lstStyle/>
          <a:p>
            <a:r>
              <a:rPr lang="en-US" dirty="0" smtClean="0"/>
              <a:t>Part I</a:t>
            </a:r>
            <a:endParaRPr lang="en-US" dirty="0"/>
          </a:p>
        </p:txBody>
      </p:sp>
    </p:spTree>
    <p:extLst>
      <p:ext uri="{BB962C8B-B14F-4D97-AF65-F5344CB8AC3E}">
        <p14:creationId xmlns:p14="http://schemas.microsoft.com/office/powerpoint/2010/main" val="307753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026008"/>
            <a:ext cx="6485467" cy="4864100"/>
          </a:xfrm>
          <a:prstGeom prst="rect">
            <a:avLst/>
          </a:prstGeom>
        </p:spPr>
      </p:pic>
      <p:sp>
        <p:nvSpPr>
          <p:cNvPr id="3" name="TextBox 2"/>
          <p:cNvSpPr txBox="1"/>
          <p:nvPr/>
        </p:nvSpPr>
        <p:spPr>
          <a:xfrm>
            <a:off x="284183" y="381000"/>
            <a:ext cx="8859817" cy="1569660"/>
          </a:xfrm>
          <a:prstGeom prst="rect">
            <a:avLst/>
          </a:prstGeom>
          <a:noFill/>
        </p:spPr>
        <p:txBody>
          <a:bodyPr wrap="none" rtlCol="0">
            <a:spAutoFit/>
          </a:bodyPr>
          <a:lstStyle/>
          <a:p>
            <a:r>
              <a:rPr lang="en-US" sz="2400" dirty="0">
                <a:solidFill>
                  <a:srgbClr val="0076A3"/>
                </a:solidFill>
                <a:latin typeface="Calibri"/>
              </a:rPr>
              <a:t>10. You are lost at sea, you have no instruments and the GPS is out of </a:t>
            </a:r>
          </a:p>
          <a:p>
            <a:r>
              <a:rPr lang="en-US" sz="2400" dirty="0">
                <a:solidFill>
                  <a:srgbClr val="0076A3"/>
                </a:solidFill>
                <a:latin typeface="Calibri"/>
              </a:rPr>
              <a:t> </a:t>
            </a:r>
            <a:r>
              <a:rPr lang="en-US" sz="2400" dirty="0">
                <a:solidFill>
                  <a:srgbClr val="0076A3"/>
                </a:solidFill>
                <a:latin typeface="Calibri"/>
              </a:rPr>
              <a:t>      power.</a:t>
            </a:r>
          </a:p>
          <a:p>
            <a:r>
              <a:rPr lang="en-US" sz="2400" dirty="0">
                <a:solidFill>
                  <a:srgbClr val="0076A3"/>
                </a:solidFill>
                <a:latin typeface="Calibri"/>
              </a:rPr>
              <a:t>	</a:t>
            </a:r>
            <a:r>
              <a:rPr lang="en-US" sz="2400" dirty="0">
                <a:solidFill>
                  <a:srgbClr val="0076A3"/>
                </a:solidFill>
                <a:latin typeface="Calibri"/>
              </a:rPr>
              <a:t>A) How do you know which hemisphere you are in?</a:t>
            </a:r>
          </a:p>
          <a:p>
            <a:r>
              <a:rPr lang="en-US" sz="2400" dirty="0">
                <a:solidFill>
                  <a:srgbClr val="0076A3"/>
                </a:solidFill>
                <a:latin typeface="Calibri"/>
              </a:rPr>
              <a:t>	</a:t>
            </a:r>
            <a:r>
              <a:rPr lang="en-US" sz="2400" dirty="0">
                <a:solidFill>
                  <a:srgbClr val="0076A3"/>
                </a:solidFill>
                <a:latin typeface="Calibri"/>
              </a:rPr>
              <a:t>b) How can you figure out your latitude?</a:t>
            </a:r>
          </a:p>
        </p:txBody>
      </p:sp>
    </p:spTree>
    <p:extLst>
      <p:ext uri="{BB962C8B-B14F-4D97-AF65-F5344CB8AC3E}">
        <p14:creationId xmlns:p14="http://schemas.microsoft.com/office/powerpoint/2010/main" val="1641924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9326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degrees does your fist and thumb measure?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752601"/>
            <a:ext cx="70500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25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953512"/>
          </a:xfrm>
        </p:spPr>
        <p:txBody>
          <a:bodyPr>
            <a:normAutofit/>
          </a:bodyPr>
          <a:lstStyle/>
          <a:p>
            <a:r>
              <a:rPr lang="en-US" dirty="0" smtClean="0"/>
              <a:t>1.My Fist _______________</a:t>
            </a:r>
            <a:br>
              <a:rPr lang="en-US" dirty="0" smtClean="0"/>
            </a:br>
            <a:r>
              <a:rPr lang="en-US" dirty="0"/>
              <a:t/>
            </a:r>
            <a:br>
              <a:rPr lang="en-US" dirty="0"/>
            </a:br>
            <a:r>
              <a:rPr lang="en-US" dirty="0" smtClean="0"/>
              <a:t>2. My Thumb ______________</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6934200" cy="229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18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734312"/>
          </a:xfrm>
        </p:spPr>
        <p:txBody>
          <a:bodyPr>
            <a:noAutofit/>
          </a:bodyPr>
          <a:lstStyle/>
          <a:p>
            <a:r>
              <a:rPr lang="en-US" sz="3200" dirty="0" smtClean="0"/>
              <a:t>A penny has an angular diameter of 1 arc second (1”) if viewed from a distance of 4 km (about 2.5 miles)</a:t>
            </a:r>
            <a:endParaRPr lang="en-US" sz="32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870" t="76142" r="33853" b="943"/>
          <a:stretch/>
        </p:blipFill>
        <p:spPr bwMode="auto">
          <a:xfrm>
            <a:off x="1524000" y="1600200"/>
            <a:ext cx="7467600" cy="307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4800600"/>
            <a:ext cx="9086142" cy="1477328"/>
          </a:xfrm>
          <a:prstGeom prst="rect">
            <a:avLst/>
          </a:prstGeom>
          <a:noFill/>
        </p:spPr>
        <p:txBody>
          <a:bodyPr wrap="none" rtlCol="0">
            <a:spAutoFit/>
          </a:bodyPr>
          <a:lstStyle/>
          <a:p>
            <a:r>
              <a:rPr lang="en-US" sz="3000" dirty="0">
                <a:solidFill>
                  <a:srgbClr val="0076A3"/>
                </a:solidFill>
                <a:latin typeface="Calibri" pitchFamily="34" charset="0"/>
              </a:rPr>
              <a:t>3. If you saw the penny at the guard shack from Route 66</a:t>
            </a:r>
          </a:p>
          <a:p>
            <a:r>
              <a:rPr lang="en-US" sz="3000" dirty="0">
                <a:solidFill>
                  <a:srgbClr val="0076A3"/>
                </a:solidFill>
                <a:latin typeface="Calibri" pitchFamily="34" charset="0"/>
              </a:rPr>
              <a:t>(about 0.8 miles) how big would its angular diameter be?</a:t>
            </a:r>
          </a:p>
          <a:p>
            <a:r>
              <a:rPr lang="en-US" sz="3000" i="1" dirty="0">
                <a:solidFill>
                  <a:srgbClr val="0076A3"/>
                </a:solidFill>
                <a:latin typeface="Calibri" pitchFamily="34" charset="0"/>
              </a:rPr>
              <a:t>(Hint: How many times closer?)  _______________</a:t>
            </a:r>
            <a:endParaRPr lang="en-US" sz="3000" i="1" dirty="0">
              <a:solidFill>
                <a:srgbClr val="0076A3"/>
              </a:solidFill>
              <a:latin typeface="Calibri" pitchFamily="34" charset="0"/>
            </a:endParaRPr>
          </a:p>
        </p:txBody>
      </p:sp>
    </p:spTree>
    <p:extLst>
      <p:ext uri="{BB962C8B-B14F-4D97-AF65-F5344CB8AC3E}">
        <p14:creationId xmlns:p14="http://schemas.microsoft.com/office/powerpoint/2010/main" val="56451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475"/>
            <a:ext cx="8763000" cy="2057400"/>
          </a:xfrm>
        </p:spPr>
        <p:txBody>
          <a:bodyPr>
            <a:noAutofit/>
          </a:bodyPr>
          <a:lstStyle/>
          <a:p>
            <a:r>
              <a:rPr lang="en-US" sz="2800" dirty="0" smtClean="0"/>
              <a:t>4. a) Which is really bigger? The  sun or the moon? </a:t>
            </a:r>
            <a:br>
              <a:rPr lang="en-US" sz="2800" dirty="0" smtClean="0"/>
            </a:br>
            <a:r>
              <a:rPr lang="en-US" sz="2800" dirty="0"/>
              <a:t> </a:t>
            </a:r>
            <a:r>
              <a:rPr lang="en-US" sz="2800" dirty="0" smtClean="0"/>
              <a:t>   b) Why can’t angular measurement tell us the  actual size of objects?</a:t>
            </a:r>
            <a:br>
              <a:rPr lang="en-US" sz="2800" dirty="0" smtClean="0"/>
            </a:br>
            <a:r>
              <a:rPr lang="en-US" sz="2800" dirty="0" smtClean="0"/>
              <a:t>5.  Why does the sun and moon appear the same size in the sky?</a:t>
            </a:r>
            <a:endParaRPr lang="en-US"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873" y="2211875"/>
            <a:ext cx="5481637" cy="406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2743200"/>
            <a:ext cx="3352800" cy="3046988"/>
          </a:xfrm>
          <a:prstGeom prst="rect">
            <a:avLst/>
          </a:prstGeom>
          <a:noFill/>
        </p:spPr>
        <p:txBody>
          <a:bodyPr wrap="square" rtlCol="0">
            <a:spAutoFit/>
          </a:bodyPr>
          <a:lstStyle/>
          <a:p>
            <a:r>
              <a:rPr lang="en-US" sz="3200" dirty="0">
                <a:solidFill>
                  <a:srgbClr val="009DD9">
                    <a:lumMod val="75000"/>
                  </a:srgbClr>
                </a:solidFill>
                <a:latin typeface="Calibri"/>
              </a:rPr>
              <a:t>FACT:</a:t>
            </a:r>
          </a:p>
          <a:p>
            <a:r>
              <a:rPr lang="en-US" sz="3200" dirty="0">
                <a:solidFill>
                  <a:srgbClr val="009DD9">
                    <a:lumMod val="75000"/>
                  </a:srgbClr>
                </a:solidFill>
                <a:latin typeface="Calibri"/>
              </a:rPr>
              <a:t>The moon is 400 </a:t>
            </a:r>
          </a:p>
          <a:p>
            <a:r>
              <a:rPr lang="en-US" sz="3200" dirty="0">
                <a:solidFill>
                  <a:srgbClr val="009DD9">
                    <a:lumMod val="75000"/>
                  </a:srgbClr>
                </a:solidFill>
                <a:latin typeface="Calibri"/>
              </a:rPr>
              <a:t>times smaller than </a:t>
            </a:r>
          </a:p>
          <a:p>
            <a:r>
              <a:rPr lang="en-US" sz="3200" dirty="0">
                <a:solidFill>
                  <a:srgbClr val="009DD9">
                    <a:lumMod val="75000"/>
                  </a:srgbClr>
                </a:solidFill>
                <a:latin typeface="Calibri"/>
              </a:rPr>
              <a:t>the sun but it is</a:t>
            </a:r>
          </a:p>
          <a:p>
            <a:r>
              <a:rPr lang="en-US" sz="3200" dirty="0">
                <a:solidFill>
                  <a:srgbClr val="009DD9">
                    <a:lumMod val="75000"/>
                  </a:srgbClr>
                </a:solidFill>
                <a:latin typeface="Calibri"/>
              </a:rPr>
              <a:t>400 times closer </a:t>
            </a:r>
          </a:p>
          <a:p>
            <a:r>
              <a:rPr lang="en-US" sz="3200" dirty="0">
                <a:solidFill>
                  <a:srgbClr val="009DD9">
                    <a:lumMod val="75000"/>
                  </a:srgbClr>
                </a:solidFill>
                <a:latin typeface="Calibri"/>
              </a:rPr>
              <a:t>than the sun</a:t>
            </a:r>
            <a:endParaRPr lang="en-US" sz="3200" dirty="0">
              <a:solidFill>
                <a:srgbClr val="009DD9">
                  <a:lumMod val="75000"/>
                </a:srgbClr>
              </a:solidFill>
              <a:latin typeface="Calibri"/>
            </a:endParaRPr>
          </a:p>
        </p:txBody>
      </p:sp>
      <p:sp>
        <p:nvSpPr>
          <p:cNvPr id="3" name="TextBox 2"/>
          <p:cNvSpPr txBox="1"/>
          <p:nvPr/>
        </p:nvSpPr>
        <p:spPr>
          <a:xfrm>
            <a:off x="7347644" y="4266694"/>
            <a:ext cx="1304460" cy="369332"/>
          </a:xfrm>
          <a:prstGeom prst="rect">
            <a:avLst/>
          </a:prstGeom>
          <a:noFill/>
        </p:spPr>
        <p:txBody>
          <a:bodyPr wrap="none" rtlCol="0">
            <a:spAutoFit/>
          </a:bodyPr>
          <a:lstStyle/>
          <a:p>
            <a:r>
              <a:rPr lang="en-US" dirty="0">
                <a:solidFill>
                  <a:srgbClr val="FF0000"/>
                </a:solidFill>
              </a:rPr>
              <a:t>Same angle</a:t>
            </a:r>
            <a:endParaRPr lang="en-US" dirty="0">
              <a:solidFill>
                <a:srgbClr val="FF0000"/>
              </a:solidFill>
            </a:endParaRPr>
          </a:p>
        </p:txBody>
      </p:sp>
      <p:sp>
        <p:nvSpPr>
          <p:cNvPr id="5" name="Arc 4"/>
          <p:cNvSpPr/>
          <p:nvPr/>
        </p:nvSpPr>
        <p:spPr>
          <a:xfrm rot="13873672">
            <a:off x="7172013" y="3963822"/>
            <a:ext cx="496615" cy="457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TextBox 5"/>
          <p:cNvSpPr txBox="1"/>
          <p:nvPr/>
        </p:nvSpPr>
        <p:spPr>
          <a:xfrm>
            <a:off x="3877877" y="3246643"/>
            <a:ext cx="1607299" cy="369332"/>
          </a:xfrm>
          <a:prstGeom prst="rect">
            <a:avLst/>
          </a:prstGeom>
          <a:noFill/>
        </p:spPr>
        <p:txBody>
          <a:bodyPr wrap="none" rtlCol="0">
            <a:spAutoFit/>
          </a:bodyPr>
          <a:lstStyle/>
          <a:p>
            <a:r>
              <a:rPr lang="en-US" dirty="0">
                <a:solidFill>
                  <a:srgbClr val="FF0000"/>
                </a:solidFill>
              </a:rPr>
              <a:t>Different sizes</a:t>
            </a:r>
            <a:endParaRPr lang="en-US" dirty="0">
              <a:solidFill>
                <a:srgbClr val="FF0000"/>
              </a:solidFill>
            </a:endParaRPr>
          </a:p>
        </p:txBody>
      </p:sp>
      <p:grpSp>
        <p:nvGrpSpPr>
          <p:cNvPr id="18" name="Group 17"/>
          <p:cNvGrpSpPr/>
          <p:nvPr/>
        </p:nvGrpSpPr>
        <p:grpSpPr>
          <a:xfrm>
            <a:off x="4572000" y="3615975"/>
            <a:ext cx="1514691" cy="576447"/>
            <a:chOff x="4572000" y="3615975"/>
            <a:chExt cx="1514691" cy="576447"/>
          </a:xfrm>
        </p:grpSpPr>
        <p:cxnSp>
          <p:nvCxnSpPr>
            <p:cNvPr id="8" name="Straight Arrow Connector 7"/>
            <p:cNvCxnSpPr/>
            <p:nvPr/>
          </p:nvCxnSpPr>
          <p:spPr>
            <a:xfrm>
              <a:off x="5181600" y="3615975"/>
              <a:ext cx="905091" cy="3464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3615975"/>
              <a:ext cx="609600" cy="5764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02855" y="3534866"/>
            <a:ext cx="2056973" cy="369332"/>
          </a:xfrm>
          <a:prstGeom prst="rect">
            <a:avLst/>
          </a:prstGeom>
        </p:spPr>
        <p:txBody>
          <a:bodyPr wrap="none">
            <a:spAutoFit/>
          </a:bodyPr>
          <a:lstStyle/>
          <a:p>
            <a:r>
              <a:rPr lang="en-US" dirty="0">
                <a:solidFill>
                  <a:srgbClr val="00B050"/>
                </a:solidFill>
              </a:rPr>
              <a:t>Different </a:t>
            </a:r>
            <a:r>
              <a:rPr lang="en-US" dirty="0">
                <a:solidFill>
                  <a:srgbClr val="00B050"/>
                </a:solidFill>
              </a:rPr>
              <a:t>distances</a:t>
            </a:r>
          </a:p>
        </p:txBody>
      </p:sp>
      <p:grpSp>
        <p:nvGrpSpPr>
          <p:cNvPr id="19" name="Group 18"/>
          <p:cNvGrpSpPr/>
          <p:nvPr/>
        </p:nvGrpSpPr>
        <p:grpSpPr>
          <a:xfrm>
            <a:off x="4876800" y="3912547"/>
            <a:ext cx="3276600" cy="160628"/>
            <a:chOff x="4876800" y="3912547"/>
            <a:chExt cx="3276600" cy="160628"/>
          </a:xfrm>
        </p:grpSpPr>
        <p:cxnSp>
          <p:nvCxnSpPr>
            <p:cNvPr id="14" name="Straight Arrow Connector 13"/>
            <p:cNvCxnSpPr/>
            <p:nvPr/>
          </p:nvCxnSpPr>
          <p:spPr>
            <a:xfrm flipH="1">
              <a:off x="6681411" y="3912547"/>
              <a:ext cx="1454228"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76800" y="4064947"/>
              <a:ext cx="3276600" cy="822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99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676400"/>
          </a:xfrm>
        </p:spPr>
        <p:txBody>
          <a:bodyPr>
            <a:normAutofit fontScale="90000"/>
          </a:bodyPr>
          <a:lstStyle/>
          <a:p>
            <a:r>
              <a:rPr lang="en-US" sz="3600" dirty="0" smtClean="0"/>
              <a:t>6. In a few hours, what will happen to the altitudes of the stars in the Big Dipper and Polaris? Draw a picture and explain it.</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6278645" cy="470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55045" y="2819400"/>
            <a:ext cx="1153714" cy="523220"/>
          </a:xfrm>
          <a:prstGeom prst="rect">
            <a:avLst/>
          </a:prstGeom>
          <a:noFill/>
        </p:spPr>
        <p:txBody>
          <a:bodyPr wrap="none" rtlCol="0">
            <a:spAutoFit/>
          </a:bodyPr>
          <a:lstStyle/>
          <a:p>
            <a:r>
              <a:rPr lang="en-US" sz="2800" dirty="0">
                <a:solidFill>
                  <a:srgbClr val="009DD9">
                    <a:lumMod val="75000"/>
                  </a:srgbClr>
                </a:solidFill>
                <a:latin typeface="Calibri"/>
              </a:rPr>
              <a:t>Polaris</a:t>
            </a:r>
            <a:endParaRPr lang="en-US" sz="2800" dirty="0">
              <a:solidFill>
                <a:srgbClr val="009DD9">
                  <a:lumMod val="75000"/>
                </a:srgbClr>
              </a:solidFill>
              <a:latin typeface="Calibri"/>
            </a:endParaRPr>
          </a:p>
        </p:txBody>
      </p:sp>
      <p:cxnSp>
        <p:nvCxnSpPr>
          <p:cNvPr id="6" name="Straight Arrow Connector 5"/>
          <p:cNvCxnSpPr/>
          <p:nvPr/>
        </p:nvCxnSpPr>
        <p:spPr>
          <a:xfrm flipH="1">
            <a:off x="6248400" y="3081010"/>
            <a:ext cx="1828800" cy="11939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126" y="2634902"/>
            <a:ext cx="1696298" cy="523220"/>
          </a:xfrm>
          <a:prstGeom prst="rect">
            <a:avLst/>
          </a:prstGeom>
          <a:noFill/>
        </p:spPr>
        <p:txBody>
          <a:bodyPr wrap="none" rtlCol="0">
            <a:spAutoFit/>
          </a:bodyPr>
          <a:lstStyle/>
          <a:p>
            <a:r>
              <a:rPr lang="en-US" sz="2800" dirty="0">
                <a:solidFill>
                  <a:srgbClr val="009DD9">
                    <a:lumMod val="75000"/>
                  </a:srgbClr>
                </a:solidFill>
                <a:latin typeface="Calibri"/>
              </a:rPr>
              <a:t>Big Dipper</a:t>
            </a:r>
            <a:endParaRPr lang="en-US" sz="2800" dirty="0">
              <a:solidFill>
                <a:srgbClr val="009DD9">
                  <a:lumMod val="75000"/>
                </a:srgbClr>
              </a:solidFill>
              <a:latin typeface="Calibri"/>
            </a:endParaRPr>
          </a:p>
        </p:txBody>
      </p:sp>
      <p:cxnSp>
        <p:nvCxnSpPr>
          <p:cNvPr id="10" name="Straight Arrow Connector 9"/>
          <p:cNvCxnSpPr/>
          <p:nvPr/>
        </p:nvCxnSpPr>
        <p:spPr>
          <a:xfrm>
            <a:off x="1219200" y="3081010"/>
            <a:ext cx="1767722" cy="77218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68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00" y="609600"/>
            <a:ext cx="8885417" cy="624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15000" y="3429000"/>
            <a:ext cx="3048000" cy="2819400"/>
          </a:xfrm>
        </p:spPr>
        <p:txBody>
          <a:bodyPr>
            <a:noAutofit/>
          </a:bodyPr>
          <a:lstStyle/>
          <a:p>
            <a:r>
              <a:rPr lang="en-US" sz="2000" dirty="0" smtClean="0">
                <a:solidFill>
                  <a:schemeClr val="accent3">
                    <a:lumMod val="40000"/>
                    <a:lumOff val="60000"/>
                  </a:schemeClr>
                </a:solidFill>
              </a:rPr>
              <a:t>Polaris will remain in the same position, and the Big dipper will rotate around it in a counter clockwise position. Each position is about 6 hours after the previous one.  The rotation is caused by the earth’s rotation.</a:t>
            </a:r>
            <a:endParaRPr lang="en-US" sz="2000" dirty="0">
              <a:solidFill>
                <a:schemeClr val="accent3">
                  <a:lumMod val="40000"/>
                  <a:lumOff val="60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57" y="3429000"/>
            <a:ext cx="2706354" cy="219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106617" y="4249615"/>
            <a:ext cx="262596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Point Star 3"/>
          <p:cNvSpPr/>
          <p:nvPr/>
        </p:nvSpPr>
        <p:spPr>
          <a:xfrm>
            <a:off x="3372395" y="3429000"/>
            <a:ext cx="152399" cy="152400"/>
          </a:xfrm>
          <a:prstGeom prst="star4">
            <a:avLst/>
          </a:prstGeom>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173417" y="1456174"/>
            <a:ext cx="262596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40358" y="1049216"/>
            <a:ext cx="262596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914400"/>
            <a:ext cx="1610387" cy="584776"/>
          </a:xfrm>
          <a:prstGeom prst="rect">
            <a:avLst/>
          </a:prstGeom>
          <a:noFill/>
        </p:spPr>
        <p:txBody>
          <a:bodyPr wrap="none" rtlCol="0">
            <a:spAutoFit/>
          </a:bodyPr>
          <a:lstStyle/>
          <a:p>
            <a:r>
              <a:rPr lang="en-US" sz="3200" dirty="0">
                <a:solidFill>
                  <a:srgbClr val="0BD0D9">
                    <a:lumMod val="40000"/>
                    <a:lumOff val="60000"/>
                  </a:srgbClr>
                </a:solidFill>
                <a:latin typeface="Calibri"/>
              </a:rPr>
              <a:t>Answer:</a:t>
            </a:r>
            <a:r>
              <a:rPr lang="en-US" dirty="0">
                <a:solidFill>
                  <a:prstClr val="black"/>
                </a:solidFill>
                <a:latin typeface="Calibri"/>
              </a:rPr>
              <a:t>:</a:t>
            </a:r>
            <a:endParaRPr lang="en-US" dirty="0">
              <a:solidFill>
                <a:prstClr val="black"/>
              </a:solidFill>
              <a:latin typeface="Calibri"/>
            </a:endParaRPr>
          </a:p>
        </p:txBody>
      </p:sp>
      <p:grpSp>
        <p:nvGrpSpPr>
          <p:cNvPr id="14" name="Group 13"/>
          <p:cNvGrpSpPr/>
          <p:nvPr/>
        </p:nvGrpSpPr>
        <p:grpSpPr>
          <a:xfrm>
            <a:off x="1709539" y="5518960"/>
            <a:ext cx="1262261" cy="729440"/>
            <a:chOff x="1709539" y="5518960"/>
            <a:chExt cx="1262261" cy="729440"/>
          </a:xfrm>
        </p:grpSpPr>
        <p:sp>
          <p:nvSpPr>
            <p:cNvPr id="11" name="Freeform 10"/>
            <p:cNvSpPr/>
            <p:nvPr/>
          </p:nvSpPr>
          <p:spPr>
            <a:xfrm>
              <a:off x="1709539" y="5518960"/>
              <a:ext cx="944317" cy="651205"/>
            </a:xfrm>
            <a:custGeom>
              <a:avLst/>
              <a:gdLst>
                <a:gd name="connsiteX0" fmla="*/ 0 w 944317"/>
                <a:gd name="connsiteY0" fmla="*/ 0 h 651205"/>
                <a:gd name="connsiteX1" fmla="*/ 390752 w 944317"/>
                <a:gd name="connsiteY1" fmla="*/ 407003 h 651205"/>
                <a:gd name="connsiteX2" fmla="*/ 944317 w 944317"/>
                <a:gd name="connsiteY2" fmla="*/ 651205 h 651205"/>
                <a:gd name="connsiteX3" fmla="*/ 944317 w 944317"/>
                <a:gd name="connsiteY3" fmla="*/ 651205 h 651205"/>
              </a:gdLst>
              <a:ahLst/>
              <a:cxnLst>
                <a:cxn ang="0">
                  <a:pos x="connsiteX0" y="connsiteY0"/>
                </a:cxn>
                <a:cxn ang="0">
                  <a:pos x="connsiteX1" y="connsiteY1"/>
                </a:cxn>
                <a:cxn ang="0">
                  <a:pos x="connsiteX2" y="connsiteY2"/>
                </a:cxn>
                <a:cxn ang="0">
                  <a:pos x="connsiteX3" y="connsiteY3"/>
                </a:cxn>
              </a:cxnLst>
              <a:rect l="l" t="t" r="r" b="b"/>
              <a:pathLst>
                <a:path w="944317" h="651205">
                  <a:moveTo>
                    <a:pt x="0" y="0"/>
                  </a:moveTo>
                  <a:cubicBezTo>
                    <a:pt x="116683" y="149234"/>
                    <a:pt x="233366" y="298469"/>
                    <a:pt x="390752" y="407003"/>
                  </a:cubicBezTo>
                  <a:cubicBezTo>
                    <a:pt x="548138" y="515537"/>
                    <a:pt x="944317" y="651205"/>
                    <a:pt x="944317" y="651205"/>
                  </a:cubicBezTo>
                  <a:lnTo>
                    <a:pt x="944317" y="651205"/>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13" name="Straight Arrow Connector 12"/>
            <p:cNvCxnSpPr/>
            <p:nvPr/>
          </p:nvCxnSpPr>
          <p:spPr>
            <a:xfrm>
              <a:off x="2667000" y="6172200"/>
              <a:ext cx="3048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457200" y="5486400"/>
            <a:ext cx="1574056" cy="646331"/>
          </a:xfrm>
          <a:prstGeom prst="rect">
            <a:avLst/>
          </a:prstGeom>
          <a:noFill/>
        </p:spPr>
        <p:txBody>
          <a:bodyPr wrap="none" rtlCol="0">
            <a:spAutoFit/>
          </a:bodyPr>
          <a:lstStyle/>
          <a:p>
            <a:r>
              <a:rPr lang="en-US" dirty="0">
                <a:solidFill>
                  <a:srgbClr val="FF0000"/>
                </a:solidFill>
                <a:latin typeface="Calibri"/>
              </a:rPr>
              <a:t>Rotation in </a:t>
            </a:r>
          </a:p>
          <a:p>
            <a:r>
              <a:rPr lang="en-US" dirty="0">
                <a:solidFill>
                  <a:srgbClr val="FF0000"/>
                </a:solidFill>
                <a:latin typeface="Calibri"/>
              </a:rPr>
              <a:t> </a:t>
            </a:r>
            <a:r>
              <a:rPr lang="en-US" dirty="0">
                <a:solidFill>
                  <a:srgbClr val="FF0000"/>
                </a:solidFill>
                <a:latin typeface="Calibri"/>
              </a:rPr>
              <a:t>  this direction</a:t>
            </a:r>
            <a:endParaRPr lang="en-US" dirty="0">
              <a:solidFill>
                <a:srgbClr val="FF0000"/>
              </a:solidFill>
              <a:latin typeface="Calibri"/>
            </a:endParaRPr>
          </a:p>
        </p:txBody>
      </p:sp>
    </p:spTree>
    <p:extLst>
      <p:ext uri="{BB962C8B-B14F-4D97-AF65-F5344CB8AC3E}">
        <p14:creationId xmlns:p14="http://schemas.microsoft.com/office/powerpoint/2010/main" val="247961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295400"/>
          </a:xfrm>
        </p:spPr>
        <p:txBody>
          <a:bodyPr>
            <a:noAutofit/>
          </a:bodyPr>
          <a:lstStyle/>
          <a:p>
            <a:r>
              <a:rPr lang="en-US" sz="2800" dirty="0" smtClean="0"/>
              <a:t>7. Look at these three pictures; what observation can you make between Polaris’ altitude above the horizon and the degrees of latitude of the observer?</a:t>
            </a:r>
            <a:endParaRPr lang="en-US" sz="28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20" b="11573"/>
          <a:stretch/>
        </p:blipFill>
        <p:spPr bwMode="auto">
          <a:xfrm>
            <a:off x="152400" y="304800"/>
            <a:ext cx="8696634" cy="507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362200"/>
            <a:ext cx="2082621" cy="369332"/>
          </a:xfrm>
          <a:prstGeom prst="rect">
            <a:avLst/>
          </a:prstGeom>
          <a:noFill/>
        </p:spPr>
        <p:txBody>
          <a:bodyPr wrap="none" rtlCol="0">
            <a:spAutoFit/>
          </a:bodyPr>
          <a:lstStyle/>
          <a:p>
            <a:r>
              <a:rPr lang="en-US" dirty="0">
                <a:solidFill>
                  <a:prstClr val="black"/>
                </a:solidFill>
                <a:latin typeface="Calibri"/>
              </a:rPr>
              <a:t>Latitude of observer</a:t>
            </a:r>
            <a:endParaRPr lang="en-US" dirty="0">
              <a:solidFill>
                <a:prstClr val="black"/>
              </a:solidFill>
              <a:latin typeface="Calibri"/>
            </a:endParaRPr>
          </a:p>
        </p:txBody>
      </p:sp>
      <p:cxnSp>
        <p:nvCxnSpPr>
          <p:cNvPr id="5" name="Straight Arrow Connector 4"/>
          <p:cNvCxnSpPr/>
          <p:nvPr/>
        </p:nvCxnSpPr>
        <p:spPr>
          <a:xfrm flipV="1">
            <a:off x="2133600" y="2590800"/>
            <a:ext cx="1828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86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886200" y="1828800"/>
            <a:ext cx="4495800" cy="4821233"/>
          </a:xfrm>
          <a:prstGeom prst="rect">
            <a:avLst/>
          </a:prstGeom>
        </p:spPr>
      </p:pic>
      <p:sp>
        <p:nvSpPr>
          <p:cNvPr id="2" name="Title 1"/>
          <p:cNvSpPr>
            <a:spLocks noGrp="1"/>
          </p:cNvSpPr>
          <p:nvPr>
            <p:ph type="title"/>
          </p:nvPr>
        </p:nvSpPr>
        <p:spPr>
          <a:xfrm>
            <a:off x="381000" y="381000"/>
            <a:ext cx="8229600" cy="704088"/>
          </a:xfrm>
        </p:spPr>
        <p:txBody>
          <a:bodyPr>
            <a:normAutofit fontScale="90000"/>
          </a:bodyPr>
          <a:lstStyle/>
          <a:p>
            <a:r>
              <a:rPr lang="en-US" dirty="0" smtClean="0"/>
              <a:t>Answer</a:t>
            </a:r>
            <a:endParaRPr lang="en-US" dirty="0"/>
          </a:p>
        </p:txBody>
      </p:sp>
      <p:sp>
        <p:nvSpPr>
          <p:cNvPr id="3" name="Content Placeholder 2"/>
          <p:cNvSpPr>
            <a:spLocks noGrp="1"/>
          </p:cNvSpPr>
          <p:nvPr>
            <p:ph idx="1"/>
          </p:nvPr>
        </p:nvSpPr>
        <p:spPr>
          <a:xfrm>
            <a:off x="381000" y="1143000"/>
            <a:ext cx="8229600" cy="1066800"/>
          </a:xfrm>
        </p:spPr>
        <p:txBody>
          <a:bodyPr/>
          <a:lstStyle/>
          <a:p>
            <a:r>
              <a:rPr lang="en-US" dirty="0" smtClean="0">
                <a:latin typeface="+mj-lt"/>
              </a:rPr>
              <a:t>The </a:t>
            </a:r>
            <a:r>
              <a:rPr lang="en-US" i="1" dirty="0" smtClean="0">
                <a:solidFill>
                  <a:srgbClr val="FF0000"/>
                </a:solidFill>
                <a:latin typeface="+mj-lt"/>
              </a:rPr>
              <a:t>latitude</a:t>
            </a:r>
            <a:r>
              <a:rPr lang="en-US" dirty="0" smtClean="0">
                <a:latin typeface="+mj-lt"/>
              </a:rPr>
              <a:t> of the observer, is the same as the </a:t>
            </a:r>
            <a:r>
              <a:rPr lang="en-US" i="1" dirty="0" smtClean="0">
                <a:solidFill>
                  <a:srgbClr val="FF0000"/>
                </a:solidFill>
                <a:latin typeface="+mj-lt"/>
              </a:rPr>
              <a:t>altitude</a:t>
            </a:r>
            <a:r>
              <a:rPr lang="en-US" dirty="0" smtClean="0">
                <a:latin typeface="+mj-lt"/>
              </a:rPr>
              <a:t> (in degrees)of Polaris above the horizon.</a:t>
            </a:r>
          </a:p>
          <a:p>
            <a:endParaRPr lang="en-US" dirty="0" smtClean="0">
              <a:latin typeface="+mj-lt"/>
            </a:endParaRPr>
          </a:p>
        </p:txBody>
      </p:sp>
    </p:spTree>
    <p:extLst>
      <p:ext uri="{BB962C8B-B14F-4D97-AF65-F5344CB8AC3E}">
        <p14:creationId xmlns:p14="http://schemas.microsoft.com/office/powerpoint/2010/main" val="283806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1-10</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7205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914400"/>
            <a:ext cx="3733800" cy="3606800"/>
          </a:xfrm>
          <a:prstGeom prst="rect">
            <a:avLst/>
          </a:prstGeom>
        </p:spPr>
      </p:pic>
      <p:pic>
        <p:nvPicPr>
          <p:cNvPr id="5" name="Picture 4"/>
          <p:cNvPicPr>
            <a:picLocks noChangeAspect="1"/>
          </p:cNvPicPr>
          <p:nvPr/>
        </p:nvPicPr>
        <p:blipFill>
          <a:blip r:embed="rId3"/>
          <a:stretch>
            <a:fillRect/>
          </a:stretch>
        </p:blipFill>
        <p:spPr>
          <a:xfrm>
            <a:off x="4495800" y="2514600"/>
            <a:ext cx="4368800" cy="4032738"/>
          </a:xfrm>
          <a:prstGeom prst="rect">
            <a:avLst/>
          </a:prstGeom>
        </p:spPr>
      </p:pic>
    </p:spTree>
    <p:extLst>
      <p:ext uri="{BB962C8B-B14F-4D97-AF65-F5344CB8AC3E}">
        <p14:creationId xmlns:p14="http://schemas.microsoft.com/office/powerpoint/2010/main" val="713294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219200"/>
            <a:ext cx="3276600" cy="5033256"/>
          </a:xfrm>
          <a:prstGeom prst="rect">
            <a:avLst/>
          </a:prstGeom>
        </p:spPr>
      </p:pic>
      <p:pic>
        <p:nvPicPr>
          <p:cNvPr id="3" name="Picture 2"/>
          <p:cNvPicPr>
            <a:picLocks noChangeAspect="1"/>
          </p:cNvPicPr>
          <p:nvPr/>
        </p:nvPicPr>
        <p:blipFill>
          <a:blip r:embed="rId3"/>
          <a:stretch>
            <a:fillRect/>
          </a:stretch>
        </p:blipFill>
        <p:spPr>
          <a:xfrm>
            <a:off x="3581400" y="1600200"/>
            <a:ext cx="4876800" cy="3657600"/>
          </a:xfrm>
          <a:prstGeom prst="rect">
            <a:avLst/>
          </a:prstGeom>
        </p:spPr>
      </p:pic>
    </p:spTree>
    <p:extLst>
      <p:ext uri="{BB962C8B-B14F-4D97-AF65-F5344CB8AC3E}">
        <p14:creationId xmlns:p14="http://schemas.microsoft.com/office/powerpoint/2010/main" val="1972387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600200"/>
          </a:xfrm>
        </p:spPr>
        <p:txBody>
          <a:bodyPr/>
          <a:lstStyle/>
          <a:p>
            <a:r>
              <a:rPr lang="en-US" sz="2800" dirty="0">
                <a:solidFill>
                  <a:schemeClr val="accent2">
                    <a:lumMod val="75000"/>
                  </a:schemeClr>
                </a:solidFill>
                <a:latin typeface="+mj-lt"/>
              </a:rPr>
              <a:t>8. If Gallup’s latitude is </a:t>
            </a:r>
            <a:r>
              <a:rPr lang="en-US" sz="2800">
                <a:solidFill>
                  <a:schemeClr val="accent2">
                    <a:lumMod val="75000"/>
                  </a:schemeClr>
                </a:solidFill>
                <a:latin typeface="+mj-lt"/>
              </a:rPr>
              <a:t>35.5</a:t>
            </a:r>
            <a:r>
              <a:rPr lang="en-US" sz="2800" smtClean="0">
                <a:solidFill>
                  <a:schemeClr val="accent2">
                    <a:lumMod val="75000"/>
                  </a:schemeClr>
                </a:solidFill>
                <a:latin typeface="+mj-lt"/>
              </a:rPr>
              <a:t>° N, </a:t>
            </a:r>
            <a:r>
              <a:rPr lang="en-US" sz="2800" dirty="0">
                <a:solidFill>
                  <a:schemeClr val="accent2">
                    <a:lumMod val="75000"/>
                  </a:schemeClr>
                </a:solidFill>
                <a:latin typeface="+mj-lt"/>
              </a:rPr>
              <a:t>what would the altitude of Polaris be above the horizon if observed from Gallup? ________________</a:t>
            </a:r>
          </a:p>
          <a:p>
            <a:endParaRPr lang="en-US" dirty="0"/>
          </a:p>
        </p:txBody>
      </p:sp>
      <p:pic>
        <p:nvPicPr>
          <p:cNvPr id="4" name="Picture 3"/>
          <p:cNvPicPr>
            <a:picLocks noChangeAspect="1"/>
          </p:cNvPicPr>
          <p:nvPr/>
        </p:nvPicPr>
        <p:blipFill>
          <a:blip r:embed="rId2"/>
          <a:stretch>
            <a:fillRect/>
          </a:stretch>
        </p:blipFill>
        <p:spPr>
          <a:xfrm>
            <a:off x="3124200" y="1905000"/>
            <a:ext cx="4800600" cy="4789539"/>
          </a:xfrm>
          <a:prstGeom prst="rect">
            <a:avLst/>
          </a:prstGeom>
        </p:spPr>
      </p:pic>
      <p:grpSp>
        <p:nvGrpSpPr>
          <p:cNvPr id="5" name="Group 4"/>
          <p:cNvGrpSpPr/>
          <p:nvPr/>
        </p:nvGrpSpPr>
        <p:grpSpPr>
          <a:xfrm>
            <a:off x="1524000" y="3048000"/>
            <a:ext cx="2402120" cy="369332"/>
            <a:chOff x="76200" y="2819400"/>
            <a:chExt cx="2402120" cy="369332"/>
          </a:xfrm>
        </p:grpSpPr>
        <p:sp>
          <p:nvSpPr>
            <p:cNvPr id="6" name="TextBox 5"/>
            <p:cNvSpPr txBox="1"/>
            <p:nvPr/>
          </p:nvSpPr>
          <p:spPr>
            <a:xfrm>
              <a:off x="76200" y="2819400"/>
              <a:ext cx="1758903" cy="369332"/>
            </a:xfrm>
            <a:prstGeom prst="rect">
              <a:avLst/>
            </a:prstGeom>
            <a:noFill/>
          </p:spPr>
          <p:txBody>
            <a:bodyPr wrap="none" rtlCol="0">
              <a:spAutoFit/>
            </a:bodyPr>
            <a:lstStyle/>
            <a:p>
              <a:r>
                <a:rPr lang="en-US" dirty="0">
                  <a:solidFill>
                    <a:prstClr val="black"/>
                  </a:solidFill>
                  <a:latin typeface="Calibri"/>
                </a:rPr>
                <a:t>Gallup, NM 35°N</a:t>
              </a:r>
              <a:endParaRPr lang="en-US" dirty="0">
                <a:solidFill>
                  <a:prstClr val="black"/>
                </a:solidFill>
                <a:latin typeface="Calibri"/>
              </a:endParaRPr>
            </a:p>
          </p:txBody>
        </p:sp>
        <p:cxnSp>
          <p:nvCxnSpPr>
            <p:cNvPr id="7" name="Straight Arrow Connector 6"/>
            <p:cNvCxnSpPr/>
            <p:nvPr/>
          </p:nvCxnSpPr>
          <p:spPr>
            <a:xfrm>
              <a:off x="1828800" y="3048000"/>
              <a:ext cx="649520" cy="4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11557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1600200"/>
            <a:ext cx="4800600" cy="4789539"/>
          </a:xfrm>
          <a:prstGeom prst="rect">
            <a:avLst/>
          </a:prstGeom>
        </p:spPr>
      </p:pic>
      <p:sp>
        <p:nvSpPr>
          <p:cNvPr id="5" name="5-Point Star 4"/>
          <p:cNvSpPr/>
          <p:nvPr/>
        </p:nvSpPr>
        <p:spPr>
          <a:xfrm>
            <a:off x="4114800" y="228600"/>
            <a:ext cx="533400" cy="533400"/>
          </a:xfrm>
          <a:prstGeom prst="star5">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4" name="Group 53"/>
          <p:cNvGrpSpPr/>
          <p:nvPr/>
        </p:nvGrpSpPr>
        <p:grpSpPr>
          <a:xfrm>
            <a:off x="1219200" y="2895600"/>
            <a:ext cx="1259120" cy="369332"/>
            <a:chOff x="1219200" y="2895600"/>
            <a:chExt cx="1259120" cy="369332"/>
          </a:xfrm>
        </p:grpSpPr>
        <p:sp>
          <p:nvSpPr>
            <p:cNvPr id="6" name="TextBox 5"/>
            <p:cNvSpPr txBox="1"/>
            <p:nvPr/>
          </p:nvSpPr>
          <p:spPr>
            <a:xfrm>
              <a:off x="1219200" y="2895600"/>
              <a:ext cx="645880" cy="369332"/>
            </a:xfrm>
            <a:prstGeom prst="rect">
              <a:avLst/>
            </a:prstGeom>
            <a:noFill/>
          </p:spPr>
          <p:txBody>
            <a:bodyPr wrap="none" rtlCol="0">
              <a:spAutoFit/>
            </a:bodyPr>
            <a:lstStyle/>
            <a:p>
              <a:r>
                <a:rPr lang="en-US" dirty="0">
                  <a:solidFill>
                    <a:prstClr val="black"/>
                  </a:solidFill>
                  <a:latin typeface="Calibri"/>
                </a:rPr>
                <a:t>35°N</a:t>
              </a:r>
              <a:endParaRPr lang="en-US" dirty="0">
                <a:solidFill>
                  <a:prstClr val="black"/>
                </a:solidFill>
                <a:latin typeface="Calibri"/>
              </a:endParaRPr>
            </a:p>
          </p:txBody>
        </p:sp>
        <p:cxnSp>
          <p:nvCxnSpPr>
            <p:cNvPr id="8" name="Straight Arrow Connector 7"/>
            <p:cNvCxnSpPr/>
            <p:nvPr/>
          </p:nvCxnSpPr>
          <p:spPr>
            <a:xfrm>
              <a:off x="1828800" y="3048000"/>
              <a:ext cx="649520" cy="4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rot="20349699">
            <a:off x="966053" y="674849"/>
            <a:ext cx="6005667" cy="5605904"/>
            <a:chOff x="839860" y="760209"/>
            <a:chExt cx="6539385" cy="5947200"/>
          </a:xfrm>
        </p:grpSpPr>
        <p:cxnSp>
          <p:nvCxnSpPr>
            <p:cNvPr id="10" name="Straight Connector 9"/>
            <p:cNvCxnSpPr>
              <a:stCxn id="17" idx="7"/>
            </p:cNvCxnSpPr>
            <p:nvPr/>
          </p:nvCxnSpPr>
          <p:spPr>
            <a:xfrm flipH="1">
              <a:off x="1752600" y="1823373"/>
              <a:ext cx="5541434" cy="488222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839860" y="760209"/>
              <a:ext cx="6539385" cy="5947200"/>
            </a:xfrm>
            <a:custGeom>
              <a:avLst/>
              <a:gdLst>
                <a:gd name="connsiteX0" fmla="*/ 918523 w 6539385"/>
                <a:gd name="connsiteY0" fmla="*/ 5947200 h 5947200"/>
                <a:gd name="connsiteX1" fmla="*/ 202145 w 6539385"/>
                <a:gd name="connsiteY1" fmla="*/ 4986673 h 5947200"/>
                <a:gd name="connsiteX2" fmla="*/ 23050 w 6539385"/>
                <a:gd name="connsiteY2" fmla="*/ 3277260 h 5947200"/>
                <a:gd name="connsiteX3" fmla="*/ 625459 w 6539385"/>
                <a:gd name="connsiteY3" fmla="*/ 1584128 h 5947200"/>
                <a:gd name="connsiteX4" fmla="*/ 1862840 w 6539385"/>
                <a:gd name="connsiteY4" fmla="*/ 558481 h 5947200"/>
                <a:gd name="connsiteX5" fmla="*/ 3604942 w 6539385"/>
                <a:gd name="connsiteY5" fmla="*/ 4957 h 5947200"/>
                <a:gd name="connsiteX6" fmla="*/ 5233075 w 6539385"/>
                <a:gd name="connsiteY6" fmla="*/ 330559 h 5947200"/>
                <a:gd name="connsiteX7" fmla="*/ 6454174 w 6539385"/>
                <a:gd name="connsiteY7" fmla="*/ 1063164 h 5947200"/>
                <a:gd name="connsiteX8" fmla="*/ 6437893 w 6539385"/>
                <a:gd name="connsiteY8" fmla="*/ 1030604 h 59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9385" h="5947200">
                  <a:moveTo>
                    <a:pt x="918523" y="5947200"/>
                  </a:moveTo>
                  <a:cubicBezTo>
                    <a:pt x="634956" y="5689431"/>
                    <a:pt x="351390" y="5431663"/>
                    <a:pt x="202145" y="4986673"/>
                  </a:cubicBezTo>
                  <a:cubicBezTo>
                    <a:pt x="52899" y="4541683"/>
                    <a:pt x="-47502" y="3844351"/>
                    <a:pt x="23050" y="3277260"/>
                  </a:cubicBezTo>
                  <a:cubicBezTo>
                    <a:pt x="93602" y="2710169"/>
                    <a:pt x="318827" y="2037258"/>
                    <a:pt x="625459" y="1584128"/>
                  </a:cubicBezTo>
                  <a:cubicBezTo>
                    <a:pt x="932091" y="1130998"/>
                    <a:pt x="1366260" y="821676"/>
                    <a:pt x="1862840" y="558481"/>
                  </a:cubicBezTo>
                  <a:cubicBezTo>
                    <a:pt x="2359420" y="295286"/>
                    <a:pt x="3043236" y="42944"/>
                    <a:pt x="3604942" y="4957"/>
                  </a:cubicBezTo>
                  <a:cubicBezTo>
                    <a:pt x="4166648" y="-33030"/>
                    <a:pt x="4758203" y="154191"/>
                    <a:pt x="5233075" y="330559"/>
                  </a:cubicBezTo>
                  <a:cubicBezTo>
                    <a:pt x="5707947" y="506927"/>
                    <a:pt x="6253371" y="946490"/>
                    <a:pt x="6454174" y="1063164"/>
                  </a:cubicBezTo>
                  <a:cubicBezTo>
                    <a:pt x="6654977" y="1179838"/>
                    <a:pt x="6437893" y="1030604"/>
                    <a:pt x="6437893" y="10306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19" name="Straight Connector 18"/>
            <p:cNvCxnSpPr/>
            <p:nvPr/>
          </p:nvCxnSpPr>
          <p:spPr>
            <a:xfrm flipH="1" flipV="1">
              <a:off x="1981200" y="1828800"/>
              <a:ext cx="2438400" cy="25908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a:off x="4419600" y="533400"/>
            <a:ext cx="0" cy="594360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419600" y="6172200"/>
            <a:ext cx="565179" cy="369332"/>
          </a:xfrm>
          <a:prstGeom prst="rect">
            <a:avLst/>
          </a:prstGeom>
          <a:noFill/>
        </p:spPr>
        <p:txBody>
          <a:bodyPr wrap="none" rtlCol="0">
            <a:spAutoFit/>
          </a:bodyPr>
          <a:lstStyle/>
          <a:p>
            <a:r>
              <a:rPr lang="en-US" dirty="0">
                <a:solidFill>
                  <a:srgbClr val="FF6600"/>
                </a:solidFill>
                <a:latin typeface="Calibri"/>
              </a:rPr>
              <a:t>axis</a:t>
            </a:r>
            <a:endParaRPr lang="en-US" dirty="0">
              <a:solidFill>
                <a:srgbClr val="FF6600"/>
              </a:solidFill>
              <a:latin typeface="Calibri"/>
            </a:endParaRPr>
          </a:p>
        </p:txBody>
      </p:sp>
      <p:sp>
        <p:nvSpPr>
          <p:cNvPr id="32" name="TextBox 31"/>
          <p:cNvSpPr txBox="1"/>
          <p:nvPr/>
        </p:nvSpPr>
        <p:spPr>
          <a:xfrm>
            <a:off x="533400" y="2209800"/>
            <a:ext cx="763550" cy="369332"/>
          </a:xfrm>
          <a:prstGeom prst="rect">
            <a:avLst/>
          </a:prstGeom>
          <a:noFill/>
        </p:spPr>
        <p:txBody>
          <a:bodyPr wrap="none" rtlCol="0">
            <a:spAutoFit/>
          </a:bodyPr>
          <a:lstStyle/>
          <a:p>
            <a:r>
              <a:rPr lang="en-US" dirty="0">
                <a:solidFill>
                  <a:prstClr val="black"/>
                </a:solidFill>
                <a:latin typeface="Calibri"/>
              </a:rPr>
              <a:t>zenith</a:t>
            </a:r>
            <a:endParaRPr lang="en-US" dirty="0">
              <a:solidFill>
                <a:prstClr val="black"/>
              </a:solidFill>
              <a:latin typeface="Calibri"/>
            </a:endParaRPr>
          </a:p>
        </p:txBody>
      </p:sp>
      <p:sp>
        <p:nvSpPr>
          <p:cNvPr id="33" name="TextBox 32"/>
          <p:cNvSpPr txBox="1"/>
          <p:nvPr/>
        </p:nvSpPr>
        <p:spPr>
          <a:xfrm rot="17771117">
            <a:off x="5478198" y="1441536"/>
            <a:ext cx="895310" cy="369332"/>
          </a:xfrm>
          <a:prstGeom prst="rect">
            <a:avLst/>
          </a:prstGeom>
          <a:noFill/>
        </p:spPr>
        <p:txBody>
          <a:bodyPr wrap="none" rtlCol="0">
            <a:spAutoFit/>
          </a:bodyPr>
          <a:lstStyle/>
          <a:p>
            <a:r>
              <a:rPr lang="en-US" dirty="0">
                <a:solidFill>
                  <a:prstClr val="black"/>
                </a:solidFill>
                <a:latin typeface="Calibri"/>
              </a:rPr>
              <a:t>horizon</a:t>
            </a:r>
            <a:endParaRPr lang="en-US" dirty="0">
              <a:solidFill>
                <a:prstClr val="black"/>
              </a:solidFill>
              <a:latin typeface="Calibri"/>
            </a:endParaRPr>
          </a:p>
        </p:txBody>
      </p:sp>
      <p:sp>
        <p:nvSpPr>
          <p:cNvPr id="34" name="Freeform 33"/>
          <p:cNvSpPr/>
          <p:nvPr/>
        </p:nvSpPr>
        <p:spPr>
          <a:xfrm>
            <a:off x="4428521" y="1357035"/>
            <a:ext cx="1221099" cy="238417"/>
          </a:xfrm>
          <a:custGeom>
            <a:avLst/>
            <a:gdLst>
              <a:gd name="connsiteX0" fmla="*/ 0 w 1221099"/>
              <a:gd name="connsiteY0" fmla="*/ 59335 h 238417"/>
              <a:gd name="connsiteX1" fmla="*/ 732660 w 1221099"/>
              <a:gd name="connsiteY1" fmla="*/ 10495 h 238417"/>
              <a:gd name="connsiteX2" fmla="*/ 1221099 w 1221099"/>
              <a:gd name="connsiteY2" fmla="*/ 238417 h 238417"/>
              <a:gd name="connsiteX3" fmla="*/ 1221099 w 1221099"/>
              <a:gd name="connsiteY3" fmla="*/ 238417 h 238417"/>
            </a:gdLst>
            <a:ahLst/>
            <a:cxnLst>
              <a:cxn ang="0">
                <a:pos x="connsiteX0" y="connsiteY0"/>
              </a:cxn>
              <a:cxn ang="0">
                <a:pos x="connsiteX1" y="connsiteY1"/>
              </a:cxn>
              <a:cxn ang="0">
                <a:pos x="connsiteX2" y="connsiteY2"/>
              </a:cxn>
              <a:cxn ang="0">
                <a:pos x="connsiteX3" y="connsiteY3"/>
              </a:cxn>
            </a:cxnLst>
            <a:rect l="l" t="t" r="r" b="b"/>
            <a:pathLst>
              <a:path w="1221099" h="238417">
                <a:moveTo>
                  <a:pt x="0" y="59335"/>
                </a:moveTo>
                <a:cubicBezTo>
                  <a:pt x="264571" y="19991"/>
                  <a:pt x="529143" y="-19352"/>
                  <a:pt x="732660" y="10495"/>
                </a:cubicBezTo>
                <a:cubicBezTo>
                  <a:pt x="936177" y="40342"/>
                  <a:pt x="1221099" y="238417"/>
                  <a:pt x="1221099" y="238417"/>
                </a:cubicBezTo>
                <a:lnTo>
                  <a:pt x="1221099" y="238417"/>
                </a:ln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35" name="TextBox 34"/>
          <p:cNvSpPr txBox="1"/>
          <p:nvPr/>
        </p:nvSpPr>
        <p:spPr>
          <a:xfrm>
            <a:off x="4648200" y="838200"/>
            <a:ext cx="1066800" cy="954107"/>
          </a:xfrm>
          <a:prstGeom prst="rect">
            <a:avLst/>
          </a:prstGeom>
          <a:noFill/>
        </p:spPr>
        <p:txBody>
          <a:bodyPr wrap="square" rtlCol="0">
            <a:spAutoFit/>
          </a:bodyPr>
          <a:lstStyle/>
          <a:p>
            <a:r>
              <a:rPr lang="en-US" sz="2800" b="1" dirty="0">
                <a:solidFill>
                  <a:srgbClr val="FF6600"/>
                </a:solidFill>
                <a:latin typeface="Calibri"/>
              </a:rPr>
              <a:t>35 °</a:t>
            </a:r>
          </a:p>
          <a:p>
            <a:endParaRPr lang="en-US" sz="2800" b="1" dirty="0">
              <a:solidFill>
                <a:srgbClr val="FF6600"/>
              </a:solidFill>
              <a:latin typeface="Calibri"/>
            </a:endParaRPr>
          </a:p>
        </p:txBody>
      </p:sp>
      <p:sp>
        <p:nvSpPr>
          <p:cNvPr id="36" name="TextBox 35"/>
          <p:cNvSpPr txBox="1"/>
          <p:nvPr/>
        </p:nvSpPr>
        <p:spPr>
          <a:xfrm>
            <a:off x="3200400" y="33917"/>
            <a:ext cx="813043" cy="369332"/>
          </a:xfrm>
          <a:prstGeom prst="rect">
            <a:avLst/>
          </a:prstGeom>
          <a:noFill/>
        </p:spPr>
        <p:txBody>
          <a:bodyPr wrap="none" rtlCol="0">
            <a:spAutoFit/>
          </a:bodyPr>
          <a:lstStyle/>
          <a:p>
            <a:r>
              <a:rPr lang="en-US" dirty="0">
                <a:solidFill>
                  <a:prstClr val="black"/>
                </a:solidFill>
                <a:latin typeface="Calibri"/>
              </a:rPr>
              <a:t>Polaris</a:t>
            </a:r>
            <a:endParaRPr lang="en-US" dirty="0">
              <a:solidFill>
                <a:prstClr val="black"/>
              </a:solidFill>
              <a:latin typeface="Calibri"/>
            </a:endParaRPr>
          </a:p>
        </p:txBody>
      </p:sp>
      <p:sp>
        <p:nvSpPr>
          <p:cNvPr id="51" name="Freeform 50"/>
          <p:cNvSpPr/>
          <p:nvPr/>
        </p:nvSpPr>
        <p:spPr>
          <a:xfrm rot="15577179">
            <a:off x="3118321" y="3565057"/>
            <a:ext cx="489447" cy="265426"/>
          </a:xfrm>
          <a:custGeom>
            <a:avLst/>
            <a:gdLst>
              <a:gd name="connsiteX0" fmla="*/ 0 w 1221099"/>
              <a:gd name="connsiteY0" fmla="*/ 59335 h 238417"/>
              <a:gd name="connsiteX1" fmla="*/ 732660 w 1221099"/>
              <a:gd name="connsiteY1" fmla="*/ 10495 h 238417"/>
              <a:gd name="connsiteX2" fmla="*/ 1221099 w 1221099"/>
              <a:gd name="connsiteY2" fmla="*/ 238417 h 238417"/>
              <a:gd name="connsiteX3" fmla="*/ 1221099 w 1221099"/>
              <a:gd name="connsiteY3" fmla="*/ 238417 h 238417"/>
            </a:gdLst>
            <a:ahLst/>
            <a:cxnLst>
              <a:cxn ang="0">
                <a:pos x="connsiteX0" y="connsiteY0"/>
              </a:cxn>
              <a:cxn ang="0">
                <a:pos x="connsiteX1" y="connsiteY1"/>
              </a:cxn>
              <a:cxn ang="0">
                <a:pos x="connsiteX2" y="connsiteY2"/>
              </a:cxn>
              <a:cxn ang="0">
                <a:pos x="connsiteX3" y="connsiteY3"/>
              </a:cxn>
            </a:cxnLst>
            <a:rect l="l" t="t" r="r" b="b"/>
            <a:pathLst>
              <a:path w="1221099" h="238417">
                <a:moveTo>
                  <a:pt x="0" y="59335"/>
                </a:moveTo>
                <a:cubicBezTo>
                  <a:pt x="264571" y="19991"/>
                  <a:pt x="529143" y="-19352"/>
                  <a:pt x="732660" y="10495"/>
                </a:cubicBezTo>
                <a:cubicBezTo>
                  <a:pt x="936177" y="40342"/>
                  <a:pt x="1221099" y="238417"/>
                  <a:pt x="1221099" y="238417"/>
                </a:cubicBezTo>
                <a:lnTo>
                  <a:pt x="1221099" y="238417"/>
                </a:ln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3" name="TextBox 52"/>
          <p:cNvSpPr txBox="1"/>
          <p:nvPr/>
        </p:nvSpPr>
        <p:spPr>
          <a:xfrm>
            <a:off x="3429000" y="3581400"/>
            <a:ext cx="1066800" cy="523220"/>
          </a:xfrm>
          <a:prstGeom prst="rect">
            <a:avLst/>
          </a:prstGeom>
          <a:noFill/>
        </p:spPr>
        <p:txBody>
          <a:bodyPr wrap="square" rtlCol="0">
            <a:spAutoFit/>
          </a:bodyPr>
          <a:lstStyle/>
          <a:p>
            <a:r>
              <a:rPr lang="en-US" sz="2800" b="1" dirty="0">
                <a:solidFill>
                  <a:srgbClr val="FF6600"/>
                </a:solidFill>
                <a:latin typeface="Calibri"/>
              </a:rPr>
              <a:t>35 °</a:t>
            </a:r>
          </a:p>
        </p:txBody>
      </p:sp>
    </p:spTree>
    <p:extLst>
      <p:ext uri="{BB962C8B-B14F-4D97-AF65-F5344CB8AC3E}">
        <p14:creationId xmlns:p14="http://schemas.microsoft.com/office/powerpoint/2010/main" val="836371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rot="3603102">
            <a:off x="1145387" y="153280"/>
            <a:ext cx="6438320" cy="6443083"/>
            <a:chOff x="533400" y="33917"/>
            <a:chExt cx="6438320" cy="6443083"/>
          </a:xfrm>
        </p:grpSpPr>
        <p:pic>
          <p:nvPicPr>
            <p:cNvPr id="2" name="Picture 1"/>
            <p:cNvPicPr>
              <a:picLocks noChangeAspect="1"/>
            </p:cNvPicPr>
            <p:nvPr/>
          </p:nvPicPr>
          <p:blipFill>
            <a:blip r:embed="rId2"/>
            <a:stretch>
              <a:fillRect/>
            </a:stretch>
          </p:blipFill>
          <p:spPr>
            <a:xfrm>
              <a:off x="1752600" y="1600200"/>
              <a:ext cx="4800600" cy="4789539"/>
            </a:xfrm>
            <a:prstGeom prst="rect">
              <a:avLst/>
            </a:prstGeom>
          </p:spPr>
        </p:pic>
        <p:sp>
          <p:nvSpPr>
            <p:cNvPr id="3" name="5-Point Star 2"/>
            <p:cNvSpPr/>
            <p:nvPr/>
          </p:nvSpPr>
          <p:spPr>
            <a:xfrm>
              <a:off x="4114800" y="228600"/>
              <a:ext cx="533400" cy="533400"/>
            </a:xfrm>
            <a:prstGeom prst="star5">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219200" y="2895600"/>
              <a:ext cx="645880" cy="369332"/>
            </a:xfrm>
            <a:prstGeom prst="rect">
              <a:avLst/>
            </a:prstGeom>
            <a:noFill/>
          </p:spPr>
          <p:txBody>
            <a:bodyPr wrap="none" rtlCol="0">
              <a:spAutoFit/>
            </a:bodyPr>
            <a:lstStyle/>
            <a:p>
              <a:r>
                <a:rPr lang="en-US" dirty="0">
                  <a:solidFill>
                    <a:prstClr val="black"/>
                  </a:solidFill>
                  <a:latin typeface="Calibri"/>
                </a:rPr>
                <a:t>35°N</a:t>
              </a:r>
              <a:endParaRPr lang="en-US" dirty="0">
                <a:solidFill>
                  <a:prstClr val="black"/>
                </a:solidFill>
                <a:latin typeface="Calibri"/>
              </a:endParaRPr>
            </a:p>
          </p:txBody>
        </p:sp>
        <p:cxnSp>
          <p:nvCxnSpPr>
            <p:cNvPr id="5" name="Straight Arrow Connector 4"/>
            <p:cNvCxnSpPr/>
            <p:nvPr/>
          </p:nvCxnSpPr>
          <p:spPr>
            <a:xfrm>
              <a:off x="1828800" y="3048000"/>
              <a:ext cx="649520" cy="4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rot="20349699">
              <a:off x="966053" y="674849"/>
              <a:ext cx="6005667" cy="5605904"/>
              <a:chOff x="839860" y="760209"/>
              <a:chExt cx="6539385" cy="5947200"/>
            </a:xfrm>
          </p:grpSpPr>
          <p:cxnSp>
            <p:nvCxnSpPr>
              <p:cNvPr id="7" name="Straight Connector 6"/>
              <p:cNvCxnSpPr>
                <a:stCxn id="8" idx="7"/>
              </p:cNvCxnSpPr>
              <p:nvPr/>
            </p:nvCxnSpPr>
            <p:spPr>
              <a:xfrm flipH="1">
                <a:off x="1752600" y="1823373"/>
                <a:ext cx="5541434" cy="488222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839860" y="760209"/>
                <a:ext cx="6539385" cy="5947200"/>
              </a:xfrm>
              <a:custGeom>
                <a:avLst/>
                <a:gdLst>
                  <a:gd name="connsiteX0" fmla="*/ 918523 w 6539385"/>
                  <a:gd name="connsiteY0" fmla="*/ 5947200 h 5947200"/>
                  <a:gd name="connsiteX1" fmla="*/ 202145 w 6539385"/>
                  <a:gd name="connsiteY1" fmla="*/ 4986673 h 5947200"/>
                  <a:gd name="connsiteX2" fmla="*/ 23050 w 6539385"/>
                  <a:gd name="connsiteY2" fmla="*/ 3277260 h 5947200"/>
                  <a:gd name="connsiteX3" fmla="*/ 625459 w 6539385"/>
                  <a:gd name="connsiteY3" fmla="*/ 1584128 h 5947200"/>
                  <a:gd name="connsiteX4" fmla="*/ 1862840 w 6539385"/>
                  <a:gd name="connsiteY4" fmla="*/ 558481 h 5947200"/>
                  <a:gd name="connsiteX5" fmla="*/ 3604942 w 6539385"/>
                  <a:gd name="connsiteY5" fmla="*/ 4957 h 5947200"/>
                  <a:gd name="connsiteX6" fmla="*/ 5233075 w 6539385"/>
                  <a:gd name="connsiteY6" fmla="*/ 330559 h 5947200"/>
                  <a:gd name="connsiteX7" fmla="*/ 6454174 w 6539385"/>
                  <a:gd name="connsiteY7" fmla="*/ 1063164 h 5947200"/>
                  <a:gd name="connsiteX8" fmla="*/ 6437893 w 6539385"/>
                  <a:gd name="connsiteY8" fmla="*/ 1030604 h 59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9385" h="5947200">
                    <a:moveTo>
                      <a:pt x="918523" y="5947200"/>
                    </a:moveTo>
                    <a:cubicBezTo>
                      <a:pt x="634956" y="5689431"/>
                      <a:pt x="351390" y="5431663"/>
                      <a:pt x="202145" y="4986673"/>
                    </a:cubicBezTo>
                    <a:cubicBezTo>
                      <a:pt x="52899" y="4541683"/>
                      <a:pt x="-47502" y="3844351"/>
                      <a:pt x="23050" y="3277260"/>
                    </a:cubicBezTo>
                    <a:cubicBezTo>
                      <a:pt x="93602" y="2710169"/>
                      <a:pt x="318827" y="2037258"/>
                      <a:pt x="625459" y="1584128"/>
                    </a:cubicBezTo>
                    <a:cubicBezTo>
                      <a:pt x="932091" y="1130998"/>
                      <a:pt x="1366260" y="821676"/>
                      <a:pt x="1862840" y="558481"/>
                    </a:cubicBezTo>
                    <a:cubicBezTo>
                      <a:pt x="2359420" y="295286"/>
                      <a:pt x="3043236" y="42944"/>
                      <a:pt x="3604942" y="4957"/>
                    </a:cubicBezTo>
                    <a:cubicBezTo>
                      <a:pt x="4166648" y="-33030"/>
                      <a:pt x="4758203" y="154191"/>
                      <a:pt x="5233075" y="330559"/>
                    </a:cubicBezTo>
                    <a:cubicBezTo>
                      <a:pt x="5707947" y="506927"/>
                      <a:pt x="6253371" y="946490"/>
                      <a:pt x="6454174" y="1063164"/>
                    </a:cubicBezTo>
                    <a:cubicBezTo>
                      <a:pt x="6654977" y="1179838"/>
                      <a:pt x="6437893" y="1030604"/>
                      <a:pt x="6437893" y="103060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9" name="Straight Connector 8"/>
              <p:cNvCxnSpPr/>
              <p:nvPr/>
            </p:nvCxnSpPr>
            <p:spPr>
              <a:xfrm flipH="1" flipV="1">
                <a:off x="1981200" y="1828800"/>
                <a:ext cx="2438400" cy="25908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a:off x="4419600" y="533400"/>
              <a:ext cx="0" cy="5943600"/>
            </a:xfrm>
            <a:prstGeom prst="line">
              <a:avLst/>
            </a:prstGeom>
            <a:ln>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33400" y="2209800"/>
              <a:ext cx="763550" cy="369332"/>
            </a:xfrm>
            <a:prstGeom prst="rect">
              <a:avLst/>
            </a:prstGeom>
            <a:noFill/>
          </p:spPr>
          <p:txBody>
            <a:bodyPr wrap="none" rtlCol="0">
              <a:spAutoFit/>
            </a:bodyPr>
            <a:lstStyle/>
            <a:p>
              <a:r>
                <a:rPr lang="en-US" dirty="0">
                  <a:solidFill>
                    <a:prstClr val="black"/>
                  </a:solidFill>
                  <a:latin typeface="Calibri"/>
                </a:rPr>
                <a:t>zenith</a:t>
              </a:r>
              <a:endParaRPr lang="en-US" dirty="0">
                <a:solidFill>
                  <a:prstClr val="black"/>
                </a:solidFill>
                <a:latin typeface="Calibri"/>
              </a:endParaRPr>
            </a:p>
          </p:txBody>
        </p:sp>
        <p:sp>
          <p:nvSpPr>
            <p:cNvPr id="12" name="TextBox 11"/>
            <p:cNvSpPr txBox="1"/>
            <p:nvPr/>
          </p:nvSpPr>
          <p:spPr>
            <a:xfrm rot="17771117">
              <a:off x="5478198" y="1441536"/>
              <a:ext cx="895310" cy="369332"/>
            </a:xfrm>
            <a:prstGeom prst="rect">
              <a:avLst/>
            </a:prstGeom>
            <a:noFill/>
          </p:spPr>
          <p:txBody>
            <a:bodyPr wrap="none" rtlCol="0">
              <a:spAutoFit/>
            </a:bodyPr>
            <a:lstStyle/>
            <a:p>
              <a:r>
                <a:rPr lang="en-US" dirty="0">
                  <a:solidFill>
                    <a:prstClr val="black"/>
                  </a:solidFill>
                  <a:latin typeface="Calibri"/>
                </a:rPr>
                <a:t>horizon</a:t>
              </a:r>
              <a:endParaRPr lang="en-US" dirty="0">
                <a:solidFill>
                  <a:prstClr val="black"/>
                </a:solidFill>
                <a:latin typeface="Calibri"/>
              </a:endParaRPr>
            </a:p>
          </p:txBody>
        </p:sp>
        <p:sp>
          <p:nvSpPr>
            <p:cNvPr id="13" name="Freeform 12"/>
            <p:cNvSpPr/>
            <p:nvPr/>
          </p:nvSpPr>
          <p:spPr>
            <a:xfrm>
              <a:off x="4428521" y="1357035"/>
              <a:ext cx="1221099" cy="238417"/>
            </a:xfrm>
            <a:custGeom>
              <a:avLst/>
              <a:gdLst>
                <a:gd name="connsiteX0" fmla="*/ 0 w 1221099"/>
                <a:gd name="connsiteY0" fmla="*/ 59335 h 238417"/>
                <a:gd name="connsiteX1" fmla="*/ 732660 w 1221099"/>
                <a:gd name="connsiteY1" fmla="*/ 10495 h 238417"/>
                <a:gd name="connsiteX2" fmla="*/ 1221099 w 1221099"/>
                <a:gd name="connsiteY2" fmla="*/ 238417 h 238417"/>
                <a:gd name="connsiteX3" fmla="*/ 1221099 w 1221099"/>
                <a:gd name="connsiteY3" fmla="*/ 238417 h 238417"/>
              </a:gdLst>
              <a:ahLst/>
              <a:cxnLst>
                <a:cxn ang="0">
                  <a:pos x="connsiteX0" y="connsiteY0"/>
                </a:cxn>
                <a:cxn ang="0">
                  <a:pos x="connsiteX1" y="connsiteY1"/>
                </a:cxn>
                <a:cxn ang="0">
                  <a:pos x="connsiteX2" y="connsiteY2"/>
                </a:cxn>
                <a:cxn ang="0">
                  <a:pos x="connsiteX3" y="connsiteY3"/>
                </a:cxn>
              </a:cxnLst>
              <a:rect l="l" t="t" r="r" b="b"/>
              <a:pathLst>
                <a:path w="1221099" h="238417">
                  <a:moveTo>
                    <a:pt x="0" y="59335"/>
                  </a:moveTo>
                  <a:cubicBezTo>
                    <a:pt x="264571" y="19991"/>
                    <a:pt x="529143" y="-19352"/>
                    <a:pt x="732660" y="10495"/>
                  </a:cubicBezTo>
                  <a:cubicBezTo>
                    <a:pt x="936177" y="40342"/>
                    <a:pt x="1221099" y="238417"/>
                    <a:pt x="1221099" y="238417"/>
                  </a:cubicBezTo>
                  <a:lnTo>
                    <a:pt x="1221099" y="238417"/>
                  </a:ln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4" name="TextBox 13"/>
            <p:cNvSpPr txBox="1"/>
            <p:nvPr/>
          </p:nvSpPr>
          <p:spPr>
            <a:xfrm>
              <a:off x="4648200" y="838200"/>
              <a:ext cx="1066800" cy="523220"/>
            </a:xfrm>
            <a:prstGeom prst="rect">
              <a:avLst/>
            </a:prstGeom>
            <a:noFill/>
          </p:spPr>
          <p:txBody>
            <a:bodyPr wrap="square" rtlCol="0">
              <a:spAutoFit/>
            </a:bodyPr>
            <a:lstStyle/>
            <a:p>
              <a:r>
                <a:rPr lang="en-US" sz="2800" b="1" dirty="0">
                  <a:solidFill>
                    <a:srgbClr val="FF6600"/>
                  </a:solidFill>
                  <a:latin typeface="Calibri"/>
                </a:rPr>
                <a:t>35 °</a:t>
              </a:r>
              <a:endParaRPr lang="en-US" sz="2800" b="1" dirty="0">
                <a:solidFill>
                  <a:srgbClr val="FF6600"/>
                </a:solidFill>
                <a:latin typeface="Calibri"/>
              </a:endParaRPr>
            </a:p>
          </p:txBody>
        </p:sp>
        <p:sp>
          <p:nvSpPr>
            <p:cNvPr id="15" name="TextBox 14"/>
            <p:cNvSpPr txBox="1"/>
            <p:nvPr/>
          </p:nvSpPr>
          <p:spPr>
            <a:xfrm>
              <a:off x="3200400" y="33917"/>
              <a:ext cx="813043" cy="369332"/>
            </a:xfrm>
            <a:prstGeom prst="rect">
              <a:avLst/>
            </a:prstGeom>
            <a:noFill/>
          </p:spPr>
          <p:txBody>
            <a:bodyPr wrap="none" rtlCol="0">
              <a:spAutoFit/>
            </a:bodyPr>
            <a:lstStyle/>
            <a:p>
              <a:r>
                <a:rPr lang="en-US" dirty="0">
                  <a:solidFill>
                    <a:prstClr val="black"/>
                  </a:solidFill>
                  <a:latin typeface="Calibri"/>
                </a:rPr>
                <a:t>Polaris</a:t>
              </a:r>
              <a:endParaRPr lang="en-US" dirty="0">
                <a:solidFill>
                  <a:prstClr val="black"/>
                </a:solidFill>
                <a:latin typeface="Calibri"/>
              </a:endParaRPr>
            </a:p>
          </p:txBody>
        </p:sp>
      </p:grpSp>
      <p:sp>
        <p:nvSpPr>
          <p:cNvPr id="45" name="TextBox 44"/>
          <p:cNvSpPr txBox="1"/>
          <p:nvPr/>
        </p:nvSpPr>
        <p:spPr>
          <a:xfrm>
            <a:off x="1447800" y="5105400"/>
            <a:ext cx="561459" cy="369332"/>
          </a:xfrm>
          <a:prstGeom prst="rect">
            <a:avLst/>
          </a:prstGeom>
          <a:noFill/>
        </p:spPr>
        <p:txBody>
          <a:bodyPr wrap="none" rtlCol="0">
            <a:spAutoFit/>
          </a:bodyPr>
          <a:lstStyle/>
          <a:p>
            <a:r>
              <a:rPr lang="en-US" dirty="0">
                <a:solidFill>
                  <a:srgbClr val="FF6600"/>
                </a:solidFill>
                <a:latin typeface="Calibri"/>
              </a:rPr>
              <a:t>Axis</a:t>
            </a:r>
            <a:endParaRPr lang="en-US" dirty="0">
              <a:solidFill>
                <a:srgbClr val="FF6600"/>
              </a:solidFill>
              <a:latin typeface="Calibri"/>
            </a:endParaRPr>
          </a:p>
        </p:txBody>
      </p:sp>
    </p:spTree>
    <p:extLst>
      <p:ext uri="{BB962C8B-B14F-4D97-AF65-F5344CB8AC3E}">
        <p14:creationId xmlns:p14="http://schemas.microsoft.com/office/powerpoint/2010/main" val="1618131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8382000" cy="954107"/>
          </a:xfrm>
          <a:prstGeom prst="rect">
            <a:avLst/>
          </a:prstGeom>
          <a:noFill/>
        </p:spPr>
        <p:txBody>
          <a:bodyPr wrap="square" rtlCol="0">
            <a:spAutoFit/>
          </a:bodyPr>
          <a:lstStyle/>
          <a:p>
            <a:r>
              <a:rPr lang="en-US" sz="2800" dirty="0">
                <a:solidFill>
                  <a:srgbClr val="009DD9">
                    <a:lumMod val="75000"/>
                  </a:srgbClr>
                </a:solidFill>
                <a:latin typeface="Calibri"/>
              </a:rPr>
              <a:t>9. Could you use Polaris to find latitude in the</a:t>
            </a:r>
          </a:p>
          <a:p>
            <a:r>
              <a:rPr lang="en-US" sz="2800" dirty="0">
                <a:solidFill>
                  <a:srgbClr val="009DD9">
                    <a:lumMod val="75000"/>
                  </a:srgbClr>
                </a:solidFill>
                <a:latin typeface="Calibri"/>
              </a:rPr>
              <a:t> Southern Hemisphere? Why or why not?</a:t>
            </a:r>
            <a:endParaRPr lang="en-US" sz="2800" dirty="0">
              <a:solidFill>
                <a:srgbClr val="009DD9">
                  <a:lumMod val="75000"/>
                </a:srgbClr>
              </a:solidFill>
              <a:latin typeface="Calibri"/>
            </a:endParaRPr>
          </a:p>
        </p:txBody>
      </p:sp>
      <p:grpSp>
        <p:nvGrpSpPr>
          <p:cNvPr id="14" name="Group 13"/>
          <p:cNvGrpSpPr/>
          <p:nvPr/>
        </p:nvGrpSpPr>
        <p:grpSpPr>
          <a:xfrm>
            <a:off x="2590800" y="1676400"/>
            <a:ext cx="4646616" cy="5181600"/>
            <a:chOff x="2590800" y="1676400"/>
            <a:chExt cx="4646616" cy="5181600"/>
          </a:xfrm>
        </p:grpSpPr>
        <p:pic>
          <p:nvPicPr>
            <p:cNvPr id="3" name="Picture 2"/>
            <p:cNvPicPr>
              <a:picLocks noChangeAspect="1"/>
            </p:cNvPicPr>
            <p:nvPr/>
          </p:nvPicPr>
          <p:blipFill>
            <a:blip r:embed="rId2"/>
            <a:stretch>
              <a:fillRect/>
            </a:stretch>
          </p:blipFill>
          <p:spPr>
            <a:xfrm>
              <a:off x="3124200" y="2590800"/>
              <a:ext cx="4113216" cy="4103739"/>
            </a:xfrm>
            <a:prstGeom prst="rect">
              <a:avLst/>
            </a:prstGeom>
          </p:spPr>
        </p:pic>
        <p:sp>
          <p:nvSpPr>
            <p:cNvPr id="4" name="Rectangle 3"/>
            <p:cNvSpPr/>
            <p:nvPr/>
          </p:nvSpPr>
          <p:spPr>
            <a:xfrm>
              <a:off x="2590800" y="4876800"/>
              <a:ext cx="602937" cy="369332"/>
            </a:xfrm>
            <a:prstGeom prst="rect">
              <a:avLst/>
            </a:prstGeom>
          </p:spPr>
          <p:txBody>
            <a:bodyPr wrap="none">
              <a:spAutoFit/>
            </a:bodyPr>
            <a:lstStyle/>
            <a:p>
              <a:r>
                <a:rPr lang="en-US" dirty="0">
                  <a:solidFill>
                    <a:prstClr val="black"/>
                  </a:solidFill>
                  <a:latin typeface="Calibri"/>
                </a:rPr>
                <a:t>35°S</a:t>
              </a:r>
              <a:endParaRPr lang="en-US" dirty="0">
                <a:solidFill>
                  <a:prstClr val="black"/>
                </a:solidFill>
                <a:latin typeface="Calibri"/>
              </a:endParaRPr>
            </a:p>
          </p:txBody>
        </p:sp>
        <p:cxnSp>
          <p:nvCxnSpPr>
            <p:cNvPr id="6" name="Straight Arrow Connector 5"/>
            <p:cNvCxnSpPr/>
            <p:nvPr/>
          </p:nvCxnSpPr>
          <p:spPr>
            <a:xfrm>
              <a:off x="3200400" y="51054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410200" y="1905000"/>
              <a:ext cx="76200" cy="4953000"/>
            </a:xfrm>
            <a:prstGeom prst="line">
              <a:avLst/>
            </a:prstGeom>
            <a:ln>
              <a:solidFill>
                <a:srgbClr val="FF6600"/>
              </a:solidFill>
              <a:prstDash val="dashDot"/>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486400" y="2362200"/>
              <a:ext cx="676387" cy="461665"/>
            </a:xfrm>
            <a:prstGeom prst="rect">
              <a:avLst/>
            </a:prstGeom>
            <a:noFill/>
          </p:spPr>
          <p:txBody>
            <a:bodyPr wrap="none" rtlCol="0">
              <a:spAutoFit/>
            </a:bodyPr>
            <a:lstStyle/>
            <a:p>
              <a:r>
                <a:rPr lang="en-US" sz="2400" b="1" dirty="0">
                  <a:solidFill>
                    <a:srgbClr val="FF6600"/>
                  </a:solidFill>
                  <a:latin typeface="Calibri"/>
                </a:rPr>
                <a:t>axis</a:t>
              </a:r>
              <a:endParaRPr lang="en-US" sz="2400" b="1" dirty="0">
                <a:solidFill>
                  <a:srgbClr val="FF6600"/>
                </a:solidFill>
                <a:latin typeface="Calibri"/>
              </a:endParaRPr>
            </a:p>
          </p:txBody>
        </p:sp>
        <p:sp>
          <p:nvSpPr>
            <p:cNvPr id="10" name="5-Point Star 9"/>
            <p:cNvSpPr/>
            <p:nvPr/>
          </p:nvSpPr>
          <p:spPr>
            <a:xfrm>
              <a:off x="5257800" y="1676400"/>
              <a:ext cx="533400" cy="533400"/>
            </a:xfrm>
            <a:prstGeom prst="star5">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4343400" y="1828800"/>
              <a:ext cx="866568" cy="369332"/>
            </a:xfrm>
            <a:prstGeom prst="rect">
              <a:avLst/>
            </a:prstGeom>
          </p:spPr>
          <p:txBody>
            <a:bodyPr wrap="none">
              <a:spAutoFit/>
            </a:bodyPr>
            <a:lstStyle/>
            <a:p>
              <a:r>
                <a:rPr lang="en-US" dirty="0">
                  <a:solidFill>
                    <a:prstClr val="black"/>
                  </a:solidFill>
                </a:rPr>
                <a:t>Polaris</a:t>
              </a:r>
            </a:p>
          </p:txBody>
        </p:sp>
      </p:grpSp>
    </p:spTree>
    <p:extLst>
      <p:ext uri="{BB962C8B-B14F-4D97-AF65-F5344CB8AC3E}">
        <p14:creationId xmlns:p14="http://schemas.microsoft.com/office/powerpoint/2010/main" val="3611320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6653888">
            <a:off x="2711969" y="1427672"/>
            <a:ext cx="4529813" cy="5328930"/>
            <a:chOff x="2707603" y="1529070"/>
            <a:chExt cx="4529813" cy="5328930"/>
          </a:xfrm>
        </p:grpSpPr>
        <p:pic>
          <p:nvPicPr>
            <p:cNvPr id="3" name="Picture 2"/>
            <p:cNvPicPr>
              <a:picLocks noChangeAspect="1"/>
            </p:cNvPicPr>
            <p:nvPr/>
          </p:nvPicPr>
          <p:blipFill>
            <a:blip r:embed="rId2"/>
            <a:stretch>
              <a:fillRect/>
            </a:stretch>
          </p:blipFill>
          <p:spPr>
            <a:xfrm>
              <a:off x="3124200" y="2590800"/>
              <a:ext cx="4113216" cy="4103739"/>
            </a:xfrm>
            <a:prstGeom prst="rect">
              <a:avLst/>
            </a:prstGeom>
          </p:spPr>
        </p:pic>
        <p:sp>
          <p:nvSpPr>
            <p:cNvPr id="4" name="Rectangle 3"/>
            <p:cNvSpPr/>
            <p:nvPr/>
          </p:nvSpPr>
          <p:spPr>
            <a:xfrm rot="15617776">
              <a:off x="2590800" y="4876800"/>
              <a:ext cx="602937" cy="369332"/>
            </a:xfrm>
            <a:prstGeom prst="rect">
              <a:avLst/>
            </a:prstGeom>
          </p:spPr>
          <p:txBody>
            <a:bodyPr wrap="none">
              <a:spAutoFit/>
            </a:bodyPr>
            <a:lstStyle/>
            <a:p>
              <a:r>
                <a:rPr lang="en-US" dirty="0">
                  <a:solidFill>
                    <a:prstClr val="black"/>
                  </a:solidFill>
                  <a:latin typeface="Calibri"/>
                </a:rPr>
                <a:t>35°S</a:t>
              </a:r>
              <a:endParaRPr lang="en-US" dirty="0">
                <a:solidFill>
                  <a:prstClr val="black"/>
                </a:solidFill>
                <a:latin typeface="Calibri"/>
              </a:endParaRPr>
            </a:p>
          </p:txBody>
        </p:sp>
        <p:cxnSp>
          <p:nvCxnSpPr>
            <p:cNvPr id="5" name="Straight Arrow Connector 4"/>
            <p:cNvCxnSpPr/>
            <p:nvPr/>
          </p:nvCxnSpPr>
          <p:spPr>
            <a:xfrm>
              <a:off x="3200400" y="51054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410200" y="1905000"/>
              <a:ext cx="76200" cy="4953000"/>
            </a:xfrm>
            <a:prstGeom prst="line">
              <a:avLst/>
            </a:prstGeom>
            <a:ln>
              <a:solidFill>
                <a:srgbClr val="FF6600"/>
              </a:solidFill>
              <a:prstDash val="dashDot"/>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069349">
              <a:off x="5486400" y="2362200"/>
              <a:ext cx="676387" cy="461665"/>
            </a:xfrm>
            <a:prstGeom prst="rect">
              <a:avLst/>
            </a:prstGeom>
            <a:noFill/>
          </p:spPr>
          <p:txBody>
            <a:bodyPr wrap="none" rtlCol="0">
              <a:spAutoFit/>
            </a:bodyPr>
            <a:lstStyle/>
            <a:p>
              <a:r>
                <a:rPr lang="en-US" sz="2400" b="1" dirty="0">
                  <a:solidFill>
                    <a:srgbClr val="FF6600"/>
                  </a:solidFill>
                  <a:latin typeface="Calibri"/>
                </a:rPr>
                <a:t>axis</a:t>
              </a:r>
              <a:endParaRPr lang="en-US" sz="2400" b="1" dirty="0">
                <a:solidFill>
                  <a:srgbClr val="FF6600"/>
                </a:solidFill>
                <a:latin typeface="Calibri"/>
              </a:endParaRPr>
            </a:p>
          </p:txBody>
        </p:sp>
        <p:sp>
          <p:nvSpPr>
            <p:cNvPr id="8" name="5-Point Star 7"/>
            <p:cNvSpPr/>
            <p:nvPr/>
          </p:nvSpPr>
          <p:spPr>
            <a:xfrm>
              <a:off x="5257800" y="1676400"/>
              <a:ext cx="533400" cy="533400"/>
            </a:xfrm>
            <a:prstGeom prst="star5">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rot="15993218">
              <a:off x="4642297" y="1777688"/>
              <a:ext cx="866568" cy="369332"/>
            </a:xfrm>
            <a:prstGeom prst="rect">
              <a:avLst/>
            </a:prstGeom>
          </p:spPr>
          <p:txBody>
            <a:bodyPr wrap="none">
              <a:spAutoFit/>
            </a:bodyPr>
            <a:lstStyle/>
            <a:p>
              <a:r>
                <a:rPr lang="en-US" dirty="0">
                  <a:solidFill>
                    <a:prstClr val="black"/>
                  </a:solidFill>
                </a:rPr>
                <a:t>Polaris</a:t>
              </a:r>
            </a:p>
          </p:txBody>
        </p:sp>
      </p:grpSp>
      <p:cxnSp>
        <p:nvCxnSpPr>
          <p:cNvPr id="11" name="Straight Connector 10"/>
          <p:cNvCxnSpPr/>
          <p:nvPr/>
        </p:nvCxnSpPr>
        <p:spPr>
          <a:xfrm>
            <a:off x="533400" y="4419600"/>
            <a:ext cx="8001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457200" y="612551"/>
            <a:ext cx="8001000" cy="3883249"/>
          </a:xfrm>
          <a:custGeom>
            <a:avLst/>
            <a:gdLst>
              <a:gd name="connsiteX0" fmla="*/ 53505 w 7705728"/>
              <a:gd name="connsiteY0" fmla="*/ 3783081 h 3815641"/>
              <a:gd name="connsiteX1" fmla="*/ 69786 w 7705728"/>
              <a:gd name="connsiteY1" fmla="*/ 2448111 h 3815641"/>
              <a:gd name="connsiteX2" fmla="*/ 737320 w 7705728"/>
              <a:gd name="connsiteY2" fmla="*/ 1129422 h 3815641"/>
              <a:gd name="connsiteX3" fmla="*/ 2153796 w 7705728"/>
              <a:gd name="connsiteY3" fmla="*/ 201455 h 3815641"/>
              <a:gd name="connsiteX4" fmla="*/ 3814491 w 7705728"/>
              <a:gd name="connsiteY4" fmla="*/ 6094 h 3815641"/>
              <a:gd name="connsiteX5" fmla="*/ 5556593 w 7705728"/>
              <a:gd name="connsiteY5" fmla="*/ 331696 h 3815641"/>
              <a:gd name="connsiteX6" fmla="*/ 6777693 w 7705728"/>
              <a:gd name="connsiteY6" fmla="*/ 1194542 h 3815641"/>
              <a:gd name="connsiteX7" fmla="*/ 7575478 w 7705728"/>
              <a:gd name="connsiteY7" fmla="*/ 2708593 h 3815641"/>
              <a:gd name="connsiteX8" fmla="*/ 7689447 w 7705728"/>
              <a:gd name="connsiteY8" fmla="*/ 3815641 h 3815641"/>
              <a:gd name="connsiteX9" fmla="*/ 7689447 w 7705728"/>
              <a:gd name="connsiteY9" fmla="*/ 3815641 h 3815641"/>
              <a:gd name="connsiteX10" fmla="*/ 7705728 w 7705728"/>
              <a:gd name="connsiteY10" fmla="*/ 3815641 h 381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5728" h="3815641">
                <a:moveTo>
                  <a:pt x="53505" y="3783081"/>
                </a:moveTo>
                <a:cubicBezTo>
                  <a:pt x="4661" y="3336734"/>
                  <a:pt x="-44183" y="2890387"/>
                  <a:pt x="69786" y="2448111"/>
                </a:cubicBezTo>
                <a:cubicBezTo>
                  <a:pt x="183755" y="2005835"/>
                  <a:pt x="389985" y="1503865"/>
                  <a:pt x="737320" y="1129422"/>
                </a:cubicBezTo>
                <a:cubicBezTo>
                  <a:pt x="1084655" y="754979"/>
                  <a:pt x="1640934" y="388676"/>
                  <a:pt x="2153796" y="201455"/>
                </a:cubicBezTo>
                <a:cubicBezTo>
                  <a:pt x="2666658" y="14234"/>
                  <a:pt x="3247358" y="-15613"/>
                  <a:pt x="3814491" y="6094"/>
                </a:cubicBezTo>
                <a:cubicBezTo>
                  <a:pt x="4381624" y="27801"/>
                  <a:pt x="5062726" y="133621"/>
                  <a:pt x="5556593" y="331696"/>
                </a:cubicBezTo>
                <a:cubicBezTo>
                  <a:pt x="6050460" y="529771"/>
                  <a:pt x="6441212" y="798392"/>
                  <a:pt x="6777693" y="1194542"/>
                </a:cubicBezTo>
                <a:cubicBezTo>
                  <a:pt x="7114174" y="1590692"/>
                  <a:pt x="7423519" y="2271743"/>
                  <a:pt x="7575478" y="2708593"/>
                </a:cubicBezTo>
                <a:cubicBezTo>
                  <a:pt x="7727437" y="3145443"/>
                  <a:pt x="7689447" y="3815641"/>
                  <a:pt x="7689447" y="3815641"/>
                </a:cubicBezTo>
                <a:lnTo>
                  <a:pt x="7689447" y="3815641"/>
                </a:lnTo>
                <a:lnTo>
                  <a:pt x="7705728" y="381564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16" name="Straight Connector 15"/>
          <p:cNvCxnSpPr/>
          <p:nvPr/>
        </p:nvCxnSpPr>
        <p:spPr>
          <a:xfrm flipV="1">
            <a:off x="4495800" y="685800"/>
            <a:ext cx="76200" cy="3733800"/>
          </a:xfrm>
          <a:prstGeom prst="line">
            <a:avLst/>
          </a:prstGeom>
          <a:ln>
            <a:solidFill>
              <a:schemeClr val="accent3">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81400" y="533400"/>
            <a:ext cx="763550" cy="369332"/>
          </a:xfrm>
          <a:prstGeom prst="rect">
            <a:avLst/>
          </a:prstGeom>
          <a:noFill/>
        </p:spPr>
        <p:txBody>
          <a:bodyPr wrap="none" rtlCol="0">
            <a:spAutoFit/>
          </a:bodyPr>
          <a:lstStyle/>
          <a:p>
            <a:r>
              <a:rPr lang="en-US" dirty="0">
                <a:solidFill>
                  <a:prstClr val="black"/>
                </a:solidFill>
                <a:latin typeface="Calibri"/>
              </a:rPr>
              <a:t>zenith</a:t>
            </a:r>
            <a:endParaRPr lang="en-US" dirty="0">
              <a:solidFill>
                <a:prstClr val="black"/>
              </a:solidFill>
              <a:latin typeface="Calibri"/>
            </a:endParaRPr>
          </a:p>
        </p:txBody>
      </p:sp>
      <p:sp>
        <p:nvSpPr>
          <p:cNvPr id="19" name="TextBox 18"/>
          <p:cNvSpPr txBox="1"/>
          <p:nvPr/>
        </p:nvSpPr>
        <p:spPr>
          <a:xfrm>
            <a:off x="609600" y="4343400"/>
            <a:ext cx="895310" cy="369332"/>
          </a:xfrm>
          <a:prstGeom prst="rect">
            <a:avLst/>
          </a:prstGeom>
          <a:noFill/>
        </p:spPr>
        <p:txBody>
          <a:bodyPr wrap="none" rtlCol="0">
            <a:spAutoFit/>
          </a:bodyPr>
          <a:lstStyle/>
          <a:p>
            <a:r>
              <a:rPr lang="en-US" dirty="0">
                <a:solidFill>
                  <a:prstClr val="black"/>
                </a:solidFill>
                <a:latin typeface="Calibri"/>
              </a:rPr>
              <a:t>horizon</a:t>
            </a:r>
            <a:endParaRPr lang="en-US" dirty="0">
              <a:solidFill>
                <a:prstClr val="black"/>
              </a:solidFill>
              <a:latin typeface="Calibri"/>
            </a:endParaRPr>
          </a:p>
        </p:txBody>
      </p:sp>
      <p:sp>
        <p:nvSpPr>
          <p:cNvPr id="20" name="TextBox 19"/>
          <p:cNvSpPr txBox="1"/>
          <p:nvPr/>
        </p:nvSpPr>
        <p:spPr>
          <a:xfrm>
            <a:off x="609600" y="838200"/>
            <a:ext cx="1282047" cy="523220"/>
          </a:xfrm>
          <a:prstGeom prst="rect">
            <a:avLst/>
          </a:prstGeom>
          <a:noFill/>
        </p:spPr>
        <p:txBody>
          <a:bodyPr wrap="none" rtlCol="0">
            <a:spAutoFit/>
          </a:bodyPr>
          <a:lstStyle/>
          <a:p>
            <a:r>
              <a:rPr lang="en-US" sz="2800" dirty="0">
                <a:solidFill>
                  <a:srgbClr val="009DD9">
                    <a:lumMod val="75000"/>
                  </a:srgbClr>
                </a:solidFill>
                <a:latin typeface="Calibri"/>
              </a:rPr>
              <a:t>Answer </a:t>
            </a:r>
            <a:endParaRPr lang="en-US" sz="2800" dirty="0">
              <a:solidFill>
                <a:srgbClr val="009DD9">
                  <a:lumMod val="75000"/>
                </a:srgbClr>
              </a:solidFill>
              <a:latin typeface="Calibri"/>
            </a:endParaRPr>
          </a:p>
        </p:txBody>
      </p:sp>
    </p:spTree>
    <p:extLst>
      <p:ext uri="{BB962C8B-B14F-4D97-AF65-F5344CB8AC3E}">
        <p14:creationId xmlns:p14="http://schemas.microsoft.com/office/powerpoint/2010/main" val="3240120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026008"/>
            <a:ext cx="6485467" cy="4864100"/>
          </a:xfrm>
          <a:prstGeom prst="rect">
            <a:avLst/>
          </a:prstGeom>
        </p:spPr>
      </p:pic>
      <p:sp>
        <p:nvSpPr>
          <p:cNvPr id="3" name="TextBox 2"/>
          <p:cNvSpPr txBox="1"/>
          <p:nvPr/>
        </p:nvSpPr>
        <p:spPr>
          <a:xfrm>
            <a:off x="284183" y="381000"/>
            <a:ext cx="8859817" cy="1569660"/>
          </a:xfrm>
          <a:prstGeom prst="rect">
            <a:avLst/>
          </a:prstGeom>
          <a:noFill/>
        </p:spPr>
        <p:txBody>
          <a:bodyPr wrap="none" rtlCol="0">
            <a:spAutoFit/>
          </a:bodyPr>
          <a:lstStyle/>
          <a:p>
            <a:r>
              <a:rPr lang="en-US" sz="2400" dirty="0">
                <a:solidFill>
                  <a:srgbClr val="0076A3"/>
                </a:solidFill>
                <a:latin typeface="Calibri"/>
              </a:rPr>
              <a:t>10. You are lost at sea, you have no instruments and the GPS is out of </a:t>
            </a:r>
          </a:p>
          <a:p>
            <a:r>
              <a:rPr lang="en-US" sz="2400" dirty="0">
                <a:solidFill>
                  <a:srgbClr val="0076A3"/>
                </a:solidFill>
                <a:latin typeface="Calibri"/>
              </a:rPr>
              <a:t> </a:t>
            </a:r>
            <a:r>
              <a:rPr lang="en-US" sz="2400" dirty="0">
                <a:solidFill>
                  <a:srgbClr val="0076A3"/>
                </a:solidFill>
                <a:latin typeface="Calibri"/>
              </a:rPr>
              <a:t>      power.</a:t>
            </a:r>
          </a:p>
          <a:p>
            <a:r>
              <a:rPr lang="en-US" sz="2400" dirty="0">
                <a:solidFill>
                  <a:srgbClr val="0076A3"/>
                </a:solidFill>
                <a:latin typeface="Calibri"/>
              </a:rPr>
              <a:t>	</a:t>
            </a:r>
            <a:r>
              <a:rPr lang="en-US" sz="2400" dirty="0">
                <a:solidFill>
                  <a:srgbClr val="0076A3"/>
                </a:solidFill>
                <a:latin typeface="Calibri"/>
              </a:rPr>
              <a:t>A) How do you know which hemisphere you are in?</a:t>
            </a:r>
          </a:p>
          <a:p>
            <a:r>
              <a:rPr lang="en-US" sz="2400" dirty="0">
                <a:solidFill>
                  <a:srgbClr val="0076A3"/>
                </a:solidFill>
                <a:latin typeface="Calibri"/>
              </a:rPr>
              <a:t>	</a:t>
            </a:r>
            <a:r>
              <a:rPr lang="en-US" sz="2400" dirty="0">
                <a:solidFill>
                  <a:srgbClr val="0076A3"/>
                </a:solidFill>
                <a:latin typeface="Calibri"/>
              </a:rPr>
              <a:t>b) How can you figure out your latitude?</a:t>
            </a:r>
          </a:p>
        </p:txBody>
      </p:sp>
    </p:spTree>
    <p:extLst>
      <p:ext uri="{BB962C8B-B14F-4D97-AF65-F5344CB8AC3E}">
        <p14:creationId xmlns:p14="http://schemas.microsoft.com/office/powerpoint/2010/main" val="316750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Part I</a:t>
            </a:r>
            <a:endParaRPr lang="en-US" dirty="0"/>
          </a:p>
        </p:txBody>
      </p:sp>
      <p:sp>
        <p:nvSpPr>
          <p:cNvPr id="3" name="Text Placeholder 2"/>
          <p:cNvSpPr>
            <a:spLocks noGrp="1"/>
          </p:cNvSpPr>
          <p:nvPr>
            <p:ph type="body" idx="1"/>
          </p:nvPr>
        </p:nvSpPr>
        <p:spPr/>
        <p:txBody>
          <a:bodyPr>
            <a:normAutofit lnSpcReduction="10000"/>
          </a:bodyPr>
          <a:lstStyle/>
          <a:p>
            <a:pPr marL="342900" indent="-342900">
              <a:buFont typeface="Arial" pitchFamily="34" charset="0"/>
              <a:buChar char="•"/>
            </a:pPr>
            <a:r>
              <a:rPr lang="en-US" dirty="0" smtClean="0"/>
              <a:t>Be sure to complete your </a:t>
            </a:r>
            <a:r>
              <a:rPr lang="en-US" b="1" dirty="0">
                <a:solidFill>
                  <a:schemeClr val="accent4">
                    <a:lumMod val="60000"/>
                    <a:lumOff val="40000"/>
                  </a:schemeClr>
                </a:solidFill>
              </a:rPr>
              <a:t>A</a:t>
            </a:r>
            <a:r>
              <a:rPr lang="en-US" b="1" dirty="0" smtClean="0">
                <a:solidFill>
                  <a:schemeClr val="accent4">
                    <a:lumMod val="60000"/>
                    <a:lumOff val="40000"/>
                  </a:schemeClr>
                </a:solidFill>
              </a:rPr>
              <a:t>nnotations!</a:t>
            </a:r>
          </a:p>
          <a:p>
            <a:pPr marL="342900" indent="-342900">
              <a:buFont typeface="Arial" pitchFamily="34" charset="0"/>
              <a:buChar char="•"/>
            </a:pPr>
            <a:r>
              <a:rPr lang="en-US" dirty="0"/>
              <a:t>Finish</a:t>
            </a:r>
            <a:r>
              <a:rPr lang="en-US" b="1" dirty="0"/>
              <a:t> </a:t>
            </a:r>
            <a:r>
              <a:rPr lang="en-US" b="1" dirty="0" smtClean="0">
                <a:solidFill>
                  <a:schemeClr val="accent4">
                    <a:lumMod val="60000"/>
                    <a:lumOff val="40000"/>
                  </a:schemeClr>
                </a:solidFill>
              </a:rPr>
              <a:t>Color-coding</a:t>
            </a:r>
          </a:p>
          <a:p>
            <a:pPr marL="342900" indent="-342900">
              <a:buFont typeface="Arial" pitchFamily="34" charset="0"/>
              <a:buChar char="•"/>
            </a:pPr>
            <a:r>
              <a:rPr lang="en-US" dirty="0" smtClean="0"/>
              <a:t>Write a </a:t>
            </a:r>
            <a:r>
              <a:rPr lang="en-US" b="1" dirty="0" smtClean="0">
                <a:solidFill>
                  <a:schemeClr val="accent4">
                    <a:lumMod val="60000"/>
                    <a:lumOff val="40000"/>
                  </a:schemeClr>
                </a:solidFill>
              </a:rPr>
              <a:t>Summary Paragraph</a:t>
            </a:r>
          </a:p>
          <a:p>
            <a:pPr marL="342900" indent="-342900">
              <a:buFont typeface="Arial" pitchFamily="34" charset="0"/>
              <a:buChar char="•"/>
            </a:pPr>
            <a:r>
              <a:rPr lang="en-US" dirty="0" smtClean="0"/>
              <a:t>Write a </a:t>
            </a:r>
            <a:r>
              <a:rPr lang="en-US" b="1" dirty="0" smtClean="0">
                <a:solidFill>
                  <a:schemeClr val="accent4">
                    <a:lumMod val="60000"/>
                    <a:lumOff val="40000"/>
                  </a:schemeClr>
                </a:solidFill>
              </a:rPr>
              <a:t>Response</a:t>
            </a:r>
            <a:r>
              <a:rPr lang="en-US" b="1" dirty="0"/>
              <a:t> </a:t>
            </a:r>
            <a:r>
              <a:rPr lang="en-US" b="1" dirty="0" smtClean="0">
                <a:solidFill>
                  <a:schemeClr val="accent4">
                    <a:lumMod val="60000"/>
                    <a:lumOff val="40000"/>
                  </a:schemeClr>
                </a:solidFill>
              </a:rPr>
              <a:t>Paragraph</a:t>
            </a:r>
            <a:endParaRPr lang="en-US" b="1" dirty="0" smtClean="0"/>
          </a:p>
          <a:p>
            <a:pPr marL="342900" indent="-342900">
              <a:buFont typeface="Arial" pitchFamily="34" charset="0"/>
              <a:buChar char="•"/>
            </a:pPr>
            <a:endParaRPr lang="en-US" b="1" dirty="0">
              <a:solidFill>
                <a:schemeClr val="accent4">
                  <a:lumMod val="60000"/>
                  <a:lumOff val="40000"/>
                </a:schemeClr>
              </a:solidFill>
            </a:endParaRPr>
          </a:p>
        </p:txBody>
      </p:sp>
    </p:spTree>
    <p:extLst>
      <p:ext uri="{BB962C8B-B14F-4D97-AF65-F5344CB8AC3E}">
        <p14:creationId xmlns:p14="http://schemas.microsoft.com/office/powerpoint/2010/main" val="26565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953512"/>
          </a:xfrm>
        </p:spPr>
        <p:txBody>
          <a:bodyPr>
            <a:normAutofit/>
          </a:bodyPr>
          <a:lstStyle/>
          <a:p>
            <a:r>
              <a:rPr lang="en-US" dirty="0" smtClean="0"/>
              <a:t>1.My Fist _______________</a:t>
            </a:r>
            <a:br>
              <a:rPr lang="en-US" dirty="0" smtClean="0"/>
            </a:br>
            <a:r>
              <a:rPr lang="en-US" dirty="0"/>
              <a:t/>
            </a:r>
            <a:br>
              <a:rPr lang="en-US" dirty="0"/>
            </a:br>
            <a:r>
              <a:rPr lang="en-US" dirty="0" smtClean="0"/>
              <a:t>2. My Thumb ______________</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6934200" cy="229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770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734312"/>
          </a:xfrm>
        </p:spPr>
        <p:txBody>
          <a:bodyPr>
            <a:noAutofit/>
          </a:bodyPr>
          <a:lstStyle/>
          <a:p>
            <a:r>
              <a:rPr lang="en-US" sz="3200" dirty="0" smtClean="0"/>
              <a:t>A penny has an angular diameter of 1 arc second (1”) if viewed from a distance of 4 km (about 2.5 miles)</a:t>
            </a:r>
            <a:endParaRPr lang="en-US" sz="32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870" t="76142" r="33853" b="943"/>
          <a:stretch/>
        </p:blipFill>
        <p:spPr bwMode="auto">
          <a:xfrm>
            <a:off x="1524000" y="1600200"/>
            <a:ext cx="7467600" cy="307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4800600"/>
            <a:ext cx="9086142" cy="1477328"/>
          </a:xfrm>
          <a:prstGeom prst="rect">
            <a:avLst/>
          </a:prstGeom>
          <a:noFill/>
        </p:spPr>
        <p:txBody>
          <a:bodyPr wrap="none" rtlCol="0">
            <a:spAutoFit/>
          </a:bodyPr>
          <a:lstStyle/>
          <a:p>
            <a:r>
              <a:rPr lang="en-US" sz="3000" dirty="0">
                <a:solidFill>
                  <a:srgbClr val="0076A3"/>
                </a:solidFill>
                <a:latin typeface="Calibri" pitchFamily="34" charset="0"/>
              </a:rPr>
              <a:t>3. If you saw the penny at the guard shack from Route 66</a:t>
            </a:r>
          </a:p>
          <a:p>
            <a:r>
              <a:rPr lang="en-US" sz="3000" dirty="0">
                <a:solidFill>
                  <a:srgbClr val="0076A3"/>
                </a:solidFill>
                <a:latin typeface="Calibri" pitchFamily="34" charset="0"/>
              </a:rPr>
              <a:t>(about 0.8 miles) how big would its angular diameter be?</a:t>
            </a:r>
          </a:p>
          <a:p>
            <a:r>
              <a:rPr lang="en-US" sz="3000" i="1" dirty="0">
                <a:solidFill>
                  <a:srgbClr val="0076A3"/>
                </a:solidFill>
                <a:latin typeface="Calibri" pitchFamily="34" charset="0"/>
              </a:rPr>
              <a:t>(Hint: How many times closer?)  _______________</a:t>
            </a:r>
            <a:endParaRPr lang="en-US" sz="3000" i="1" dirty="0">
              <a:solidFill>
                <a:srgbClr val="0076A3"/>
              </a:solidFill>
              <a:latin typeface="Calibri" pitchFamily="34" charset="0"/>
            </a:endParaRPr>
          </a:p>
        </p:txBody>
      </p:sp>
    </p:spTree>
    <p:extLst>
      <p:ext uri="{BB962C8B-B14F-4D97-AF65-F5344CB8AC3E}">
        <p14:creationId xmlns:p14="http://schemas.microsoft.com/office/powerpoint/2010/main" val="674205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475"/>
            <a:ext cx="8763000" cy="2057400"/>
          </a:xfrm>
        </p:spPr>
        <p:txBody>
          <a:bodyPr>
            <a:noAutofit/>
          </a:bodyPr>
          <a:lstStyle/>
          <a:p>
            <a:r>
              <a:rPr lang="en-US" sz="2800" dirty="0" smtClean="0"/>
              <a:t>4. a) Which is really bigger? The  sun or the moon? </a:t>
            </a:r>
            <a:br>
              <a:rPr lang="en-US" sz="2800" dirty="0" smtClean="0"/>
            </a:br>
            <a:r>
              <a:rPr lang="en-US" sz="2800" dirty="0"/>
              <a:t> </a:t>
            </a:r>
            <a:r>
              <a:rPr lang="en-US" sz="2800" dirty="0" smtClean="0"/>
              <a:t>   b) Why can’t angular measurement tell us the  actual size of objects?</a:t>
            </a:r>
            <a:br>
              <a:rPr lang="en-US" sz="2800" dirty="0" smtClean="0"/>
            </a:br>
            <a:r>
              <a:rPr lang="en-US" sz="2800" dirty="0" smtClean="0"/>
              <a:t>5.  Why does the sun and moon appear the same size in the sky?</a:t>
            </a:r>
            <a:endParaRPr lang="en-US" sz="2800" dirty="0"/>
          </a:p>
        </p:txBody>
      </p:sp>
    </p:spTree>
    <p:extLst>
      <p:ext uri="{BB962C8B-B14F-4D97-AF65-F5344CB8AC3E}">
        <p14:creationId xmlns:p14="http://schemas.microsoft.com/office/powerpoint/2010/main" val="3010888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676400"/>
          </a:xfrm>
        </p:spPr>
        <p:txBody>
          <a:bodyPr>
            <a:normAutofit fontScale="90000"/>
          </a:bodyPr>
          <a:lstStyle/>
          <a:p>
            <a:r>
              <a:rPr lang="en-US" sz="3600" dirty="0" smtClean="0"/>
              <a:t>6. In a few hours, what will happen to the altitudes of the stars in the Big Dipper and Polaris? Draw a picture and explain it.</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6278645" cy="470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55045" y="2819400"/>
            <a:ext cx="1153714" cy="523220"/>
          </a:xfrm>
          <a:prstGeom prst="rect">
            <a:avLst/>
          </a:prstGeom>
          <a:noFill/>
        </p:spPr>
        <p:txBody>
          <a:bodyPr wrap="none" rtlCol="0">
            <a:spAutoFit/>
          </a:bodyPr>
          <a:lstStyle/>
          <a:p>
            <a:r>
              <a:rPr lang="en-US" sz="2800" dirty="0">
                <a:solidFill>
                  <a:srgbClr val="009DD9">
                    <a:lumMod val="75000"/>
                  </a:srgbClr>
                </a:solidFill>
                <a:latin typeface="Calibri"/>
              </a:rPr>
              <a:t>Polaris</a:t>
            </a:r>
            <a:endParaRPr lang="en-US" sz="2800" dirty="0">
              <a:solidFill>
                <a:srgbClr val="009DD9">
                  <a:lumMod val="75000"/>
                </a:srgbClr>
              </a:solidFill>
              <a:latin typeface="Calibri"/>
            </a:endParaRPr>
          </a:p>
        </p:txBody>
      </p:sp>
      <p:cxnSp>
        <p:nvCxnSpPr>
          <p:cNvPr id="6" name="Straight Arrow Connector 5"/>
          <p:cNvCxnSpPr/>
          <p:nvPr/>
        </p:nvCxnSpPr>
        <p:spPr>
          <a:xfrm flipH="1">
            <a:off x="6248400" y="3081010"/>
            <a:ext cx="1828800" cy="11939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126" y="2634902"/>
            <a:ext cx="1696298" cy="523220"/>
          </a:xfrm>
          <a:prstGeom prst="rect">
            <a:avLst/>
          </a:prstGeom>
          <a:noFill/>
        </p:spPr>
        <p:txBody>
          <a:bodyPr wrap="none" rtlCol="0">
            <a:spAutoFit/>
          </a:bodyPr>
          <a:lstStyle/>
          <a:p>
            <a:r>
              <a:rPr lang="en-US" sz="2800" dirty="0">
                <a:solidFill>
                  <a:srgbClr val="009DD9">
                    <a:lumMod val="75000"/>
                  </a:srgbClr>
                </a:solidFill>
                <a:latin typeface="Calibri"/>
              </a:rPr>
              <a:t>Big Dipper</a:t>
            </a:r>
            <a:endParaRPr lang="en-US" sz="2800" dirty="0">
              <a:solidFill>
                <a:srgbClr val="009DD9">
                  <a:lumMod val="75000"/>
                </a:srgbClr>
              </a:solidFill>
              <a:latin typeface="Calibri"/>
            </a:endParaRPr>
          </a:p>
        </p:txBody>
      </p:sp>
      <p:cxnSp>
        <p:nvCxnSpPr>
          <p:cNvPr id="10" name="Straight Arrow Connector 9"/>
          <p:cNvCxnSpPr/>
          <p:nvPr/>
        </p:nvCxnSpPr>
        <p:spPr>
          <a:xfrm>
            <a:off x="1219200" y="3081010"/>
            <a:ext cx="1767722" cy="77218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128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295400"/>
          </a:xfrm>
        </p:spPr>
        <p:txBody>
          <a:bodyPr>
            <a:noAutofit/>
          </a:bodyPr>
          <a:lstStyle/>
          <a:p>
            <a:r>
              <a:rPr lang="en-US" sz="2800" dirty="0" smtClean="0"/>
              <a:t>7. Look at these three pictures; what observation can you make between Polaris’ altitude above the horizon and the degrees of latitude of the observer?</a:t>
            </a:r>
            <a:endParaRPr lang="en-US" sz="28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20" b="11573"/>
          <a:stretch/>
        </p:blipFill>
        <p:spPr bwMode="auto">
          <a:xfrm>
            <a:off x="152400" y="304800"/>
            <a:ext cx="8696634" cy="507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362200"/>
            <a:ext cx="2082621" cy="369332"/>
          </a:xfrm>
          <a:prstGeom prst="rect">
            <a:avLst/>
          </a:prstGeom>
          <a:noFill/>
        </p:spPr>
        <p:txBody>
          <a:bodyPr wrap="none" rtlCol="0">
            <a:spAutoFit/>
          </a:bodyPr>
          <a:lstStyle/>
          <a:p>
            <a:r>
              <a:rPr lang="en-US" dirty="0">
                <a:solidFill>
                  <a:prstClr val="black"/>
                </a:solidFill>
                <a:latin typeface="Calibri"/>
              </a:rPr>
              <a:t>Latitude of observer</a:t>
            </a:r>
            <a:endParaRPr lang="en-US" dirty="0">
              <a:solidFill>
                <a:prstClr val="black"/>
              </a:solidFill>
              <a:latin typeface="Calibri"/>
            </a:endParaRPr>
          </a:p>
        </p:txBody>
      </p:sp>
      <p:cxnSp>
        <p:nvCxnSpPr>
          <p:cNvPr id="5" name="Straight Arrow Connector 4"/>
          <p:cNvCxnSpPr/>
          <p:nvPr/>
        </p:nvCxnSpPr>
        <p:spPr>
          <a:xfrm flipV="1">
            <a:off x="2133600" y="2590800"/>
            <a:ext cx="1828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737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600200"/>
          </a:xfrm>
        </p:spPr>
        <p:txBody>
          <a:bodyPr/>
          <a:lstStyle/>
          <a:p>
            <a:r>
              <a:rPr lang="en-US" sz="2800" dirty="0">
                <a:solidFill>
                  <a:schemeClr val="accent2">
                    <a:lumMod val="75000"/>
                  </a:schemeClr>
                </a:solidFill>
                <a:latin typeface="+mj-lt"/>
              </a:rPr>
              <a:t>8. If Gallup’s latitude is </a:t>
            </a:r>
            <a:r>
              <a:rPr lang="en-US" sz="2800">
                <a:solidFill>
                  <a:schemeClr val="accent2">
                    <a:lumMod val="75000"/>
                  </a:schemeClr>
                </a:solidFill>
                <a:latin typeface="+mj-lt"/>
              </a:rPr>
              <a:t>35.5</a:t>
            </a:r>
            <a:r>
              <a:rPr lang="en-US" sz="2800" smtClean="0">
                <a:solidFill>
                  <a:schemeClr val="accent2">
                    <a:lumMod val="75000"/>
                  </a:schemeClr>
                </a:solidFill>
                <a:latin typeface="+mj-lt"/>
              </a:rPr>
              <a:t>° N, </a:t>
            </a:r>
            <a:r>
              <a:rPr lang="en-US" sz="2800" dirty="0">
                <a:solidFill>
                  <a:schemeClr val="accent2">
                    <a:lumMod val="75000"/>
                  </a:schemeClr>
                </a:solidFill>
                <a:latin typeface="+mj-lt"/>
              </a:rPr>
              <a:t>what would the altitude of Polaris be above the horizon if observed from Gallup? ________________</a:t>
            </a:r>
          </a:p>
          <a:p>
            <a:endParaRPr lang="en-US" dirty="0"/>
          </a:p>
        </p:txBody>
      </p:sp>
      <p:pic>
        <p:nvPicPr>
          <p:cNvPr id="4" name="Picture 3"/>
          <p:cNvPicPr>
            <a:picLocks noChangeAspect="1"/>
          </p:cNvPicPr>
          <p:nvPr/>
        </p:nvPicPr>
        <p:blipFill>
          <a:blip r:embed="rId2"/>
          <a:stretch>
            <a:fillRect/>
          </a:stretch>
        </p:blipFill>
        <p:spPr>
          <a:xfrm>
            <a:off x="3124200" y="1905000"/>
            <a:ext cx="4800600" cy="4789539"/>
          </a:xfrm>
          <a:prstGeom prst="rect">
            <a:avLst/>
          </a:prstGeom>
        </p:spPr>
      </p:pic>
      <p:grpSp>
        <p:nvGrpSpPr>
          <p:cNvPr id="5" name="Group 4"/>
          <p:cNvGrpSpPr/>
          <p:nvPr/>
        </p:nvGrpSpPr>
        <p:grpSpPr>
          <a:xfrm>
            <a:off x="1524000" y="3048000"/>
            <a:ext cx="2402120" cy="369332"/>
            <a:chOff x="76200" y="2819400"/>
            <a:chExt cx="2402120" cy="369332"/>
          </a:xfrm>
        </p:grpSpPr>
        <p:sp>
          <p:nvSpPr>
            <p:cNvPr id="6" name="TextBox 5"/>
            <p:cNvSpPr txBox="1"/>
            <p:nvPr/>
          </p:nvSpPr>
          <p:spPr>
            <a:xfrm>
              <a:off x="76200" y="2819400"/>
              <a:ext cx="1758903" cy="369332"/>
            </a:xfrm>
            <a:prstGeom prst="rect">
              <a:avLst/>
            </a:prstGeom>
            <a:noFill/>
          </p:spPr>
          <p:txBody>
            <a:bodyPr wrap="none" rtlCol="0">
              <a:spAutoFit/>
            </a:bodyPr>
            <a:lstStyle/>
            <a:p>
              <a:r>
                <a:rPr lang="en-US" dirty="0">
                  <a:solidFill>
                    <a:prstClr val="black"/>
                  </a:solidFill>
                  <a:latin typeface="Calibri"/>
                </a:rPr>
                <a:t>Gallup, NM 35°N</a:t>
              </a:r>
              <a:endParaRPr lang="en-US" dirty="0">
                <a:solidFill>
                  <a:prstClr val="black"/>
                </a:solidFill>
                <a:latin typeface="Calibri"/>
              </a:endParaRPr>
            </a:p>
          </p:txBody>
        </p:sp>
        <p:cxnSp>
          <p:nvCxnSpPr>
            <p:cNvPr id="7" name="Straight Arrow Connector 6"/>
            <p:cNvCxnSpPr/>
            <p:nvPr/>
          </p:nvCxnSpPr>
          <p:spPr>
            <a:xfrm>
              <a:off x="1828800" y="3048000"/>
              <a:ext cx="649520" cy="4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2048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8382000" cy="954107"/>
          </a:xfrm>
          <a:prstGeom prst="rect">
            <a:avLst/>
          </a:prstGeom>
          <a:noFill/>
        </p:spPr>
        <p:txBody>
          <a:bodyPr wrap="square" rtlCol="0">
            <a:spAutoFit/>
          </a:bodyPr>
          <a:lstStyle/>
          <a:p>
            <a:r>
              <a:rPr lang="en-US" sz="2800" dirty="0">
                <a:solidFill>
                  <a:srgbClr val="009DD9">
                    <a:lumMod val="75000"/>
                  </a:srgbClr>
                </a:solidFill>
                <a:latin typeface="Calibri"/>
              </a:rPr>
              <a:t>9. Could you use Polaris to find latitude in the</a:t>
            </a:r>
          </a:p>
          <a:p>
            <a:r>
              <a:rPr lang="en-US" sz="2800" dirty="0">
                <a:solidFill>
                  <a:srgbClr val="009DD9">
                    <a:lumMod val="75000"/>
                  </a:srgbClr>
                </a:solidFill>
                <a:latin typeface="Calibri"/>
              </a:rPr>
              <a:t> Southern Hemisphere? Why or why not?</a:t>
            </a:r>
            <a:endParaRPr lang="en-US" sz="2800" dirty="0">
              <a:solidFill>
                <a:srgbClr val="009DD9">
                  <a:lumMod val="75000"/>
                </a:srgbClr>
              </a:solidFill>
              <a:latin typeface="Calibri"/>
            </a:endParaRPr>
          </a:p>
        </p:txBody>
      </p:sp>
      <p:grpSp>
        <p:nvGrpSpPr>
          <p:cNvPr id="14" name="Group 13"/>
          <p:cNvGrpSpPr/>
          <p:nvPr/>
        </p:nvGrpSpPr>
        <p:grpSpPr>
          <a:xfrm>
            <a:off x="2590800" y="1676400"/>
            <a:ext cx="4646616" cy="5181600"/>
            <a:chOff x="2590800" y="1676400"/>
            <a:chExt cx="4646616" cy="5181600"/>
          </a:xfrm>
        </p:grpSpPr>
        <p:pic>
          <p:nvPicPr>
            <p:cNvPr id="3" name="Picture 2"/>
            <p:cNvPicPr>
              <a:picLocks noChangeAspect="1"/>
            </p:cNvPicPr>
            <p:nvPr/>
          </p:nvPicPr>
          <p:blipFill>
            <a:blip r:embed="rId2"/>
            <a:stretch>
              <a:fillRect/>
            </a:stretch>
          </p:blipFill>
          <p:spPr>
            <a:xfrm>
              <a:off x="3124200" y="2590800"/>
              <a:ext cx="4113216" cy="4103739"/>
            </a:xfrm>
            <a:prstGeom prst="rect">
              <a:avLst/>
            </a:prstGeom>
          </p:spPr>
        </p:pic>
        <p:sp>
          <p:nvSpPr>
            <p:cNvPr id="4" name="Rectangle 3"/>
            <p:cNvSpPr/>
            <p:nvPr/>
          </p:nvSpPr>
          <p:spPr>
            <a:xfrm>
              <a:off x="2590800" y="4876800"/>
              <a:ext cx="602937" cy="369332"/>
            </a:xfrm>
            <a:prstGeom prst="rect">
              <a:avLst/>
            </a:prstGeom>
          </p:spPr>
          <p:txBody>
            <a:bodyPr wrap="none">
              <a:spAutoFit/>
            </a:bodyPr>
            <a:lstStyle/>
            <a:p>
              <a:r>
                <a:rPr lang="en-US" dirty="0">
                  <a:solidFill>
                    <a:prstClr val="black"/>
                  </a:solidFill>
                  <a:latin typeface="Calibri"/>
                </a:rPr>
                <a:t>35°S</a:t>
              </a:r>
              <a:endParaRPr lang="en-US" dirty="0">
                <a:solidFill>
                  <a:prstClr val="black"/>
                </a:solidFill>
                <a:latin typeface="Calibri"/>
              </a:endParaRPr>
            </a:p>
          </p:txBody>
        </p:sp>
        <p:cxnSp>
          <p:nvCxnSpPr>
            <p:cNvPr id="6" name="Straight Arrow Connector 5"/>
            <p:cNvCxnSpPr/>
            <p:nvPr/>
          </p:nvCxnSpPr>
          <p:spPr>
            <a:xfrm>
              <a:off x="3200400" y="51054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410200" y="1905000"/>
              <a:ext cx="76200" cy="4953000"/>
            </a:xfrm>
            <a:prstGeom prst="line">
              <a:avLst/>
            </a:prstGeom>
            <a:ln>
              <a:solidFill>
                <a:srgbClr val="FF6600"/>
              </a:solidFill>
              <a:prstDash val="dashDot"/>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486400" y="2362200"/>
              <a:ext cx="676387" cy="461665"/>
            </a:xfrm>
            <a:prstGeom prst="rect">
              <a:avLst/>
            </a:prstGeom>
            <a:noFill/>
          </p:spPr>
          <p:txBody>
            <a:bodyPr wrap="none" rtlCol="0">
              <a:spAutoFit/>
            </a:bodyPr>
            <a:lstStyle/>
            <a:p>
              <a:r>
                <a:rPr lang="en-US" sz="2400" b="1" dirty="0">
                  <a:solidFill>
                    <a:srgbClr val="FF6600"/>
                  </a:solidFill>
                  <a:latin typeface="Calibri"/>
                </a:rPr>
                <a:t>axis</a:t>
              </a:r>
              <a:endParaRPr lang="en-US" sz="2400" b="1" dirty="0">
                <a:solidFill>
                  <a:srgbClr val="FF6600"/>
                </a:solidFill>
                <a:latin typeface="Calibri"/>
              </a:endParaRPr>
            </a:p>
          </p:txBody>
        </p:sp>
        <p:sp>
          <p:nvSpPr>
            <p:cNvPr id="10" name="5-Point Star 9"/>
            <p:cNvSpPr/>
            <p:nvPr/>
          </p:nvSpPr>
          <p:spPr>
            <a:xfrm>
              <a:off x="5257800" y="1676400"/>
              <a:ext cx="533400" cy="533400"/>
            </a:xfrm>
            <a:prstGeom prst="star5">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4343400" y="1828800"/>
              <a:ext cx="866568" cy="369332"/>
            </a:xfrm>
            <a:prstGeom prst="rect">
              <a:avLst/>
            </a:prstGeom>
          </p:spPr>
          <p:txBody>
            <a:bodyPr wrap="none">
              <a:spAutoFit/>
            </a:bodyPr>
            <a:lstStyle/>
            <a:p>
              <a:r>
                <a:rPr lang="en-US" dirty="0">
                  <a:solidFill>
                    <a:prstClr val="black"/>
                  </a:solidFill>
                </a:rPr>
                <a:t>Polaris</a:t>
              </a:r>
            </a:p>
          </p:txBody>
        </p:sp>
      </p:grpSp>
    </p:spTree>
    <p:extLst>
      <p:ext uri="{BB962C8B-B14F-4D97-AF65-F5344CB8AC3E}">
        <p14:creationId xmlns:p14="http://schemas.microsoft.com/office/powerpoint/2010/main" val="734861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On-screen Show (4:3)</PresentationFormat>
  <Paragraphs>88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Angular Distance Group Activity</vt:lpstr>
      <vt:lpstr>Questions 1-10</vt:lpstr>
      <vt:lpstr>1.My Fist _______________  2. My Thumb ______________</vt:lpstr>
      <vt:lpstr>A penny has an angular diameter of 1 arc second (1”) if viewed from a distance of 4 km (about 2.5 miles)</vt:lpstr>
      <vt:lpstr>4. a) Which is really bigger? The  sun or the moon?      b) Why can’t angular measurement tell us the  actual size of objects? 5.  Why does the sun and moon appear the same size in the sky?</vt:lpstr>
      <vt:lpstr>6. In a few hours, what will happen to the altitudes of the stars in the Big Dipper and Polaris? Draw a picture and explain it.</vt:lpstr>
      <vt:lpstr>7. Look at these three pictures; what observation can you make between Polaris’ altitude above the horizon and the degrees of latitude of the observer?</vt:lpstr>
      <vt:lpstr>PowerPoint Presentation</vt:lpstr>
      <vt:lpstr>PowerPoint Presentation</vt:lpstr>
      <vt:lpstr>PowerPoint Presentation</vt:lpstr>
      <vt:lpstr>Questions and Answers</vt:lpstr>
      <vt:lpstr>How many degrees does your fist and thumb measure? </vt:lpstr>
      <vt:lpstr>1.My Fist _______________  2. My Thumb ______________</vt:lpstr>
      <vt:lpstr>A penny has an angular diameter of 1 arc second (1”) if viewed from a distance of 4 km (about 2.5 miles)</vt:lpstr>
      <vt:lpstr>4. a) Which is really bigger? The  sun or the moon?      b) Why can’t angular measurement tell us the  actual size of objects? 5.  Why does the sun and moon appear the same size in the sky?</vt:lpstr>
      <vt:lpstr>6. In a few hours, what will happen to the altitudes of the stars in the Big Dipper and Polaris? Draw a picture and explain it.</vt:lpstr>
      <vt:lpstr>Polaris will remain in the same position, and the Big dipper will rotate around it in a counter clockwise position. Each position is about 6 hours after the previous one.  The rotation is caused by the earth’s rotation.</vt:lpstr>
      <vt:lpstr>7. Look at these three pictures; what observation can you make between Polaris’ altitude above the horizon and the degrees of latitude of the observer?</vt:lpstr>
      <vt:lpstr>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Part 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Angular Distance Group Activity</dc:title>
  <dc:creator>admin</dc:creator>
  <cp:lastModifiedBy>admin</cp:lastModifiedBy>
  <cp:revision>1</cp:revision>
  <dcterms:created xsi:type="dcterms:W3CDTF">2016-12-09T00:05:47Z</dcterms:created>
  <dcterms:modified xsi:type="dcterms:W3CDTF">2016-12-09T00:06:33Z</dcterms:modified>
</cp:coreProperties>
</file>