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A9156A6-6BFC-4C65-B039-80A6B4110CD3}" type="datetimeFigureOut">
              <a:rPr lang="en-US" smtClean="0">
                <a:solidFill>
                  <a:srgbClr val="FFFFFF"/>
                </a:solidFill>
              </a:rPr>
              <a:pPr/>
              <a:t>9/9/2016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F20B96E7-12A4-42E2-AFDD-7E81512A66A1}"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51993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156A6-6BFC-4C65-B039-80A6B4110CD3}" type="datetimeFigureOut">
              <a:rPr lang="en-US" smtClean="0">
                <a:solidFill>
                  <a:srgbClr val="FFFFFF"/>
                </a:solidFill>
              </a:rPr>
              <a:pPr/>
              <a:t>9/9/2016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F20B96E7-12A4-42E2-AFDD-7E81512A66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5460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156A6-6BFC-4C65-B039-80A6B4110CD3}" type="datetimeFigureOut">
              <a:rPr lang="en-US" smtClean="0">
                <a:solidFill>
                  <a:srgbClr val="FFFFFF"/>
                </a:solidFill>
              </a:rPr>
              <a:pPr/>
              <a:t>9/9/2016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F20B96E7-12A4-42E2-AFDD-7E81512A66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281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9156A6-6BFC-4C65-B039-80A6B4110CD3}" type="datetimeFigureOut">
              <a:rPr lang="en-US" smtClean="0">
                <a:solidFill>
                  <a:srgbClr val="FFFFFF"/>
                </a:solidFill>
              </a:rPr>
              <a:pPr/>
              <a:t>9/9/2016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F20B96E7-12A4-42E2-AFDD-7E81512A66A1}"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97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156A6-6BFC-4C65-B039-80A6B4110CD3}" type="datetimeFigureOut">
              <a:rPr lang="en-US" smtClean="0">
                <a:solidFill>
                  <a:srgbClr val="FFFFFF"/>
                </a:solidFill>
              </a:rPr>
              <a:pPr/>
              <a:t>9/9/2016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F20B96E7-12A4-42E2-AFDD-7E81512A66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02284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A9156A6-6BFC-4C65-B039-80A6B4110CD3}" type="datetimeFigureOut">
              <a:rPr lang="en-US" smtClean="0">
                <a:solidFill>
                  <a:srgbClr val="FFFFFF"/>
                </a:solidFill>
              </a:rPr>
              <a:pPr/>
              <a:t>9/9/2016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F20B96E7-12A4-42E2-AFDD-7E81512A66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8949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A9156A6-6BFC-4C65-B039-80A6B4110CD3}" type="datetimeFigureOut">
              <a:rPr lang="en-US" smtClean="0">
                <a:solidFill>
                  <a:srgbClr val="FFFFFF"/>
                </a:solidFill>
              </a:rPr>
              <a:pPr/>
              <a:t>9/9/2016</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F20B96E7-12A4-42E2-AFDD-7E81512A66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8035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9156A6-6BFC-4C65-B039-80A6B4110CD3}" type="datetimeFigureOut">
              <a:rPr lang="en-US" smtClean="0">
                <a:solidFill>
                  <a:srgbClr val="FFFFFF"/>
                </a:solidFill>
              </a:rPr>
              <a:pPr/>
              <a:t>9/9/2016</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F20B96E7-12A4-42E2-AFDD-7E81512A66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8250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156A6-6BFC-4C65-B039-80A6B4110CD3}" type="datetimeFigureOut">
              <a:rPr lang="en-US" smtClean="0">
                <a:solidFill>
                  <a:srgbClr val="FFFFFF"/>
                </a:solidFill>
              </a:rPr>
              <a:pPr/>
              <a:t>9/9/2016</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F20B96E7-12A4-42E2-AFDD-7E81512A66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9305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156A6-6BFC-4C65-B039-80A6B4110CD3}" type="datetimeFigureOut">
              <a:rPr lang="en-US" smtClean="0">
                <a:solidFill>
                  <a:srgbClr val="FFFFFF"/>
                </a:solidFill>
              </a:rPr>
              <a:pPr/>
              <a:t>9/9/2016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F20B96E7-12A4-42E2-AFDD-7E81512A66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534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156A6-6BFC-4C65-B039-80A6B4110CD3}" type="datetimeFigureOut">
              <a:rPr lang="en-US" smtClean="0">
                <a:solidFill>
                  <a:srgbClr val="FFFFFF"/>
                </a:solidFill>
              </a:rPr>
              <a:pPr/>
              <a:t>9/9/2016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F20B96E7-12A4-42E2-AFDD-7E81512A66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8245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A9156A6-6BFC-4C65-B039-80A6B4110CD3}" type="datetimeFigureOut">
              <a:rPr lang="en-US" smtClean="0">
                <a:solidFill>
                  <a:srgbClr val="FFFFFF"/>
                </a:solidFill>
              </a:rPr>
              <a:pPr/>
              <a:t>9/9/2016</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20B96E7-12A4-42E2-AFDD-7E81512A66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38326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bing.com/images/search?q=bouncing+ball&amp;qs=n&amp;form=QBIR&amp;pq=bouncing+ball&amp;sc=8-13&amp;sp=-1&amp;sk=#view=detail&amp;id=8A9188470919333F41558DBE2233ACB670A3F015&amp;selectedIndex=3"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www.bing.com/images/search?q=rocket+leaving+earth&amp;qs=n&amp;form=QBIR&amp;pq=rocket+leaving+earth&amp;sc=1-20&amp;sp=-1&amp;sk=#view=detail&amp;id=A11CB94D89B7803507D4B30C8BC458245FE9523B&amp;selectedIndex=29"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The_Blue_Marble.jp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The_Blue_Marble.jpg"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bing.com/images/search?q=horizon&amp;FORM=HDRSC2#view=detail&amp;id=30BBE71881FBEE91B616FC946711D81F4E82E742&amp;selectedIndex=4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(Or why Australians don’t fall off the ‘bottom’ of the Earth)</a:t>
            </a:r>
            <a:endParaRPr lang="en-US" dirty="0"/>
          </a:p>
        </p:txBody>
      </p:sp>
      <p:sp>
        <p:nvSpPr>
          <p:cNvPr id="2" name="Title 1"/>
          <p:cNvSpPr>
            <a:spLocks noGrp="1"/>
          </p:cNvSpPr>
          <p:nvPr>
            <p:ph type="ctrTitle"/>
          </p:nvPr>
        </p:nvSpPr>
        <p:spPr/>
        <p:txBody>
          <a:bodyPr/>
          <a:lstStyle/>
          <a:p>
            <a:pPr algn="ctr"/>
            <a:r>
              <a:rPr lang="en-US" dirty="0"/>
              <a:t>What I Learned About the Earth</a:t>
            </a:r>
            <a:br>
              <a:rPr lang="en-US" dirty="0"/>
            </a:br>
            <a:endParaRPr lang="en-US" dirty="0"/>
          </a:p>
        </p:txBody>
      </p:sp>
    </p:spTree>
    <p:extLst>
      <p:ext uri="{BB962C8B-B14F-4D97-AF65-F5344CB8AC3E}">
        <p14:creationId xmlns:p14="http://schemas.microsoft.com/office/powerpoint/2010/main" val="2450771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1143000"/>
          </a:xfrm>
        </p:spPr>
        <p:txBody>
          <a:bodyPr/>
          <a:lstStyle/>
          <a:p>
            <a:pPr lvl="0"/>
            <a:r>
              <a:rPr lang="en-US" sz="1800" cap="none" dirty="0" smtClean="0"/>
              <a:t>4. Gravity </a:t>
            </a:r>
            <a:r>
              <a:rPr lang="en-US" sz="1800" cap="none" dirty="0"/>
              <a:t>causes the rock dropped in the hole through the center of the earth to fall down.  When it reaches the center the force created would push the rock past the center (now going up) until it almost reaches the other side where gravity pulls it down again.  This back and forth motion will continue until the rock comes to a stop in the center</a:t>
            </a:r>
            <a:r>
              <a:rPr lang="en-US" sz="1800" cap="none" dirty="0" smtClean="0"/>
              <a:t>.</a:t>
            </a:r>
            <a:endParaRPr lang="en-US" sz="1800" cap="none" dirty="0"/>
          </a:p>
        </p:txBody>
      </p:sp>
      <p:pic>
        <p:nvPicPr>
          <p:cNvPr id="4" name="Content Placeholder 3" descr="http://ts2.mm.bing.net/th?id=H.4751897127618229&amp;pid=1.7&amp;w=243&amp;h=145&amp;c=7&amp;rs=1">
            <a:hlinkClick r:id="rId2"/>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2314575" cy="3124200"/>
          </a:xfrm>
          <a:prstGeom prst="rect">
            <a:avLst/>
          </a:prstGeom>
          <a:noFill/>
          <a:ln>
            <a:noFill/>
          </a:ln>
        </p:spPr>
      </p:pic>
      <p:pic>
        <p:nvPicPr>
          <p:cNvPr id="7170" name="Picture 2" descr="http://ts1.mm.bing.net/th?id=H.5010479890563452&amp;pid=1.7&amp;w=344&amp;h=188&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362200"/>
            <a:ext cx="327660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493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533400"/>
            <a:ext cx="7924800" cy="4953000"/>
          </a:xfrm>
        </p:spPr>
        <p:txBody>
          <a:bodyPr/>
          <a:lstStyle/>
          <a:p>
            <a:r>
              <a:rPr lang="en-US" dirty="0" smtClean="0"/>
              <a:t>4.(</a:t>
            </a:r>
            <a:r>
              <a:rPr lang="en-US" dirty="0" err="1" smtClean="0"/>
              <a:t>cont</a:t>
            </a:r>
            <a:r>
              <a:rPr lang="en-US" dirty="0" smtClean="0"/>
              <a:t>) Gravity </a:t>
            </a:r>
            <a:r>
              <a:rPr lang="en-US" dirty="0"/>
              <a:t>is a weak force.  We can go against gravity for a short period of time but gravity will always overcome the small distance we can go.  To escape gravity completely, a person, spaceship, or rocket must reach escape velocity which </a:t>
            </a:r>
            <a:r>
              <a:rPr lang="en-US" dirty="0" smtClean="0"/>
              <a:t>is:</a:t>
            </a:r>
            <a:endParaRPr lang="en-US" dirty="0"/>
          </a:p>
          <a:p>
            <a:endParaRPr lang="en-US" dirty="0" smtClean="0"/>
          </a:p>
          <a:p>
            <a:endParaRPr lang="en-US" dirty="0"/>
          </a:p>
          <a:p>
            <a:endParaRPr lang="en-US" dirty="0" smtClean="0"/>
          </a:p>
          <a:p>
            <a:r>
              <a:rPr lang="en-US" dirty="0"/>
              <a:t>To leave planet Earth, an escape velocity of </a:t>
            </a:r>
            <a:r>
              <a:rPr lang="en-US" b="1" dirty="0"/>
              <a:t>11.2</a:t>
            </a:r>
            <a:r>
              <a:rPr lang="en-US" dirty="0"/>
              <a:t> km/s (approx. 40,320 km/h, or 25,000 mph) is required; however, a speed of </a:t>
            </a:r>
            <a:r>
              <a:rPr lang="en-US" b="1" dirty="0"/>
              <a:t>42.1</a:t>
            </a:r>
            <a:r>
              <a:rPr lang="en-US" dirty="0"/>
              <a:t> km/s is required to escape the Sun's gravity (and exit the Solar System) from the same position.</a:t>
            </a:r>
          </a:p>
          <a:p>
            <a:endParaRPr lang="en-US" dirty="0"/>
          </a:p>
        </p:txBody>
      </p:sp>
      <mc:AlternateContent xmlns:mc="http://schemas.openxmlformats.org/markup-compatibility/2006" xmlns:a14="http://schemas.microsoft.com/office/drawing/2010/main">
        <mc:Choice Requires="a14">
          <p:sp>
            <p:nvSpPr>
              <p:cNvPr id="5" name="Rectangle 4"/>
              <p:cNvSpPr/>
              <p:nvPr/>
            </p:nvSpPr>
            <p:spPr>
              <a:xfrm>
                <a:off x="3276600" y="1447800"/>
                <a:ext cx="2073939" cy="91069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b="1" i="1">
                              <a:solidFill>
                                <a:srgbClr val="FFFFFF"/>
                              </a:solidFill>
                              <a:latin typeface="Cambria Math"/>
                            </a:rPr>
                          </m:ctrlPr>
                        </m:sSubPr>
                        <m:e>
                          <m:r>
                            <a:rPr lang="en-US" b="1" i="1">
                              <a:solidFill>
                                <a:srgbClr val="FFFFFF"/>
                              </a:solidFill>
                              <a:latin typeface="Cambria Math"/>
                            </a:rPr>
                            <m:t>𝒗</m:t>
                          </m:r>
                        </m:e>
                        <m:sub>
                          <m:r>
                            <a:rPr lang="en-US" b="1" i="1">
                              <a:solidFill>
                                <a:srgbClr val="FFFFFF"/>
                              </a:solidFill>
                              <a:latin typeface="Cambria Math"/>
                            </a:rPr>
                            <m:t>𝒆</m:t>
                          </m:r>
                        </m:sub>
                      </m:sSub>
                      <m:r>
                        <a:rPr lang="en-US" b="1" i="1">
                          <a:solidFill>
                            <a:srgbClr val="FFFFFF"/>
                          </a:solidFill>
                          <a:latin typeface="Cambria Math"/>
                        </a:rPr>
                        <m:t>=</m:t>
                      </m:r>
                      <m:rad>
                        <m:radPr>
                          <m:degHide m:val="on"/>
                          <m:ctrlPr>
                            <a:rPr lang="en-US" b="1" i="1">
                              <a:solidFill>
                                <a:srgbClr val="FFFFFF"/>
                              </a:solidFill>
                              <a:latin typeface="Cambria Math"/>
                            </a:rPr>
                          </m:ctrlPr>
                        </m:radPr>
                        <m:deg/>
                        <m:e>
                          <m:f>
                            <m:fPr>
                              <m:ctrlPr>
                                <a:rPr lang="en-US" b="1" i="1">
                                  <a:solidFill>
                                    <a:srgbClr val="FFFFFF"/>
                                  </a:solidFill>
                                  <a:latin typeface="Cambria Math"/>
                                </a:rPr>
                              </m:ctrlPr>
                            </m:fPr>
                            <m:num>
                              <m:r>
                                <a:rPr lang="en-US" b="1" i="1">
                                  <a:solidFill>
                                    <a:srgbClr val="FFFFFF"/>
                                  </a:solidFill>
                                  <a:latin typeface="Cambria Math"/>
                                </a:rPr>
                                <m:t>𝟐</m:t>
                              </m:r>
                              <m:r>
                                <a:rPr lang="en-US" b="1" i="1">
                                  <a:solidFill>
                                    <a:srgbClr val="FFFFFF"/>
                                  </a:solidFill>
                                  <a:latin typeface="Cambria Math"/>
                                </a:rPr>
                                <m:t>𝑮𝑴</m:t>
                              </m:r>
                            </m:num>
                            <m:den>
                              <m:r>
                                <a:rPr lang="en-US" b="1" i="1">
                                  <a:solidFill>
                                    <a:srgbClr val="FFFFFF"/>
                                  </a:solidFill>
                                  <a:latin typeface="Cambria Math"/>
                                </a:rPr>
                                <m:t>𝒓</m:t>
                              </m:r>
                            </m:den>
                          </m:f>
                        </m:e>
                      </m:rad>
                    </m:oMath>
                  </m:oMathPara>
                </a14:m>
                <a:endParaRPr lang="en-US" b="1" dirty="0">
                  <a:solidFill>
                    <a:srgbClr val="FFFFFF"/>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276600" y="1447800"/>
                <a:ext cx="2073939" cy="910699"/>
              </a:xfrm>
              <a:prstGeom prst="rect">
                <a:avLst/>
              </a:prstGeom>
              <a:blipFill rotWithShape="1">
                <a:blip r:embed="rId2"/>
                <a:stretch>
                  <a:fillRect/>
                </a:stretch>
              </a:blipFill>
            </p:spPr>
            <p:txBody>
              <a:bodyPr/>
              <a:lstStyle/>
              <a:p>
                <a:r>
                  <a:rPr lang="en-US">
                    <a:noFill/>
                  </a:rPr>
                  <a:t> </a:t>
                </a:r>
              </a:p>
            </p:txBody>
          </p:sp>
        </mc:Fallback>
      </mc:AlternateContent>
      <p:pic>
        <p:nvPicPr>
          <p:cNvPr id="6" name="Picture 5" descr="http://ts1.mm.bing.net/th?id=H.4636560094856656&amp;pid=1.7&amp;w=178&amp;h=181&amp;c=7&amp;rs=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943100" y="3733800"/>
            <a:ext cx="1600200" cy="1828800"/>
          </a:xfrm>
          <a:prstGeom prst="rect">
            <a:avLst/>
          </a:prstGeom>
          <a:noFill/>
          <a:ln>
            <a:noFill/>
          </a:ln>
        </p:spPr>
      </p:pic>
      <p:pic>
        <p:nvPicPr>
          <p:cNvPr id="8194" name="Picture 2" descr="http://ts2.mm.bing.net/th?id=H.4922755158575221&amp;pid=1.7&amp;w=236&amp;h=173&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733800"/>
            <a:ext cx="3390900" cy="248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31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6" name="Picture 2" descr="http://www.met.reading.ac.uk/pplato2/h-flap/phys3_2f_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8779896" cy="578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484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should have gotten out of the lesson</a:t>
            </a:r>
            <a:endParaRPr lang="en-US" dirty="0"/>
          </a:p>
        </p:txBody>
      </p:sp>
      <p:sp>
        <p:nvSpPr>
          <p:cNvPr id="3" name="Text Placeholder 2"/>
          <p:cNvSpPr>
            <a:spLocks noGrp="1"/>
          </p:cNvSpPr>
          <p:nvPr>
            <p:ph type="body" idx="1"/>
          </p:nvPr>
        </p:nvSpPr>
        <p:spPr/>
        <p:txBody>
          <a:bodyPr/>
          <a:lstStyle/>
          <a:p>
            <a:r>
              <a:rPr lang="en-US" dirty="0" smtClean="0"/>
              <a:t>Be sure you have this information in your notes!</a:t>
            </a:r>
            <a:endParaRPr lang="en-US" dirty="0"/>
          </a:p>
        </p:txBody>
      </p:sp>
    </p:spTree>
    <p:extLst>
      <p:ext uri="{BB962C8B-B14F-4D97-AF65-F5344CB8AC3E}">
        <p14:creationId xmlns:p14="http://schemas.microsoft.com/office/powerpoint/2010/main" val="202150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 learned from Question #1</a:t>
            </a:r>
            <a:endParaRPr lang="en-US" dirty="0"/>
          </a:p>
        </p:txBody>
      </p:sp>
      <p:sp>
        <p:nvSpPr>
          <p:cNvPr id="4" name="Content Placeholder 3"/>
          <p:cNvSpPr>
            <a:spLocks noGrp="1"/>
          </p:cNvSpPr>
          <p:nvPr>
            <p:ph sz="quarter" idx="13"/>
          </p:nvPr>
        </p:nvSpPr>
        <p:spPr/>
        <p:txBody>
          <a:bodyPr>
            <a:normAutofit lnSpcReduction="10000"/>
          </a:bodyPr>
          <a:lstStyle/>
          <a:p>
            <a:pPr lvl="0"/>
            <a:r>
              <a:rPr lang="en-US" sz="1800" dirty="0"/>
              <a:t>The Earth is huge and round. We only live on a small space, so it may seem flat.</a:t>
            </a:r>
          </a:p>
          <a:p>
            <a:pPr lvl="0"/>
            <a:endParaRPr lang="en-US" sz="1800" dirty="0"/>
          </a:p>
          <a:p>
            <a:r>
              <a:rPr lang="en-US" sz="1800" dirty="0"/>
              <a:t>The earth is NOT flat! There are not even any flat places on it. We only see very small parts of the earth because we are small and the earth is huge. The earth is round like a ball. </a:t>
            </a:r>
          </a:p>
          <a:p>
            <a:endParaRPr lang="en-US" sz="1800" dirty="0"/>
          </a:p>
          <a:p>
            <a:r>
              <a:rPr lang="en-US" sz="1800" dirty="0"/>
              <a:t>If we were to enlarge a billiard ball to the same size as the earth, the earth would be smoother that the billiard ball. </a:t>
            </a:r>
          </a:p>
          <a:p>
            <a:r>
              <a:rPr lang="en-US" sz="1800" dirty="0"/>
              <a:t> </a:t>
            </a:r>
          </a:p>
          <a:p>
            <a:r>
              <a:rPr lang="en-US" sz="1800" dirty="0"/>
              <a:t>If we draw the earth so it is 1 meter in diameter with a piece of chalk, the top of the atmosphere and the bottom of the deepest ocean trench would fit inside the thickness of the chalk-line.</a:t>
            </a:r>
          </a:p>
          <a:p>
            <a:endParaRPr lang="en-US" dirty="0"/>
          </a:p>
        </p:txBody>
      </p:sp>
    </p:spTree>
    <p:extLst>
      <p:ext uri="{BB962C8B-B14F-4D97-AF65-F5344CB8AC3E}">
        <p14:creationId xmlns:p14="http://schemas.microsoft.com/office/powerpoint/2010/main" val="1025801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learned From Question #2</a:t>
            </a:r>
            <a:endParaRPr lang="en-US" dirty="0"/>
          </a:p>
        </p:txBody>
      </p:sp>
      <p:sp>
        <p:nvSpPr>
          <p:cNvPr id="3" name="Content Placeholder 2"/>
          <p:cNvSpPr>
            <a:spLocks noGrp="1"/>
          </p:cNvSpPr>
          <p:nvPr>
            <p:ph sz="quarter" idx="13"/>
          </p:nvPr>
        </p:nvSpPr>
        <p:spPr/>
        <p:txBody>
          <a:bodyPr>
            <a:normAutofit lnSpcReduction="10000"/>
          </a:bodyPr>
          <a:lstStyle/>
          <a:p>
            <a:pPr lvl="0"/>
            <a:r>
              <a:rPr lang="en-US" sz="2800" dirty="0"/>
              <a:t>To see different countries, we would look down.  If we look east or west (or even north or south) we see the earth curving into a round shape then we see the sky.  Looking up we see the sky.</a:t>
            </a:r>
          </a:p>
          <a:p>
            <a:r>
              <a:rPr lang="en-US" sz="2800" dirty="0"/>
              <a:t>If you look in any direction, up, north, south, east or west, you are looking at outer space (the sun, the moon, the stars etc.).  No matter where we are on earth, the whole earth seems to be below us. If we look down, we see the whole earth.</a:t>
            </a:r>
          </a:p>
          <a:p>
            <a:endParaRPr lang="en-US" dirty="0"/>
          </a:p>
        </p:txBody>
      </p:sp>
    </p:spTree>
    <p:extLst>
      <p:ext uri="{BB962C8B-B14F-4D97-AF65-F5344CB8AC3E}">
        <p14:creationId xmlns:p14="http://schemas.microsoft.com/office/powerpoint/2010/main" val="410749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learned from question #3</a:t>
            </a:r>
            <a:endParaRPr lang="en-US" dirty="0"/>
          </a:p>
        </p:txBody>
      </p:sp>
      <p:sp>
        <p:nvSpPr>
          <p:cNvPr id="3" name="Content Placeholder 2"/>
          <p:cNvSpPr>
            <a:spLocks noGrp="1"/>
          </p:cNvSpPr>
          <p:nvPr>
            <p:ph sz="quarter" idx="13"/>
          </p:nvPr>
        </p:nvSpPr>
        <p:spPr/>
        <p:txBody>
          <a:bodyPr>
            <a:normAutofit lnSpcReduction="10000"/>
          </a:bodyPr>
          <a:lstStyle/>
          <a:p>
            <a:pPr lvl="0"/>
            <a:r>
              <a:rPr lang="en-US" sz="2800" dirty="0"/>
              <a:t>Gravity is pulling everything down. So the rocks that are dropped fall to the person’s feet.</a:t>
            </a:r>
          </a:p>
          <a:p>
            <a:r>
              <a:rPr lang="en-US" sz="2800" dirty="0"/>
              <a:t>Gravity pulls things to the center of the earth.  Things can’t fall off the southern hemisphere because there is no large body in space that would have enough gravity to pull us off the earth.  Even if there was, it would also pull the earth down as well</a:t>
            </a:r>
            <a:r>
              <a:rPr lang="en-US" sz="2800" dirty="0" smtClean="0"/>
              <a:t>.</a:t>
            </a:r>
          </a:p>
          <a:p>
            <a:r>
              <a:rPr lang="en-US" sz="2800" dirty="0" smtClean="0"/>
              <a:t>Even in outer space, gravity is still working on whatever is dropped.</a:t>
            </a:r>
            <a:endParaRPr lang="en-US" sz="2800" dirty="0"/>
          </a:p>
          <a:p>
            <a:endParaRPr lang="en-US" dirty="0"/>
          </a:p>
        </p:txBody>
      </p:sp>
    </p:spTree>
    <p:extLst>
      <p:ext uri="{BB962C8B-B14F-4D97-AF65-F5344CB8AC3E}">
        <p14:creationId xmlns:p14="http://schemas.microsoft.com/office/powerpoint/2010/main" val="743569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learned from question #4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381000" y="1600200"/>
                <a:ext cx="8458200" cy="4114800"/>
              </a:xfrm>
            </p:spPr>
            <p:txBody>
              <a:bodyPr/>
              <a:lstStyle/>
              <a:p>
                <a:pPr lvl="0"/>
                <a:r>
                  <a:rPr lang="en-US" dirty="0"/>
                  <a:t>Gravity causes the rock dropped in the hole through the center of the earth to fall down.  When it reaches the center the force created would push the rock past the center (now going up) until it almost reaches the other side where gravity pulls it down again.  This back and forth motion will continue until the rock comes to a stop in the center.</a:t>
                </a:r>
              </a:p>
              <a:p>
                <a:r>
                  <a:rPr lang="en-US" dirty="0"/>
                  <a:t>Gravity is a weak force.  We can go against gravity for a short period of time but gravity will always overcome the small distance we can go.  To escape gravity completely, a person, spaceship, or rocket must reach escape velocity which is</a:t>
                </a:r>
              </a:p>
              <a:p>
                <a:r>
                  <a:rPr lang="en-US" dirty="0"/>
                  <a:t>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𝑒</m:t>
                        </m:r>
                      </m:sub>
                    </m:sSub>
                    <m:r>
                      <a:rPr lang="en-US" i="1">
                        <a:latin typeface="Cambria Math"/>
                      </a:rPr>
                      <m:t>=</m:t>
                    </m:r>
                    <m:rad>
                      <m:radPr>
                        <m:degHide m:val="on"/>
                        <m:ctrlPr>
                          <a:rPr lang="en-US" i="1">
                            <a:latin typeface="Cambria Math"/>
                          </a:rPr>
                        </m:ctrlPr>
                      </m:radPr>
                      <m:deg/>
                      <m:e>
                        <m:f>
                          <m:fPr>
                            <m:ctrlPr>
                              <a:rPr lang="en-US" i="1">
                                <a:latin typeface="Cambria Math"/>
                              </a:rPr>
                            </m:ctrlPr>
                          </m:fPr>
                          <m:num>
                            <m:r>
                              <a:rPr lang="en-US" i="1">
                                <a:latin typeface="Cambria Math"/>
                              </a:rPr>
                              <m:t>2</m:t>
                            </m:r>
                            <m:r>
                              <a:rPr lang="en-US" i="1">
                                <a:latin typeface="Cambria Math"/>
                              </a:rPr>
                              <m:t>𝐺𝑀</m:t>
                            </m:r>
                          </m:num>
                          <m:den>
                            <m:r>
                              <a:rPr lang="en-US" i="1">
                                <a:latin typeface="Cambria Math"/>
                              </a:rPr>
                              <m:t>𝑟</m:t>
                            </m:r>
                          </m:den>
                        </m:f>
                      </m:e>
                    </m:rad>
                  </m:oMath>
                </a14:m>
                <a:endParaRPr lang="en-US" dirty="0"/>
              </a:p>
              <a:p>
                <a:r>
                  <a:rPr lang="en-US" dirty="0"/>
                  <a:t>To leave planet Earth, an escape velocity of 11.2 km/s (approx. 40,320 km/h, or 25,000 mph) is required; however, a speed of 42.1 km/s is required to escape the Sun's gravity (and exit the Solar System) from the same position.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381000" y="1600200"/>
                <a:ext cx="8458200" cy="4114800"/>
              </a:xfrm>
              <a:blipFill rotWithShape="1">
                <a:blip r:embed="rId2"/>
                <a:stretch>
                  <a:fillRect l="-360" t="-296" r="-865"/>
                </a:stretch>
              </a:blipFill>
            </p:spPr>
            <p:txBody>
              <a:bodyPr/>
              <a:lstStyle/>
              <a:p>
                <a:r>
                  <a:rPr lang="en-US">
                    <a:noFill/>
                  </a:rPr>
                  <a:t> </a:t>
                </a:r>
              </a:p>
            </p:txBody>
          </p:sp>
        </mc:Fallback>
      </mc:AlternateContent>
      <p:pic>
        <p:nvPicPr>
          <p:cNvPr id="4" name="Picture 3" descr="http://upload.wikimedia.org/wikipedia/commons/thumb/7/78/The_Blue_Marble.jpg/220px-The_Blue_Marble.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581400"/>
            <a:ext cx="897890" cy="897890"/>
          </a:xfrm>
          <a:prstGeom prst="rect">
            <a:avLst/>
          </a:prstGeom>
          <a:noFill/>
          <a:ln>
            <a:noFill/>
          </a:ln>
        </p:spPr>
      </p:pic>
    </p:spTree>
    <p:extLst>
      <p:ext uri="{BB962C8B-B14F-4D97-AF65-F5344CB8AC3E}">
        <p14:creationId xmlns:p14="http://schemas.microsoft.com/office/powerpoint/2010/main" val="3778810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Question 1: </a:t>
            </a:r>
            <a:r>
              <a:rPr lang="en-US" sz="2400" dirty="0" smtClean="0">
                <a:latin typeface="Arial Narrow" pitchFamily="34" charset="0"/>
              </a:rPr>
              <a:t>W</a:t>
            </a:r>
            <a:r>
              <a:rPr lang="en-US" sz="2400" cap="none" dirty="0" smtClean="0">
                <a:latin typeface="Arial Narrow" pitchFamily="34" charset="0"/>
              </a:rPr>
              <a:t>hy is the Earth flat in picture #1 and round in picture # 2?</a:t>
            </a:r>
            <a:endParaRPr lang="en-US" sz="2400" dirty="0">
              <a:latin typeface="Arial Narrow" pitchFamily="34" charset="0"/>
            </a:endParaRPr>
          </a:p>
        </p:txBody>
      </p:sp>
      <p:sp>
        <p:nvSpPr>
          <p:cNvPr id="3" name="Content Placeholder 2"/>
          <p:cNvSpPr>
            <a:spLocks noGrp="1"/>
          </p:cNvSpPr>
          <p:nvPr>
            <p:ph sz="quarter" idx="13"/>
          </p:nvPr>
        </p:nvSpPr>
        <p:spPr/>
        <p:txBody>
          <a:bodyPr/>
          <a:lstStyle/>
          <a:p>
            <a:r>
              <a:rPr lang="en-US" dirty="0" smtClean="0"/>
              <a:t>A. They are different Earths</a:t>
            </a:r>
          </a:p>
          <a:p>
            <a:r>
              <a:rPr lang="en-US" dirty="0" smtClean="0"/>
              <a:t>B. The Earth is round like a ball but people live on the flat part in the middle</a:t>
            </a:r>
          </a:p>
          <a:p>
            <a:r>
              <a:rPr lang="en-US" dirty="0" smtClean="0"/>
              <a:t>C. The Earth is round like a ball, but it has flat spots on it</a:t>
            </a:r>
          </a:p>
          <a:p>
            <a:r>
              <a:rPr lang="en-US" dirty="0" smtClean="0"/>
              <a:t>D. The Earth is round like a ball but looks flat because we only see a small part of the ball</a:t>
            </a:r>
          </a:p>
          <a:p>
            <a:r>
              <a:rPr lang="en-US" dirty="0" smtClean="0"/>
              <a:t>E. The Earth is round like a plate or CD, so it seems round when you’re over it, but flat when you’re on it</a:t>
            </a:r>
          </a:p>
          <a:p>
            <a:endParaRPr lang="en-US" dirty="0"/>
          </a:p>
        </p:txBody>
      </p:sp>
      <p:pic>
        <p:nvPicPr>
          <p:cNvPr id="4" name="Picture 3" descr="http://upload.wikimedia.org/wikipedia/commons/thumb/7/78/The_Blue_Marble.jpg/220px-The_Blue_Marbl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10602"/>
            <a:ext cx="1752600" cy="1728198"/>
          </a:xfrm>
          <a:prstGeom prst="rect">
            <a:avLst/>
          </a:prstGeom>
          <a:noFill/>
          <a:ln>
            <a:noFill/>
          </a:ln>
        </p:spPr>
      </p:pic>
      <p:sp>
        <p:nvSpPr>
          <p:cNvPr id="5" name="TextBox 4"/>
          <p:cNvSpPr txBox="1"/>
          <p:nvPr/>
        </p:nvSpPr>
        <p:spPr>
          <a:xfrm>
            <a:off x="5638800" y="4006334"/>
            <a:ext cx="290464" cy="369332"/>
          </a:xfrm>
          <a:prstGeom prst="rect">
            <a:avLst/>
          </a:prstGeom>
          <a:noFill/>
        </p:spPr>
        <p:txBody>
          <a:bodyPr wrap="none" rtlCol="0">
            <a:spAutoFit/>
          </a:bodyPr>
          <a:lstStyle/>
          <a:p>
            <a:r>
              <a:rPr lang="en-US" dirty="0">
                <a:solidFill>
                  <a:srgbClr val="FFFFFF"/>
                </a:solidFill>
              </a:rPr>
              <a:t>2</a:t>
            </a:r>
            <a:endParaRPr lang="en-US" dirty="0">
              <a:solidFill>
                <a:srgbClr val="FFFFFF"/>
              </a:solidFill>
            </a:endParaRPr>
          </a:p>
        </p:txBody>
      </p:sp>
      <p:pic>
        <p:nvPicPr>
          <p:cNvPr id="7" name="Picture 6" descr="http://ts3.mm.bing.net/th?id=H.4840523754374454&amp;pid=1.7&amp;w=344&amp;h=188&amp;c=7&amp;rs=1">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006334"/>
            <a:ext cx="2209800" cy="1632466"/>
          </a:xfrm>
          <a:prstGeom prst="rect">
            <a:avLst/>
          </a:prstGeom>
          <a:noFill/>
          <a:ln>
            <a:noFill/>
          </a:ln>
        </p:spPr>
      </p:pic>
      <p:sp>
        <p:nvSpPr>
          <p:cNvPr id="9" name="TextBox 8"/>
          <p:cNvSpPr txBox="1"/>
          <p:nvPr/>
        </p:nvSpPr>
        <p:spPr>
          <a:xfrm>
            <a:off x="1090112" y="4030283"/>
            <a:ext cx="290464" cy="369332"/>
          </a:xfrm>
          <a:prstGeom prst="rect">
            <a:avLst/>
          </a:prstGeom>
          <a:noFill/>
        </p:spPr>
        <p:txBody>
          <a:bodyPr wrap="none" rtlCol="0">
            <a:spAutoFit/>
          </a:bodyPr>
          <a:lstStyle/>
          <a:p>
            <a:r>
              <a:rPr lang="en-US" dirty="0">
                <a:solidFill>
                  <a:srgbClr val="FFFFFF"/>
                </a:solidFill>
              </a:rPr>
              <a:t>1</a:t>
            </a:r>
          </a:p>
        </p:txBody>
      </p:sp>
    </p:spTree>
    <p:extLst>
      <p:ext uri="{BB962C8B-B14F-4D97-AF65-F5344CB8AC3E}">
        <p14:creationId xmlns:p14="http://schemas.microsoft.com/office/powerpoint/2010/main" val="86147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1.</a:t>
            </a:r>
            <a:r>
              <a:rPr lang="en-US" sz="1800" cap="none" dirty="0" smtClean="0"/>
              <a:t>The </a:t>
            </a:r>
            <a:r>
              <a:rPr lang="en-US" sz="1800" cap="none" dirty="0"/>
              <a:t>Earth is </a:t>
            </a:r>
            <a:r>
              <a:rPr lang="en-US" sz="1800" cap="none" dirty="0" smtClean="0"/>
              <a:t>huge </a:t>
            </a:r>
            <a:r>
              <a:rPr lang="en-US" sz="1800" cap="none" dirty="0"/>
              <a:t>and round. We only live on a small space, so it may seem flat.</a:t>
            </a:r>
            <a:br>
              <a:rPr lang="en-US" sz="1800" cap="none" dirty="0"/>
            </a:br>
            <a:r>
              <a:rPr lang="en-US" sz="1800" cap="none" dirty="0"/>
              <a:t>The earth is NOT flat! There are not even any flat places on it. We only see very small parts of the earth because we are small and the earth is huge. The earth is round like a ball. </a:t>
            </a:r>
          </a:p>
        </p:txBody>
      </p:sp>
      <p:sp>
        <p:nvSpPr>
          <p:cNvPr id="3" name="Content Placeholder 2"/>
          <p:cNvSpPr>
            <a:spLocks noGrp="1"/>
          </p:cNvSpPr>
          <p:nvPr>
            <p:ph sz="quarter" idx="13"/>
          </p:nvPr>
        </p:nvSpPr>
        <p:spPr/>
        <p:txBody>
          <a:bodyPr/>
          <a:lstStyle/>
          <a:p>
            <a:r>
              <a:rPr lang="en-US" dirty="0" smtClean="0">
                <a:solidFill>
                  <a:srgbClr val="FFFF00"/>
                </a:solidFill>
              </a:rPr>
              <a:t>Roundness is not affected by size but the bigger a circle is, the smaller arc we see.</a:t>
            </a:r>
            <a:endParaRPr lang="en-US" dirty="0">
              <a:solidFill>
                <a:srgbClr val="FFFF00"/>
              </a:solidFill>
            </a:endParaRPr>
          </a:p>
        </p:txBody>
      </p:sp>
      <p:sp>
        <p:nvSpPr>
          <p:cNvPr id="4" name="Oval 3"/>
          <p:cNvSpPr/>
          <p:nvPr/>
        </p:nvSpPr>
        <p:spPr>
          <a:xfrm>
            <a:off x="1905000" y="30861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Oval 4"/>
          <p:cNvSpPr/>
          <p:nvPr/>
        </p:nvSpPr>
        <p:spPr>
          <a:xfrm>
            <a:off x="3048000" y="3321231"/>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Oval 5"/>
          <p:cNvSpPr/>
          <p:nvPr/>
        </p:nvSpPr>
        <p:spPr>
          <a:xfrm>
            <a:off x="5334000" y="2209800"/>
            <a:ext cx="28194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Freeform 11"/>
          <p:cNvSpPr/>
          <p:nvPr/>
        </p:nvSpPr>
        <p:spPr>
          <a:xfrm>
            <a:off x="796834" y="4989472"/>
            <a:ext cx="7746275" cy="718997"/>
          </a:xfrm>
          <a:custGeom>
            <a:avLst/>
            <a:gdLst>
              <a:gd name="connsiteX0" fmla="*/ 0 w 7746275"/>
              <a:gd name="connsiteY0" fmla="*/ 718997 h 718997"/>
              <a:gd name="connsiteX1" fmla="*/ 1645920 w 7746275"/>
              <a:gd name="connsiteY1" fmla="*/ 209545 h 718997"/>
              <a:gd name="connsiteX2" fmla="*/ 3879669 w 7746275"/>
              <a:gd name="connsiteY2" fmla="*/ 539 h 718997"/>
              <a:gd name="connsiteX3" fmla="*/ 6518366 w 7746275"/>
              <a:gd name="connsiteY3" fmla="*/ 261797 h 718997"/>
              <a:gd name="connsiteX4" fmla="*/ 7746275 w 7746275"/>
              <a:gd name="connsiteY4" fmla="*/ 575305 h 71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6275" h="718997">
                <a:moveTo>
                  <a:pt x="0" y="718997"/>
                </a:moveTo>
                <a:cubicBezTo>
                  <a:pt x="499654" y="524142"/>
                  <a:pt x="999309" y="329288"/>
                  <a:pt x="1645920" y="209545"/>
                </a:cubicBezTo>
                <a:cubicBezTo>
                  <a:pt x="2292531" y="89802"/>
                  <a:pt x="3067595" y="-8170"/>
                  <a:pt x="3879669" y="539"/>
                </a:cubicBezTo>
                <a:cubicBezTo>
                  <a:pt x="4691743" y="9248"/>
                  <a:pt x="5873932" y="166003"/>
                  <a:pt x="6518366" y="261797"/>
                </a:cubicBezTo>
                <a:cubicBezTo>
                  <a:pt x="7162800" y="357591"/>
                  <a:pt x="7454537" y="466448"/>
                  <a:pt x="7746275" y="575305"/>
                </a:cubicBez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19626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sz="half" idx="2"/>
          </p:nvPr>
        </p:nvSpPr>
        <p:spPr/>
        <p:txBody>
          <a:bodyPr>
            <a:normAutofit fontScale="92500"/>
          </a:bodyPr>
          <a:lstStyle/>
          <a:p>
            <a:r>
              <a:rPr lang="en-US" sz="1600" dirty="0"/>
              <a:t>If we were to enlarge a billiard ball to the same size as the earth, the earth would be smoother </a:t>
            </a:r>
            <a:r>
              <a:rPr lang="en-US" sz="1600" dirty="0" smtClean="0"/>
              <a:t>than the </a:t>
            </a:r>
            <a:r>
              <a:rPr lang="en-US" sz="1600" dirty="0"/>
              <a:t>billiard ball.  </a:t>
            </a:r>
          </a:p>
          <a:p>
            <a:r>
              <a:rPr lang="en-US" sz="1600" dirty="0"/>
              <a:t>If we draw the earth so it is 1 meter in diameter with a piece of chalk, the top of the atmosphere and the bottom of the deepest ocean trench would fit inside the thickness of the chalk-line.</a:t>
            </a:r>
          </a:p>
          <a:p>
            <a:endParaRPr lang="en-US" dirty="0"/>
          </a:p>
        </p:txBody>
      </p:sp>
      <p:pic>
        <p:nvPicPr>
          <p:cNvPr id="4098" name="Picture 2" descr="http://www.kowoma.de/en/gps/additional/atmospher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801" r="23801"/>
          <a:stretch>
            <a:fillRect/>
          </a:stretch>
        </p:blipFill>
        <p:spPr bwMode="auto">
          <a:xfrm>
            <a:off x="3962400" y="1295400"/>
            <a:ext cx="4953000" cy="362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467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Question 2: P</a:t>
            </a:r>
            <a:r>
              <a:rPr lang="en-US" sz="2400" cap="none" dirty="0" smtClean="0">
                <a:latin typeface="Arial Narrow" pitchFamily="34" charset="0"/>
              </a:rPr>
              <a:t>retend that the Earth is glass and you could look straight through it.  Which way would you look, in a straight line to see people in far-off countries like India or China?</a:t>
            </a:r>
            <a:endParaRPr lang="en-US" sz="2400" dirty="0"/>
          </a:p>
        </p:txBody>
      </p:sp>
      <p:pic>
        <p:nvPicPr>
          <p:cNvPr id="4" name="Content Placeholder 3" descr="http://ts4.mm.bing.net/th?id=H.4623357338648615&amp;pid=1.7&amp;w=224&amp;h=188&amp;c=7&amp;rs=1"/>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1981200" cy="1790700"/>
          </a:xfrm>
          <a:prstGeom prst="rect">
            <a:avLst/>
          </a:prstGeom>
          <a:noFill/>
          <a:ln>
            <a:noFill/>
          </a:ln>
        </p:spPr>
      </p:pic>
      <p:pic>
        <p:nvPicPr>
          <p:cNvPr id="5" name="Picture 4" descr="http://ts3.mm.bing.net/th?id=H.4696058245351722&amp;pid=1.7&amp;w=127&amp;h=183&amp;c=7&amp;r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2133600" cy="1752600"/>
          </a:xfrm>
          <a:prstGeom prst="rect">
            <a:avLst/>
          </a:prstGeom>
          <a:noFill/>
          <a:ln>
            <a:noFill/>
          </a:ln>
        </p:spPr>
      </p:pic>
      <p:pic>
        <p:nvPicPr>
          <p:cNvPr id="6" name="Picture 5" descr="http://ts1.mm.bing.net/th?id=H.4653495115908428&amp;pid=1.7&amp;w=142&amp;h=187&amp;c=7&amp;r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940629"/>
            <a:ext cx="2057400" cy="1905000"/>
          </a:xfrm>
          <a:prstGeom prst="rect">
            <a:avLst/>
          </a:prstGeom>
          <a:noFill/>
          <a:ln>
            <a:noFill/>
          </a:ln>
        </p:spPr>
      </p:pic>
      <p:pic>
        <p:nvPicPr>
          <p:cNvPr id="7" name="Picture 6" descr="http://ts3.mm.bing.net/th?id=H.4785470857218762&amp;pid=1.7&amp;w=143&amp;h=150&amp;c=7&amp;r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940629"/>
            <a:ext cx="2133600" cy="1905000"/>
          </a:xfrm>
          <a:prstGeom prst="rect">
            <a:avLst/>
          </a:prstGeom>
          <a:noFill/>
          <a:ln>
            <a:noFill/>
          </a:ln>
        </p:spPr>
      </p:pic>
      <p:sp>
        <p:nvSpPr>
          <p:cNvPr id="8" name="TextBox 7"/>
          <p:cNvSpPr txBox="1"/>
          <p:nvPr/>
        </p:nvSpPr>
        <p:spPr>
          <a:xfrm>
            <a:off x="1828800" y="3549134"/>
            <a:ext cx="1361206" cy="369332"/>
          </a:xfrm>
          <a:prstGeom prst="rect">
            <a:avLst/>
          </a:prstGeom>
          <a:noFill/>
        </p:spPr>
        <p:txBody>
          <a:bodyPr wrap="none" rtlCol="0">
            <a:spAutoFit/>
          </a:bodyPr>
          <a:lstStyle/>
          <a:p>
            <a:r>
              <a:rPr lang="en-US" dirty="0">
                <a:solidFill>
                  <a:srgbClr val="FFFFFF"/>
                </a:solidFill>
              </a:rPr>
              <a:t>A. Westward?</a:t>
            </a:r>
            <a:endParaRPr lang="en-US" dirty="0">
              <a:solidFill>
                <a:srgbClr val="FFFFFF"/>
              </a:solidFill>
            </a:endParaRPr>
          </a:p>
        </p:txBody>
      </p:sp>
      <p:sp>
        <p:nvSpPr>
          <p:cNvPr id="9" name="TextBox 8"/>
          <p:cNvSpPr txBox="1"/>
          <p:nvPr/>
        </p:nvSpPr>
        <p:spPr>
          <a:xfrm>
            <a:off x="5034397" y="3516868"/>
            <a:ext cx="1313180" cy="369332"/>
          </a:xfrm>
          <a:prstGeom prst="rect">
            <a:avLst/>
          </a:prstGeom>
          <a:noFill/>
        </p:spPr>
        <p:txBody>
          <a:bodyPr wrap="none" rtlCol="0">
            <a:spAutoFit/>
          </a:bodyPr>
          <a:lstStyle/>
          <a:p>
            <a:r>
              <a:rPr lang="en-US" dirty="0">
                <a:solidFill>
                  <a:srgbClr val="FFFFFF"/>
                </a:solidFill>
              </a:rPr>
              <a:t>B. Eastward?</a:t>
            </a:r>
            <a:endParaRPr lang="en-US" dirty="0">
              <a:solidFill>
                <a:srgbClr val="FFFFFF"/>
              </a:solidFill>
            </a:endParaRPr>
          </a:p>
        </p:txBody>
      </p:sp>
      <p:sp>
        <p:nvSpPr>
          <p:cNvPr id="10" name="TextBox 9"/>
          <p:cNvSpPr txBox="1"/>
          <p:nvPr/>
        </p:nvSpPr>
        <p:spPr>
          <a:xfrm>
            <a:off x="1981200" y="6019800"/>
            <a:ext cx="1184940" cy="369332"/>
          </a:xfrm>
          <a:prstGeom prst="rect">
            <a:avLst/>
          </a:prstGeom>
          <a:noFill/>
        </p:spPr>
        <p:txBody>
          <a:bodyPr wrap="none" rtlCol="0">
            <a:spAutoFit/>
          </a:bodyPr>
          <a:lstStyle/>
          <a:p>
            <a:r>
              <a:rPr lang="en-US" dirty="0">
                <a:solidFill>
                  <a:srgbClr val="FFFFFF"/>
                </a:solidFill>
              </a:rPr>
              <a:t>C. Upward?</a:t>
            </a:r>
            <a:endParaRPr lang="en-US" dirty="0">
              <a:solidFill>
                <a:srgbClr val="FFFFFF"/>
              </a:solidFill>
            </a:endParaRPr>
          </a:p>
        </p:txBody>
      </p:sp>
      <p:sp>
        <p:nvSpPr>
          <p:cNvPr id="11" name="TextBox 10"/>
          <p:cNvSpPr txBox="1"/>
          <p:nvPr/>
        </p:nvSpPr>
        <p:spPr>
          <a:xfrm>
            <a:off x="5034397" y="6015055"/>
            <a:ext cx="1426994" cy="369332"/>
          </a:xfrm>
          <a:prstGeom prst="rect">
            <a:avLst/>
          </a:prstGeom>
          <a:noFill/>
        </p:spPr>
        <p:txBody>
          <a:bodyPr wrap="none" rtlCol="0">
            <a:spAutoFit/>
          </a:bodyPr>
          <a:lstStyle/>
          <a:p>
            <a:r>
              <a:rPr lang="en-US" dirty="0">
                <a:solidFill>
                  <a:srgbClr val="FFFFFF"/>
                </a:solidFill>
              </a:rPr>
              <a:t>D</a:t>
            </a:r>
            <a:r>
              <a:rPr lang="en-US" dirty="0">
                <a:solidFill>
                  <a:srgbClr val="FFFFFF"/>
                </a:solidFill>
              </a:rPr>
              <a:t>. Downward?</a:t>
            </a:r>
            <a:endParaRPr lang="en-US" dirty="0">
              <a:solidFill>
                <a:srgbClr val="FFFFFF"/>
              </a:solidFill>
            </a:endParaRPr>
          </a:p>
        </p:txBody>
      </p:sp>
    </p:spTree>
    <p:extLst>
      <p:ext uri="{BB962C8B-B14F-4D97-AF65-F5344CB8AC3E}">
        <p14:creationId xmlns:p14="http://schemas.microsoft.com/office/powerpoint/2010/main" val="1154066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762000"/>
            <a:ext cx="7924800" cy="1143000"/>
          </a:xfrm>
        </p:spPr>
        <p:txBody>
          <a:bodyPr/>
          <a:lstStyle/>
          <a:p>
            <a:pPr lvl="0"/>
            <a:r>
              <a:rPr lang="en-US" sz="1600" cap="none" dirty="0" smtClean="0"/>
              <a:t>2. To </a:t>
            </a:r>
            <a:r>
              <a:rPr lang="en-US" sz="1600" cap="none" dirty="0"/>
              <a:t>see different countries, we would look down.  If we look east or west (or even north or south) we see the earth curving into a round shape then we see the sky.  Looking up we see the sky.</a:t>
            </a:r>
            <a:br>
              <a:rPr lang="en-US" sz="1600" cap="none" dirty="0"/>
            </a:br>
            <a:r>
              <a:rPr lang="en-US" sz="1600" cap="none" dirty="0"/>
              <a:t>If you look in any direction, up, north, south, east or west, you are looking at outer space (the sun, the moon, the stars etc.).  No matter where we are on earth, the whole earth seems to be below us. If we look down, we see the whole earth</a:t>
            </a:r>
            <a:r>
              <a:rPr lang="en-US" sz="1600" cap="none" dirty="0" smtClean="0"/>
              <a:t>.</a:t>
            </a:r>
            <a:endParaRPr lang="en-US" sz="1600" cap="none" dirty="0"/>
          </a:p>
        </p:txBody>
      </p:sp>
      <p:pic>
        <p:nvPicPr>
          <p:cNvPr id="5122" name="Picture 2" descr="http://ts2.mm.bing.net/th?id=H.4618482533662997&amp;pid=1.7&amp;w=183&amp;h=181&amp;c=7&amp;rs=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1000" y="2231571"/>
            <a:ext cx="2157176"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s1.mm.bing.net/th?id=H.4916768003850844&amp;pid=1.7&amp;w=248&amp;h=182&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0"/>
            <a:ext cx="363415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ts3.mm.bing.net/th?id=H.4538531728130610&amp;pid=1.7&amp;w=146&amp;h=182&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1552" y="2209800"/>
            <a:ext cx="2385648" cy="297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53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Question 3: </a:t>
            </a:r>
            <a:r>
              <a:rPr lang="en-US" sz="1800" cap="none" dirty="0" smtClean="0"/>
              <a:t>This drawing shows some enlarged people dropping rocks at various places around the earth.  Show what happens to each rock when it’s dropped by drawing a line from the person’s hand to where the rock </a:t>
            </a:r>
            <a:r>
              <a:rPr lang="en-US" sz="1800" cap="none" smtClean="0"/>
              <a:t>finally stops.</a:t>
            </a:r>
            <a:endParaRPr lang="en-US" sz="1800" dirty="0"/>
          </a:p>
        </p:txBody>
      </p:sp>
      <p:sp>
        <p:nvSpPr>
          <p:cNvPr id="3" name="Content Placeholder 2"/>
          <p:cNvSpPr>
            <a:spLocks noGrp="1"/>
          </p:cNvSpPr>
          <p:nvPr>
            <p:ph sz="quarter" idx="13"/>
          </p:nvPr>
        </p:nvSpPr>
        <p:spPr>
          <a:xfrm>
            <a:off x="609600" y="1600200"/>
            <a:ext cx="7924800" cy="4191000"/>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89774"/>
            <a:ext cx="3709988" cy="370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654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1477962"/>
          </a:xfrm>
        </p:spPr>
        <p:txBody>
          <a:bodyPr/>
          <a:lstStyle/>
          <a:p>
            <a:pPr lvl="0"/>
            <a:r>
              <a:rPr lang="en-US" sz="1800" cap="none" dirty="0" smtClean="0"/>
              <a:t>3. Gravity </a:t>
            </a:r>
            <a:r>
              <a:rPr lang="en-US" sz="1800" cap="none" dirty="0"/>
              <a:t>is pulling everything down. So the rocks that are dropped fall to the person’s feet.</a:t>
            </a:r>
            <a:br>
              <a:rPr lang="en-US" sz="1800" cap="none" dirty="0"/>
            </a:br>
            <a:r>
              <a:rPr lang="en-US" sz="1800" cap="none" dirty="0"/>
              <a:t>Gravity pulls things to the center of the earth.  Things can’t fall off the southern hemisphere because there is no large body in space that would have enough gravity to pull us off the earth.  Even if there was, it would also pull the earth down as well</a:t>
            </a:r>
            <a:r>
              <a:rPr lang="en-US" sz="1800" cap="none" dirty="0" smtClean="0"/>
              <a:t>.</a:t>
            </a:r>
            <a:endParaRPr lang="en-US" sz="1800" cap="none" dirty="0"/>
          </a:p>
        </p:txBody>
      </p:sp>
      <p:pic>
        <p:nvPicPr>
          <p:cNvPr id="4" name="Content Placeholder 3" descr="http://farm2.staticflickr.com/1228/5108943020_d61b26fe49_z.jp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3048000" cy="2362200"/>
          </a:xfrm>
          <a:prstGeom prst="rect">
            <a:avLst/>
          </a:prstGeom>
          <a:noFill/>
          <a:ln>
            <a:noFill/>
          </a:ln>
        </p:spPr>
      </p:pic>
      <p:pic>
        <p:nvPicPr>
          <p:cNvPr id="6146" name="Picture 2" descr="http://ts1.mm.bing.net/th?id=H.4619397369497508&amp;pid=1.7&amp;w=250&amp;h=176&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438400"/>
            <a:ext cx="346363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460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Question 4: </a:t>
            </a:r>
            <a:r>
              <a:rPr lang="en-US" sz="1800" cap="none" dirty="0" smtClean="0"/>
              <a:t>Pretend that Superman dug a tunnel all the way through the earth from pole to pole. Imagine that a person holds a rock above the opening at the North Pole.  Show what happens to the rock when it’s dropped by drawing a line from the person’s hand to where the rock finally stops.</a:t>
            </a:r>
            <a:endParaRPr lang="en-US" sz="2000" dirty="0"/>
          </a:p>
        </p:txBody>
      </p:sp>
      <p:sp>
        <p:nvSpPr>
          <p:cNvPr id="3" name="Content Placeholder 2"/>
          <p:cNvSpPr>
            <a:spLocks noGrp="1"/>
          </p:cNvSpPr>
          <p:nvPr>
            <p:ph sz="quarter" idx="13"/>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28800"/>
            <a:ext cx="3714750" cy="377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604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1191</Words>
  <Application>Microsoft Office PowerPoint</Application>
  <PresentationFormat>On-screen Show (4:3)</PresentationFormat>
  <Paragraphs>52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Horizon</vt:lpstr>
      <vt:lpstr>What I Learned About the Earth </vt:lpstr>
      <vt:lpstr>Question 1: Why is the Earth flat in picture #1 and round in picture # 2?</vt:lpstr>
      <vt:lpstr>1.The Earth is huge and round. We only live on a small space, so it may seem flat. The earth is NOT flat! There are not even any flat places on it. We only see very small parts of the earth because we are small and the earth is huge. The earth is round like a ball. </vt:lpstr>
      <vt:lpstr>PowerPoint Presentation</vt:lpstr>
      <vt:lpstr>Question 2: Pretend that the Earth is glass and you could look straight through it.  Which way would you look, in a straight line to see people in far-off countries like India or China?</vt:lpstr>
      <vt:lpstr>2. To see different countries, we would look down.  If we look east or west (or even north or south) we see the earth curving into a round shape then we see the sky.  Looking up we see the sky. If you look in any direction, up, north, south, east or west, you are looking at outer space (the sun, the moon, the stars etc.).  No matter where we are on earth, the whole earth seems to be below us. If we look down, we see the whole earth.</vt:lpstr>
      <vt:lpstr>Question 3: This drawing shows some enlarged people dropping rocks at various places around the earth.  Show what happens to each rock when it’s dropped by drawing a line from the person’s hand to where the rock finally stops.</vt:lpstr>
      <vt:lpstr>3. Gravity is pulling everything down. So the rocks that are dropped fall to the person’s feet. Gravity pulls things to the center of the earth.  Things can’t fall off the southern hemisphere because there is no large body in space that would have enough gravity to pull us off the earth.  Even if there was, it would also pull the earth down as well.</vt:lpstr>
      <vt:lpstr>Question 4: Pretend that Superman dug a tunnel all the way through the earth from pole to pole. Imagine that a person holds a rock above the opening at the North Pole.  Show what happens to the rock when it’s dropped by drawing a line from the person’s hand to where the rock finally stops.</vt:lpstr>
      <vt:lpstr>4. Gravity causes the rock dropped in the hole through the center of the earth to fall down.  When it reaches the center the force created would push the rock past the center (now going up) until it almost reaches the other side where gravity pulls it down again.  This back and forth motion will continue until the rock comes to a stop in the center.</vt:lpstr>
      <vt:lpstr>PowerPoint Presentation</vt:lpstr>
      <vt:lpstr>PowerPoint Presentation</vt:lpstr>
      <vt:lpstr>What you should have gotten out of the lesson</vt:lpstr>
      <vt:lpstr>What I learned from Question #1</vt:lpstr>
      <vt:lpstr>What I learned From Question #2</vt:lpstr>
      <vt:lpstr>What I learned from question #3</vt:lpstr>
      <vt:lpstr>What I learned from question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 Learned About the Earth </dc:title>
  <dc:creator>admin</dc:creator>
  <cp:lastModifiedBy>admin</cp:lastModifiedBy>
  <cp:revision>1</cp:revision>
  <dcterms:created xsi:type="dcterms:W3CDTF">2016-09-09T21:31:44Z</dcterms:created>
  <dcterms:modified xsi:type="dcterms:W3CDTF">2016-09-09T21:33:00Z</dcterms:modified>
</cp:coreProperties>
</file>