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2" r:id="rId6"/>
    <p:sldId id="263" r:id="rId7"/>
    <p:sldId id="264" r:id="rId8"/>
    <p:sldId id="265" r:id="rId9"/>
    <p:sldId id="261" r:id="rId10"/>
    <p:sldId id="260" r:id="rId11"/>
    <p:sldId id="266" r:id="rId12"/>
    <p:sldId id="267" r:id="rId13"/>
    <p:sldId id="271" r:id="rId14"/>
    <p:sldId id="268" r:id="rId15"/>
    <p:sldId id="269" r:id="rId16"/>
    <p:sldId id="270"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944" y="-4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EDA3D-AFC9-4A83-9601-5B0B8940851F}" type="datetimeFigureOut">
              <a:rPr lang="en-US" smtClean="0"/>
              <a:t>1/30/2017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27AD0B-89F1-4F8C-AE98-D88374445A4D}" type="slidenum">
              <a:rPr lang="en-US" smtClean="0"/>
              <a:t>‹#›</a:t>
            </a:fld>
            <a:endParaRPr lang="en-US"/>
          </a:p>
        </p:txBody>
      </p:sp>
    </p:spTree>
    <p:extLst>
      <p:ext uri="{BB962C8B-B14F-4D97-AF65-F5344CB8AC3E}">
        <p14:creationId xmlns:p14="http://schemas.microsoft.com/office/powerpoint/2010/main" val="2408627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a:fld id="{D6EC6E69-6E46-42BA-8CCB-F6A6A60A1849}" type="mathplaceholder">
                        <a:rPr lang="en-US" i="1" smtClean="0">
                          <a:latin typeface="Cambria Math"/>
                        </a:rPr>
                        <a:t>Type equation here.</a:t>
                      </a:fld>
                    </m:oMath>
                  </m:oMathPara>
                </a14:m>
                <a:endParaRPr lang="en-US" dirty="0"/>
              </a:p>
            </p:txBody>
          </p:sp>
        </mc:Choice>
        <mc:Fallback xmlns="">
          <p:sp>
            <p:nvSpPr>
              <p:cNvPr id="3" name="Notes Placeholder 2"/>
              <p:cNvSpPr>
                <a:spLocks noGrp="1"/>
              </p:cNvSpPr>
              <p:nvPr>
                <p:ph type="body" idx="1"/>
              </p:nvPr>
            </p:nvSpPr>
            <p:spPr/>
            <p:txBody>
              <a:bodyPr/>
              <a:lstStyle/>
              <a:p>
                <a:r>
                  <a:rPr lang="en-US" i="0" smtClean="0">
                    <a:latin typeface="Cambria Math"/>
                  </a:rPr>
                  <a:t>"Type equation here."</a:t>
                </a:r>
                <a:endParaRPr lang="en-US" dirty="0"/>
              </a:p>
            </p:txBody>
          </p:sp>
        </mc:Fallback>
      </mc:AlternateContent>
      <p:sp>
        <p:nvSpPr>
          <p:cNvPr id="4" name="Slide Number Placeholder 3"/>
          <p:cNvSpPr>
            <a:spLocks noGrp="1"/>
          </p:cNvSpPr>
          <p:nvPr>
            <p:ph type="sldNum" sz="quarter" idx="10"/>
          </p:nvPr>
        </p:nvSpPr>
        <p:spPr/>
        <p:txBody>
          <a:bodyPr/>
          <a:lstStyle/>
          <a:p>
            <a:fld id="{1927AD0B-89F1-4F8C-AE98-D88374445A4D}" type="slidenum">
              <a:rPr lang="en-US" smtClean="0"/>
              <a:t>2</a:t>
            </a:fld>
            <a:endParaRPr lang="en-US"/>
          </a:p>
        </p:txBody>
      </p:sp>
    </p:spTree>
    <p:extLst>
      <p:ext uri="{BB962C8B-B14F-4D97-AF65-F5344CB8AC3E}">
        <p14:creationId xmlns:p14="http://schemas.microsoft.com/office/powerpoint/2010/main" val="93694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3F2855A-FEE0-49E1-8562-FDB1DB08D9F5}" type="datetimeFigureOut">
              <a:rPr lang="en-US" smtClean="0"/>
              <a:t>1/30/2017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2A068B5-1023-4704-9733-F9933F6A0A82}"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F2855A-FEE0-49E1-8562-FDB1DB08D9F5}"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068B5-1023-4704-9733-F9933F6A0A8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62A068B5-1023-4704-9733-F9933F6A0A82}"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F2855A-FEE0-49E1-8562-FDB1DB08D9F5}"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3F2855A-FEE0-49E1-8562-FDB1DB08D9F5}"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62A068B5-1023-4704-9733-F9933F6A0A82}"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3F2855A-FEE0-49E1-8562-FDB1DB08D9F5}" type="datetimeFigureOut">
              <a:rPr lang="en-US" smtClean="0"/>
              <a:t>1/30/2017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2A068B5-1023-4704-9733-F9933F6A0A82}"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3F2855A-FEE0-49E1-8562-FDB1DB08D9F5}"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068B5-1023-4704-9733-F9933F6A0A82}"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3F2855A-FEE0-49E1-8562-FDB1DB08D9F5}" type="datetimeFigureOut">
              <a:rPr lang="en-US" smtClean="0"/>
              <a:t>1/30/2017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2A068B5-1023-4704-9733-F9933F6A0A82}"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3F2855A-FEE0-49E1-8562-FDB1DB08D9F5}" type="datetimeFigureOut">
              <a:rPr lang="en-US" smtClean="0"/>
              <a:t>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62A068B5-1023-4704-9733-F9933F6A0A8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3F2855A-FEE0-49E1-8562-FDB1DB08D9F5}" type="datetimeFigureOut">
              <a:rPr lang="en-US" smtClean="0"/>
              <a:t>1/30/2017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2A068B5-1023-4704-9733-F9933F6A0A8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2A068B5-1023-4704-9733-F9933F6A0A82}"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3F2855A-FEE0-49E1-8562-FDB1DB08D9F5}" type="datetimeFigureOut">
              <a:rPr lang="en-US" smtClean="0"/>
              <a:t>1/30/2017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2A068B5-1023-4704-9733-F9933F6A0A82}"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3F2855A-FEE0-49E1-8562-FDB1DB08D9F5}" type="datetimeFigureOut">
              <a:rPr lang="en-US" smtClean="0"/>
              <a:t>1/30/2017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3F2855A-FEE0-49E1-8562-FDB1DB08D9F5}" type="datetimeFigureOut">
              <a:rPr lang="en-US" smtClean="0"/>
              <a:t>1/30/2017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2A068B5-1023-4704-9733-F9933F6A0A82}"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3048000"/>
            <a:ext cx="7772400" cy="2895600"/>
          </a:xfrm>
        </p:spPr>
        <p:txBody>
          <a:bodyPr>
            <a:normAutofit/>
          </a:bodyPr>
          <a:lstStyle/>
          <a:p>
            <a:pPr marL="342900" indent="-342900" algn="l">
              <a:buFont typeface="Arial" panose="020B0604020202020204" pitchFamily="34" charset="0"/>
              <a:buChar char="•"/>
            </a:pPr>
            <a:r>
              <a:rPr lang="en-US" sz="2400" dirty="0" smtClean="0"/>
              <a:t>What is the difference between velocity and speed?</a:t>
            </a:r>
          </a:p>
          <a:p>
            <a:pPr marL="342900" indent="-342900" algn="l">
              <a:buFont typeface="Arial" panose="020B0604020202020204" pitchFamily="34" charset="0"/>
              <a:buChar char="•"/>
            </a:pPr>
            <a:r>
              <a:rPr lang="en-US" sz="2400" dirty="0" smtClean="0"/>
              <a:t>How can an object’s momentum be calculated?</a:t>
            </a:r>
          </a:p>
          <a:p>
            <a:pPr marL="342900" indent="-342900" algn="l">
              <a:buFont typeface="Arial" panose="020B0604020202020204" pitchFamily="34" charset="0"/>
              <a:buChar char="•"/>
            </a:pPr>
            <a:r>
              <a:rPr lang="en-US" sz="2400" dirty="0" smtClean="0"/>
              <a:t>How is the motion of two objects relative to each other described?</a:t>
            </a:r>
            <a:endParaRPr lang="en-US" sz="2400" dirty="0"/>
          </a:p>
        </p:txBody>
      </p:sp>
      <p:sp>
        <p:nvSpPr>
          <p:cNvPr id="2" name="Title 1"/>
          <p:cNvSpPr>
            <a:spLocks noGrp="1"/>
          </p:cNvSpPr>
          <p:nvPr>
            <p:ph type="ctrTitle"/>
          </p:nvPr>
        </p:nvSpPr>
        <p:spPr>
          <a:xfrm>
            <a:off x="762000" y="533400"/>
            <a:ext cx="7772400" cy="1470025"/>
          </a:xfrm>
        </p:spPr>
        <p:txBody>
          <a:bodyPr/>
          <a:lstStyle/>
          <a:p>
            <a:r>
              <a:rPr lang="en-US" dirty="0" smtClean="0"/>
              <a:t>Velocity and Momentum</a:t>
            </a:r>
            <a:endParaRPr lang="en-US" dirty="0"/>
          </a:p>
        </p:txBody>
      </p:sp>
    </p:spTree>
    <p:extLst>
      <p:ext uri="{BB962C8B-B14F-4D97-AF65-F5344CB8AC3E}">
        <p14:creationId xmlns:p14="http://schemas.microsoft.com/office/powerpoint/2010/main" val="1659881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57200"/>
            <a:ext cx="721831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810000"/>
            <a:ext cx="718253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8731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5326"/>
            <a:ext cx="8229600" cy="6185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305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87" r="3683"/>
          <a:stretch/>
        </p:blipFill>
        <p:spPr bwMode="auto">
          <a:xfrm>
            <a:off x="228600" y="685800"/>
            <a:ext cx="8708348" cy="4952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248400" y="2719681"/>
            <a:ext cx="2688548" cy="923330"/>
          </a:xfrm>
          <a:prstGeom prst="rect">
            <a:avLst/>
          </a:prstGeom>
          <a:noFill/>
        </p:spPr>
        <p:txBody>
          <a:bodyPr wrap="square" rtlCol="0">
            <a:spAutoFit/>
          </a:bodyPr>
          <a:lstStyle/>
          <a:p>
            <a:r>
              <a:rPr lang="en-US" dirty="0" smtClean="0"/>
              <a:t>Both going the same direction, so the difference is small</a:t>
            </a:r>
            <a:endParaRPr lang="en-US" dirty="0"/>
          </a:p>
        </p:txBody>
      </p:sp>
      <p:sp>
        <p:nvSpPr>
          <p:cNvPr id="4" name="TextBox 3"/>
          <p:cNvSpPr txBox="1"/>
          <p:nvPr/>
        </p:nvSpPr>
        <p:spPr>
          <a:xfrm>
            <a:off x="6096000" y="5177134"/>
            <a:ext cx="2688548" cy="923330"/>
          </a:xfrm>
          <a:prstGeom prst="rect">
            <a:avLst/>
          </a:prstGeom>
          <a:noFill/>
        </p:spPr>
        <p:txBody>
          <a:bodyPr wrap="square" rtlCol="0">
            <a:spAutoFit/>
          </a:bodyPr>
          <a:lstStyle/>
          <a:p>
            <a:r>
              <a:rPr lang="en-US" dirty="0" smtClean="0"/>
              <a:t>Each going different directions, so the difference is large</a:t>
            </a:r>
            <a:endParaRPr lang="en-US" dirty="0"/>
          </a:p>
        </p:txBody>
      </p:sp>
      <p:sp>
        <p:nvSpPr>
          <p:cNvPr id="3" name="Oval 2"/>
          <p:cNvSpPr/>
          <p:nvPr/>
        </p:nvSpPr>
        <p:spPr>
          <a:xfrm>
            <a:off x="2590800" y="3024488"/>
            <a:ext cx="457200" cy="4807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590800" y="4936778"/>
            <a:ext cx="457200" cy="4807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9044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Momentum Units</a:t>
            </a:r>
            <a:endParaRPr lang="en-US" dirty="0"/>
          </a:p>
        </p:txBody>
      </p:sp>
      <p:sp>
        <p:nvSpPr>
          <p:cNvPr id="3" name="Content Placeholder 2"/>
          <p:cNvSpPr>
            <a:spLocks noGrp="1"/>
          </p:cNvSpPr>
          <p:nvPr>
            <p:ph sz="quarter" idx="1"/>
          </p:nvPr>
        </p:nvSpPr>
        <p:spPr>
          <a:xfrm>
            <a:off x="301752" y="1527048"/>
            <a:ext cx="8503920" cy="4797552"/>
          </a:xfrm>
        </p:spPr>
        <p:txBody>
          <a:bodyPr>
            <a:normAutofit/>
          </a:bodyPr>
          <a:lstStyle/>
          <a:p>
            <a:r>
              <a:rPr lang="en-US" dirty="0" smtClean="0"/>
              <a:t>Momentum = </a:t>
            </a:r>
            <a:r>
              <a:rPr lang="en-US" dirty="0" err="1" smtClean="0"/>
              <a:t>kg·m</a:t>
            </a:r>
            <a:r>
              <a:rPr lang="en-US" dirty="0" smtClean="0"/>
              <a:t>/s</a:t>
            </a:r>
          </a:p>
          <a:p>
            <a:r>
              <a:rPr lang="en-US" dirty="0" smtClean="0"/>
              <a:t>Mass = kg (convert if you must)</a:t>
            </a:r>
          </a:p>
          <a:p>
            <a:r>
              <a:rPr lang="en-US" dirty="0" smtClean="0"/>
              <a:t>Velocity = m/s</a:t>
            </a:r>
          </a:p>
          <a:p>
            <a:endParaRPr lang="en-US" dirty="0"/>
          </a:p>
          <a:p>
            <a:r>
              <a:rPr lang="en-US" dirty="0"/>
              <a:t>k</a:t>
            </a:r>
            <a:r>
              <a:rPr lang="en-US" dirty="0" smtClean="0"/>
              <a:t>g= kilograms</a:t>
            </a:r>
          </a:p>
          <a:p>
            <a:r>
              <a:rPr lang="en-US" dirty="0" smtClean="0"/>
              <a:t>m/s = meters per second</a:t>
            </a:r>
          </a:p>
          <a:p>
            <a:endParaRPr lang="en-US" dirty="0"/>
          </a:p>
          <a:p>
            <a:r>
              <a:rPr lang="en-US" dirty="0" smtClean="0"/>
              <a:t>Momentum is a vector (it must have a direction) and the direction is </a:t>
            </a:r>
            <a:r>
              <a:rPr lang="en-US" b="1" i="1" dirty="0" smtClean="0"/>
              <a:t>always</a:t>
            </a:r>
            <a:r>
              <a:rPr lang="en-US" dirty="0" smtClean="0"/>
              <a:t> in the same direction as the velocity.</a:t>
            </a:r>
          </a:p>
          <a:p>
            <a:endParaRPr lang="en-US" dirty="0"/>
          </a:p>
        </p:txBody>
      </p:sp>
    </p:spTree>
    <p:extLst>
      <p:ext uri="{BB962C8B-B14F-4D97-AF65-F5344CB8AC3E}">
        <p14:creationId xmlns:p14="http://schemas.microsoft.com/office/powerpoint/2010/main" val="917329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Momentum Equation</a:t>
            </a:r>
            <a:endParaRPr lang="en-US" dirty="0"/>
          </a:p>
        </p:txBody>
      </p:sp>
      <p:sp>
        <p:nvSpPr>
          <p:cNvPr id="3" name="Content Placeholder 2"/>
          <p:cNvSpPr>
            <a:spLocks noGrp="1"/>
          </p:cNvSpPr>
          <p:nvPr>
            <p:ph sz="quarter" idx="1"/>
          </p:nvPr>
        </p:nvSpPr>
        <p:spPr/>
        <p:txBody>
          <a:bodyPr/>
          <a:lstStyle/>
          <a:p>
            <a:r>
              <a:rPr lang="en-US" dirty="0" smtClean="0"/>
              <a:t>Momentum equation:</a:t>
            </a:r>
          </a:p>
          <a:p>
            <a:endParaRPr lang="en-US" dirty="0"/>
          </a:p>
        </p:txBody>
      </p:sp>
      <mc:AlternateContent xmlns:mc="http://schemas.openxmlformats.org/markup-compatibility/2006">
        <mc:Choice xmlns:a14="http://schemas.microsoft.com/office/drawing/2010/main" Requires="a14">
          <p:sp>
            <p:nvSpPr>
              <p:cNvPr id="4" name="TextBox 3"/>
              <p:cNvSpPr txBox="1"/>
              <p:nvPr/>
            </p:nvSpPr>
            <p:spPr>
              <a:xfrm>
                <a:off x="19050" y="3098622"/>
                <a:ext cx="9284658" cy="8304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𝑚𝑜𝑚𝑒𝑛𝑡𝑢𝑚</m:t>
                      </m:r>
                      <m:r>
                        <a:rPr lang="en-US" sz="2800" b="0" i="1" smtClean="0">
                          <a:latin typeface="Cambria Math"/>
                        </a:rPr>
                        <m:t> </m:t>
                      </m:r>
                      <m:d>
                        <m:dPr>
                          <m:ctrlPr>
                            <a:rPr lang="en-US" sz="2800" b="0" i="1" smtClean="0">
                              <a:latin typeface="Cambria Math"/>
                            </a:rPr>
                          </m:ctrlPr>
                        </m:dPr>
                        <m:e>
                          <m:r>
                            <a:rPr lang="en-US" sz="2800" b="0" i="1" smtClean="0">
                              <a:latin typeface="Cambria Math"/>
                            </a:rPr>
                            <m:t>𝑖𝑛</m:t>
                          </m:r>
                          <m:r>
                            <a:rPr lang="en-US" sz="2800" b="0" i="1" smtClean="0">
                              <a:latin typeface="Cambria Math"/>
                            </a:rPr>
                            <m:t> </m:t>
                          </m:r>
                          <m:r>
                            <a:rPr lang="en-US" sz="2800" b="0" i="1" smtClean="0">
                              <a:latin typeface="Cambria Math"/>
                            </a:rPr>
                            <m:t>𝑘𝑔</m:t>
                          </m:r>
                          <m:r>
                            <a:rPr lang="en-US" sz="2800" b="0" i="1" smtClean="0">
                              <a:latin typeface="Cambria Math"/>
                              <a:ea typeface="Cambria Math"/>
                            </a:rPr>
                            <m:t>∙</m:t>
                          </m:r>
                          <m:f>
                            <m:fPr>
                              <m:ctrlPr>
                                <a:rPr lang="en-US" sz="2800" b="0" i="1" smtClean="0">
                                  <a:latin typeface="Cambria Math"/>
                                  <a:ea typeface="Cambria Math"/>
                                </a:rPr>
                              </m:ctrlPr>
                            </m:fPr>
                            <m:num>
                              <m:r>
                                <a:rPr lang="en-US" sz="2800" b="0" i="1" smtClean="0">
                                  <a:latin typeface="Cambria Math"/>
                                  <a:ea typeface="Cambria Math"/>
                                </a:rPr>
                                <m:t>𝑚</m:t>
                              </m:r>
                            </m:num>
                            <m:den>
                              <m:r>
                                <a:rPr lang="en-US" sz="2800" b="0" i="1" smtClean="0">
                                  <a:latin typeface="Cambria Math"/>
                                  <a:ea typeface="Cambria Math"/>
                                </a:rPr>
                                <m:t>𝑠</m:t>
                              </m:r>
                            </m:den>
                          </m:f>
                        </m:e>
                      </m:d>
                      <m:r>
                        <a:rPr lang="en-US" sz="2800" b="0" i="1" smtClean="0">
                          <a:latin typeface="Cambria Math"/>
                          <a:ea typeface="Cambria Math"/>
                        </a:rPr>
                        <m:t>=</m:t>
                      </m:r>
                      <m:r>
                        <a:rPr lang="en-US" sz="2800" b="0" i="1" smtClean="0">
                          <a:latin typeface="Cambria Math"/>
                          <a:ea typeface="Cambria Math"/>
                        </a:rPr>
                        <m:t>𝑚𝑎𝑠𝑠</m:t>
                      </m:r>
                      <m:r>
                        <a:rPr lang="en-US" sz="2800" b="0" i="1" smtClean="0">
                          <a:latin typeface="Cambria Math"/>
                          <a:ea typeface="Cambria Math"/>
                        </a:rPr>
                        <m:t> </m:t>
                      </m:r>
                      <m:d>
                        <m:dPr>
                          <m:ctrlPr>
                            <a:rPr lang="en-US" sz="2800" b="0" i="1" smtClean="0">
                              <a:latin typeface="Cambria Math"/>
                              <a:ea typeface="Cambria Math"/>
                            </a:rPr>
                          </m:ctrlPr>
                        </m:dPr>
                        <m:e>
                          <m:r>
                            <a:rPr lang="en-US" sz="2800" b="0" i="1" smtClean="0">
                              <a:latin typeface="Cambria Math"/>
                              <a:ea typeface="Cambria Math"/>
                            </a:rPr>
                            <m:t>𝑖𝑛</m:t>
                          </m:r>
                          <m:r>
                            <a:rPr lang="en-US" sz="2800" b="0" i="1" smtClean="0">
                              <a:latin typeface="Cambria Math"/>
                              <a:ea typeface="Cambria Math"/>
                            </a:rPr>
                            <m:t> </m:t>
                          </m:r>
                          <m:r>
                            <a:rPr lang="en-US" sz="2800" b="0" i="1" smtClean="0">
                              <a:latin typeface="Cambria Math"/>
                              <a:ea typeface="Cambria Math"/>
                            </a:rPr>
                            <m:t>𝑘𝑔</m:t>
                          </m:r>
                        </m:e>
                      </m:d>
                      <m:r>
                        <a:rPr lang="en-US" sz="2800" b="0" i="1" smtClean="0">
                          <a:latin typeface="Cambria Math"/>
                          <a:ea typeface="Cambria Math"/>
                        </a:rPr>
                        <m:t>×</m:t>
                      </m:r>
                      <m:r>
                        <a:rPr lang="en-US" sz="2800" b="0" i="1" smtClean="0">
                          <a:latin typeface="Cambria Math"/>
                          <a:ea typeface="Cambria Math"/>
                        </a:rPr>
                        <m:t>𝑣𝑒𝑙𝑜𝑐𝑖𝑡𝑦</m:t>
                      </m:r>
                      <m:r>
                        <a:rPr lang="en-US" sz="2800" b="0" i="1" smtClean="0">
                          <a:latin typeface="Cambria Math"/>
                          <a:ea typeface="Cambria Math"/>
                        </a:rPr>
                        <m:t> (</m:t>
                      </m:r>
                      <m:r>
                        <a:rPr lang="en-US" sz="2800" b="0" i="1" smtClean="0">
                          <a:latin typeface="Cambria Math"/>
                          <a:ea typeface="Cambria Math"/>
                        </a:rPr>
                        <m:t>𝑖𝑛</m:t>
                      </m:r>
                      <m:f>
                        <m:fPr>
                          <m:ctrlPr>
                            <a:rPr lang="en-US" sz="2800" b="0" i="1" smtClean="0">
                              <a:latin typeface="Cambria Math"/>
                              <a:ea typeface="Cambria Math"/>
                            </a:rPr>
                          </m:ctrlPr>
                        </m:fPr>
                        <m:num>
                          <m:r>
                            <a:rPr lang="en-US" sz="2800" b="0" i="1" smtClean="0">
                              <a:latin typeface="Cambria Math"/>
                              <a:ea typeface="Cambria Math"/>
                            </a:rPr>
                            <m:t>𝑚</m:t>
                          </m:r>
                        </m:num>
                        <m:den>
                          <m:r>
                            <a:rPr lang="en-US" sz="2800" b="0" i="1" smtClean="0">
                              <a:latin typeface="Cambria Math"/>
                              <a:ea typeface="Cambria Math"/>
                            </a:rPr>
                            <m:t>𝑠</m:t>
                          </m:r>
                        </m:den>
                      </m:f>
                      <m:r>
                        <a:rPr lang="en-US" sz="2800" b="0" i="1" smtClean="0">
                          <a:latin typeface="Cambria Math"/>
                          <a:ea typeface="Cambria Math"/>
                        </a:rPr>
                        <m:t>)</m:t>
                      </m:r>
                    </m:oMath>
                  </m:oMathPara>
                </a14:m>
                <a:endParaRPr lang="en-US" sz="2800" dirty="0"/>
              </a:p>
            </p:txBody>
          </p:sp>
        </mc:Choice>
        <mc:Fallback>
          <p:sp>
            <p:nvSpPr>
              <p:cNvPr id="4" name="TextBox 3"/>
              <p:cNvSpPr txBox="1">
                <a:spLocks noRot="1" noChangeAspect="1" noMove="1" noResize="1" noEditPoints="1" noAdjustHandles="1" noChangeArrowheads="1" noChangeShapeType="1" noTextEdit="1"/>
              </p:cNvSpPr>
              <p:nvPr/>
            </p:nvSpPr>
            <p:spPr>
              <a:xfrm>
                <a:off x="19050" y="3098622"/>
                <a:ext cx="9284658" cy="83042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3200400" y="3886200"/>
                <a:ext cx="2355581" cy="8309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a:rPr>
                        <m:t>𝑝</m:t>
                      </m:r>
                      <m:r>
                        <a:rPr lang="en-US" sz="4800" b="0" i="1" smtClean="0">
                          <a:latin typeface="Cambria Math"/>
                        </a:rPr>
                        <m:t>=</m:t>
                      </m:r>
                      <m:r>
                        <a:rPr lang="en-US" sz="4800" b="0" i="1" smtClean="0">
                          <a:latin typeface="Cambria Math"/>
                        </a:rPr>
                        <m:t>𝑚𝑣</m:t>
                      </m:r>
                    </m:oMath>
                  </m:oMathPara>
                </a14:m>
                <a:endParaRPr lang="en-US" sz="4800" dirty="0"/>
              </a:p>
            </p:txBody>
          </p:sp>
        </mc:Choice>
        <mc:Fallback>
          <p:sp>
            <p:nvSpPr>
              <p:cNvPr id="5" name="TextBox 4"/>
              <p:cNvSpPr txBox="1">
                <a:spLocks noRot="1" noChangeAspect="1" noMove="1" noResize="1" noEditPoints="1" noAdjustHandles="1" noChangeArrowheads="1" noChangeShapeType="1" noTextEdit="1"/>
              </p:cNvSpPr>
              <p:nvPr/>
            </p:nvSpPr>
            <p:spPr>
              <a:xfrm>
                <a:off x="3200400" y="3886200"/>
                <a:ext cx="2355581" cy="83099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381000" y="2035710"/>
                <a:ext cx="2481961" cy="1477328"/>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𝑝</m:t>
                      </m:r>
                      <m:r>
                        <a:rPr lang="en-US" sz="2400" b="0" i="1" smtClean="0">
                          <a:latin typeface="Cambria Math"/>
                        </a:rPr>
                        <m:t>=</m:t>
                      </m:r>
                      <m:r>
                        <a:rPr lang="en-US" sz="2400" b="0" i="1" smtClean="0">
                          <a:latin typeface="Cambria Math"/>
                        </a:rPr>
                        <m:t>𝑚𝑜𝑚𝑒𝑛𝑡𝑢𝑚</m:t>
                      </m:r>
                    </m:oMath>
                  </m:oMathPara>
                </a14:m>
                <a:endParaRPr lang="en-US" sz="2400" b="0" dirty="0" smtClean="0">
                  <a:latin typeface="Times New Roman" panose="02020603050405020304" pitchFamily="18" charset="0"/>
                  <a:cs typeface="Times New Roman" panose="02020603050405020304" pitchFamily="18" charset="0"/>
                </a:endParaRPr>
              </a:p>
              <a:p>
                <a:r>
                  <a:rPr lang="en-US" sz="2400" i="1" dirty="0" smtClean="0">
                    <a:latin typeface="Times New Roman" panose="02020603050405020304" pitchFamily="18" charset="0"/>
                    <a:cs typeface="Times New Roman" panose="02020603050405020304" pitchFamily="18" charset="0"/>
                  </a:rPr>
                  <a:t>m = mass</a:t>
                </a:r>
              </a:p>
              <a:p>
                <a:r>
                  <a:rPr lang="en-US" sz="2400" i="1" dirty="0" smtClean="0">
                    <a:latin typeface="Times New Roman" panose="02020603050405020304" pitchFamily="18" charset="0"/>
                    <a:cs typeface="Times New Roman" panose="02020603050405020304" pitchFamily="18" charset="0"/>
                  </a:rPr>
                  <a:t>v = velocity</a:t>
                </a:r>
              </a:p>
              <a:p>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381000" y="2035710"/>
                <a:ext cx="2481961" cy="1477328"/>
              </a:xfrm>
              <a:prstGeom prst="rect">
                <a:avLst/>
              </a:prstGeom>
              <a:blipFill rotWithShape="1">
                <a:blip r:embed="rId4"/>
                <a:stretch>
                  <a:fillRect l="-3931"/>
                </a:stretch>
              </a:blipFill>
            </p:spPr>
            <p:txBody>
              <a:bodyPr/>
              <a:lstStyle/>
              <a:p>
                <a:r>
                  <a:rPr lang="en-US">
                    <a:noFill/>
                  </a:rPr>
                  <a:t> </a:t>
                </a:r>
              </a:p>
            </p:txBody>
          </p:sp>
        </mc:Fallback>
      </mc:AlternateContent>
    </p:spTree>
    <p:extLst>
      <p:ext uri="{BB962C8B-B14F-4D97-AF65-F5344CB8AC3E}">
        <p14:creationId xmlns:p14="http://schemas.microsoft.com/office/powerpoint/2010/main" val="1010728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Momentum</a:t>
            </a:r>
            <a:endParaRPr lang="en-US" dirty="0"/>
          </a:p>
        </p:txBody>
      </p:sp>
      <p:sp>
        <p:nvSpPr>
          <p:cNvPr id="3" name="Content Placeholder 2"/>
          <p:cNvSpPr>
            <a:spLocks noGrp="1"/>
          </p:cNvSpPr>
          <p:nvPr>
            <p:ph sz="quarter" idx="1"/>
          </p:nvPr>
        </p:nvSpPr>
        <p:spPr>
          <a:xfrm>
            <a:off x="228600" y="1524000"/>
            <a:ext cx="8503920" cy="4572000"/>
          </a:xfrm>
        </p:spPr>
        <p:txBody>
          <a:bodyPr/>
          <a:lstStyle/>
          <a:p>
            <a:r>
              <a:rPr lang="en-US" dirty="0" smtClean="0"/>
              <a:t>Momentum is the product of mass and velocity.</a:t>
            </a:r>
          </a:p>
          <a:p>
            <a:endParaRPr lang="en-US" dirty="0"/>
          </a:p>
          <a:p>
            <a:r>
              <a:rPr lang="en-US" dirty="0" smtClean="0"/>
              <a:t>If we a have a scenario that has a velocity of 2 m/s and we apply that velocity to 2 different masses, for example a bug with a mass of 1g and a car with a mass of 1000 kg, which will have more momentum if they run into a vase? What would happen to the vase in each case?</a:t>
            </a:r>
          </a:p>
          <a:p>
            <a:r>
              <a:rPr lang="en-US" i="1" dirty="0" smtClean="0"/>
              <a:t>p</a:t>
            </a:r>
            <a:r>
              <a:rPr lang="en-US" dirty="0" smtClean="0"/>
              <a:t>=0.001kg x 2m/s= 0.002 kg m/s</a:t>
            </a:r>
          </a:p>
          <a:p>
            <a:r>
              <a:rPr lang="en-US" i="1" dirty="0"/>
              <a:t>p</a:t>
            </a:r>
            <a:r>
              <a:rPr lang="en-US" dirty="0" smtClean="0"/>
              <a:t>= 1000kg x 2 m/s = 2000 kg m/s</a:t>
            </a:r>
          </a:p>
        </p:txBody>
      </p:sp>
    </p:spTree>
    <p:extLst>
      <p:ext uri="{BB962C8B-B14F-4D97-AF65-F5344CB8AC3E}">
        <p14:creationId xmlns:p14="http://schemas.microsoft.com/office/powerpoint/2010/main" val="357140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 </a:t>
            </a:r>
            <a:endParaRPr lang="en-US" dirty="0"/>
          </a:p>
        </p:txBody>
      </p:sp>
      <p:sp>
        <p:nvSpPr>
          <p:cNvPr id="3" name="Content Placeholder 2"/>
          <p:cNvSpPr>
            <a:spLocks noGrp="1"/>
          </p:cNvSpPr>
          <p:nvPr>
            <p:ph sz="quarter" idx="1"/>
          </p:nvPr>
        </p:nvSpPr>
        <p:spPr/>
        <p:txBody>
          <a:bodyPr>
            <a:normAutofit lnSpcReduction="10000"/>
          </a:bodyPr>
          <a:lstStyle/>
          <a:p>
            <a:r>
              <a:rPr lang="en-US" dirty="0"/>
              <a:t>What if we decreased the velocity of the car or increased the velocity of the bug</a:t>
            </a:r>
            <a:r>
              <a:rPr lang="en-US" dirty="0" smtClean="0"/>
              <a:t>?</a:t>
            </a:r>
          </a:p>
          <a:p>
            <a:endParaRPr lang="en-US" dirty="0"/>
          </a:p>
          <a:p>
            <a:r>
              <a:rPr lang="en-US" dirty="0" smtClean="0"/>
              <a:t>Have you ever been in a rainstorm? Walking? Running? What if you are riding a bike? Riding a motorcycle or 4-wheeler?</a:t>
            </a:r>
            <a:endParaRPr lang="en-US" dirty="0"/>
          </a:p>
          <a:p>
            <a:r>
              <a:rPr lang="en-US" dirty="0" smtClean="0"/>
              <a:t>What does a grain of sand feel like when it falls on you? What is a sandstorm like with high winds?</a:t>
            </a:r>
          </a:p>
          <a:p>
            <a:r>
              <a:rPr lang="en-US" dirty="0" smtClean="0"/>
              <a:t>What does a cinder block feel like if you hold it up with your hands? What would it feel like if it was thrown at you?</a:t>
            </a:r>
            <a:endParaRPr lang="en-US" dirty="0"/>
          </a:p>
          <a:p>
            <a:endParaRPr lang="en-US" dirty="0"/>
          </a:p>
        </p:txBody>
      </p:sp>
    </p:spTree>
    <p:extLst>
      <p:ext uri="{BB962C8B-B14F-4D97-AF65-F5344CB8AC3E}">
        <p14:creationId xmlns:p14="http://schemas.microsoft.com/office/powerpoint/2010/main" val="104912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33400"/>
            <a:ext cx="4182501" cy="2776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124200"/>
            <a:ext cx="3585354"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62600" y="914400"/>
            <a:ext cx="2747154" cy="923330"/>
          </a:xfrm>
          <a:prstGeom prst="rect">
            <a:avLst/>
          </a:prstGeom>
          <a:noFill/>
        </p:spPr>
        <p:txBody>
          <a:bodyPr wrap="square" rtlCol="0">
            <a:spAutoFit/>
          </a:bodyPr>
          <a:lstStyle/>
          <a:p>
            <a:r>
              <a:rPr lang="en-US" dirty="0" smtClean="0"/>
              <a:t>What can you say about the momentum of these insects?</a:t>
            </a:r>
            <a:endParaRPr lang="en-US" dirty="0"/>
          </a:p>
        </p:txBody>
      </p:sp>
    </p:spTree>
    <p:extLst>
      <p:ext uri="{BB962C8B-B14F-4D97-AF65-F5344CB8AC3E}">
        <p14:creationId xmlns:p14="http://schemas.microsoft.com/office/powerpoint/2010/main" val="2983327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Content Placeholder 2"/>
          <p:cNvSpPr>
            <a:spLocks noGrp="1"/>
          </p:cNvSpPr>
          <p:nvPr>
            <p:ph sz="quarter" idx="1"/>
          </p:nvPr>
        </p:nvSpPr>
        <p:spPr>
          <a:xfrm>
            <a:off x="152400" y="1527048"/>
            <a:ext cx="8839200" cy="4572000"/>
          </a:xfrm>
        </p:spPr>
        <p:txBody>
          <a:bodyPr/>
          <a:lstStyle/>
          <a:p>
            <a:r>
              <a:rPr lang="en-US" dirty="0" smtClean="0"/>
              <a:t>What is the momentum of  a car with a mass of  1500 kg traveling south at a speed of  30 m/s?</a:t>
            </a:r>
          </a:p>
          <a:p>
            <a:endParaRPr lang="en-US" dirty="0" smtClean="0"/>
          </a:p>
          <a:p>
            <a:r>
              <a:rPr lang="en-US" dirty="0" smtClean="0"/>
              <a:t>A bird has a momentum of  4.5 kg m/s NW and a mass if 0.25 kg.  What is the birds velocity?</a:t>
            </a:r>
          </a:p>
          <a:p>
            <a:endParaRPr lang="en-US" dirty="0" smtClean="0"/>
          </a:p>
          <a:p>
            <a:r>
              <a:rPr lang="en-US" dirty="0" smtClean="0"/>
              <a:t>Find the mass of a dog running east at a speed of  3 m/s with a momentum of 60 kg m/s east.</a:t>
            </a:r>
          </a:p>
        </p:txBody>
      </p:sp>
    </p:spTree>
    <p:extLst>
      <p:ext uri="{BB962C8B-B14F-4D97-AF65-F5344CB8AC3E}">
        <p14:creationId xmlns:p14="http://schemas.microsoft.com/office/powerpoint/2010/main" val="311256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a:t>
            </a:r>
            <a:endParaRPr lang="en-US" dirty="0"/>
          </a:p>
        </p:txBody>
      </p:sp>
      <p:sp>
        <p:nvSpPr>
          <p:cNvPr id="3" name="Content Placeholder 2"/>
          <p:cNvSpPr>
            <a:spLocks noGrp="1"/>
          </p:cNvSpPr>
          <p:nvPr>
            <p:ph sz="quarter" idx="1"/>
          </p:nvPr>
        </p:nvSpPr>
        <p:spPr/>
        <p:txBody>
          <a:bodyPr>
            <a:normAutofit fontScale="92500"/>
          </a:bodyPr>
          <a:lstStyle/>
          <a:p>
            <a:pPr marL="274320" lvl="1">
              <a:buClr>
                <a:schemeClr val="accent1"/>
              </a:buClr>
              <a:buSzPct val="85000"/>
              <a:buFont typeface="Wingdings 2"/>
              <a:buChar char=""/>
            </a:pPr>
            <a:r>
              <a:rPr lang="en-US" sz="4500" dirty="0" smtClean="0"/>
              <a:t>Turn to page 54 and 55 in the book</a:t>
            </a:r>
          </a:p>
          <a:p>
            <a:pPr lvl="1"/>
            <a:r>
              <a:rPr lang="en-US" sz="4300" dirty="0"/>
              <a:t>Do the problems 12-15  on page 54</a:t>
            </a:r>
          </a:p>
          <a:p>
            <a:pPr lvl="1"/>
            <a:r>
              <a:rPr lang="en-US" sz="4300" dirty="0"/>
              <a:t>Do questions 20-21 on page </a:t>
            </a:r>
            <a:r>
              <a:rPr lang="en-US" sz="4300" dirty="0" smtClean="0"/>
              <a:t>55</a:t>
            </a:r>
          </a:p>
          <a:p>
            <a:pPr marL="274320" lvl="1">
              <a:buClr>
                <a:schemeClr val="accent1"/>
              </a:buClr>
              <a:buSzPct val="85000"/>
              <a:buFont typeface="Wingdings 2"/>
              <a:buChar char=""/>
            </a:pPr>
            <a:r>
              <a:rPr lang="en-US" sz="4500" dirty="0" smtClean="0"/>
              <a:t>Write </a:t>
            </a:r>
            <a:r>
              <a:rPr lang="en-US" sz="4500" dirty="0"/>
              <a:t>the problems on your notes</a:t>
            </a:r>
          </a:p>
          <a:p>
            <a:pPr marL="0" indent="0">
              <a:buNone/>
            </a:pPr>
            <a:endParaRPr lang="en-US" sz="4000" dirty="0" smtClean="0"/>
          </a:p>
          <a:p>
            <a:pPr lvl="1"/>
            <a:endParaRPr lang="en-US" sz="3200" dirty="0" smtClean="0"/>
          </a:p>
        </p:txBody>
      </p:sp>
    </p:spTree>
    <p:extLst>
      <p:ext uri="{BB962C8B-B14F-4D97-AF65-F5344CB8AC3E}">
        <p14:creationId xmlns:p14="http://schemas.microsoft.com/office/powerpoint/2010/main" val="1294358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sz="quarter" idx="1"/>
          </p:nvPr>
        </p:nvSpPr>
        <p:spPr/>
        <p:txBody>
          <a:bodyPr/>
          <a:lstStyle/>
          <a:p>
            <a:r>
              <a:rPr lang="en-US" dirty="0" smtClean="0"/>
              <a:t>Speed- rate of change of position.</a:t>
            </a:r>
          </a:p>
          <a:p>
            <a:r>
              <a:rPr lang="en-US" dirty="0" smtClean="0"/>
              <a:t>Velocity-an object’s speed and direction of motion</a:t>
            </a:r>
          </a:p>
          <a:p>
            <a:r>
              <a:rPr lang="en-US" dirty="0" smtClean="0"/>
              <a:t>Momentum-the product of an object’s mass and velocity</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1676400" y="3962400"/>
                <a:ext cx="5289076" cy="9541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𝑚𝑜𝑚𝑒𝑛𝑡𝑢𝑚</m:t>
                      </m:r>
                      <m:r>
                        <a:rPr lang="en-US" sz="2800" b="0" i="1" smtClean="0">
                          <a:latin typeface="Cambria Math"/>
                        </a:rPr>
                        <m:t>=</m:t>
                      </m:r>
                      <m:r>
                        <a:rPr lang="en-US" sz="2800" b="0" i="1" smtClean="0">
                          <a:latin typeface="Cambria Math"/>
                        </a:rPr>
                        <m:t>𝑚𝑎𝑠𝑠</m:t>
                      </m:r>
                      <m:r>
                        <a:rPr lang="en-US" sz="2800" b="0" i="1" smtClean="0">
                          <a:latin typeface="Cambria Math"/>
                        </a:rPr>
                        <m:t> ×</m:t>
                      </m:r>
                      <m:r>
                        <a:rPr lang="en-US" sz="2800" b="0" i="1" smtClean="0">
                          <a:latin typeface="Cambria Math"/>
                          <a:ea typeface="Cambria Math"/>
                        </a:rPr>
                        <m:t>𝑣𝑒𝑙𝑜𝑐𝑖𝑡𝑦</m:t>
                      </m:r>
                      <m:r>
                        <a:rPr lang="en-US" sz="2800" b="0" i="1" smtClean="0">
                          <a:latin typeface="Cambria Math"/>
                          <a:ea typeface="Cambria Math"/>
                        </a:rPr>
                        <m:t> </m:t>
                      </m:r>
                    </m:oMath>
                  </m:oMathPara>
                </a14:m>
                <a:endParaRPr lang="en-US" sz="2800" b="0" dirty="0" smtClean="0">
                  <a:ea typeface="Cambria Math"/>
                </a:endParaRPr>
              </a:p>
              <a:p>
                <a:pPr/>
                <a14:m>
                  <m:oMathPara xmlns:m="http://schemas.openxmlformats.org/officeDocument/2006/math">
                    <m:oMathParaPr>
                      <m:jc m:val="centerGroup"/>
                    </m:oMathParaPr>
                    <m:oMath xmlns:m="http://schemas.openxmlformats.org/officeDocument/2006/math">
                      <m:r>
                        <a:rPr lang="en-US" sz="2800" b="0" i="1" smtClean="0">
                          <a:latin typeface="Cambria Math"/>
                        </a:rPr>
                        <m:t>𝑝</m:t>
                      </m:r>
                      <m:r>
                        <a:rPr lang="en-US" sz="2800" b="0" i="1" smtClean="0">
                          <a:latin typeface="Cambria Math"/>
                        </a:rPr>
                        <m:t>=</m:t>
                      </m:r>
                      <m:r>
                        <a:rPr lang="en-US" sz="2800" b="0" i="1" smtClean="0">
                          <a:latin typeface="Cambria Math"/>
                        </a:rPr>
                        <m:t>𝑚𝑣</m:t>
                      </m:r>
                    </m:oMath>
                  </m:oMathPara>
                </a14:m>
                <a:endParaRPr lang="en-US" b="0" dirty="0" smtClean="0">
                  <a:ea typeface="Cambria Math"/>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676400" y="3962400"/>
                <a:ext cx="5289076" cy="954107"/>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2860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Note summary</a:t>
            </a:r>
            <a:endParaRPr lang="en-US" dirty="0"/>
          </a:p>
        </p:txBody>
      </p:sp>
      <p:sp>
        <p:nvSpPr>
          <p:cNvPr id="5" name="Content Placeholder 4"/>
          <p:cNvSpPr>
            <a:spLocks noGrp="1"/>
          </p:cNvSpPr>
          <p:nvPr>
            <p:ph sz="quarter" idx="1"/>
          </p:nvPr>
        </p:nvSpPr>
        <p:spPr/>
        <p:txBody>
          <a:bodyPr/>
          <a:lstStyle/>
          <a:p>
            <a:r>
              <a:rPr lang="en-US" dirty="0" smtClean="0"/>
              <a:t>The velocity of an object includes the object’s speed and its direction of motion relative to a reference point.</a:t>
            </a:r>
          </a:p>
          <a:p>
            <a:r>
              <a:rPr lang="en-US" dirty="0" smtClean="0"/>
              <a:t>An object’s motion is always described relative to a reference point.</a:t>
            </a:r>
          </a:p>
          <a:p>
            <a:r>
              <a:rPr lang="en-US" dirty="0" smtClean="0"/>
              <a:t>The momentum of an object is the product of its mass and velocity: p=mv</a:t>
            </a:r>
            <a:endParaRPr lang="en-US" dirty="0"/>
          </a:p>
        </p:txBody>
      </p:sp>
    </p:spTree>
    <p:extLst>
      <p:ext uri="{BB962C8B-B14F-4D97-AF65-F5344CB8AC3E}">
        <p14:creationId xmlns:p14="http://schemas.microsoft.com/office/powerpoint/2010/main" val="29742770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 your notes</a:t>
            </a:r>
            <a:endParaRPr lang="en-US" dirty="0"/>
          </a:p>
        </p:txBody>
      </p:sp>
      <p:sp>
        <p:nvSpPr>
          <p:cNvPr id="3" name="Content Placeholder 2"/>
          <p:cNvSpPr>
            <a:spLocks noGrp="1"/>
          </p:cNvSpPr>
          <p:nvPr>
            <p:ph sz="quarter" idx="1"/>
          </p:nvPr>
        </p:nvSpPr>
        <p:spPr/>
        <p:txBody>
          <a:bodyPr/>
          <a:lstStyle/>
          <a:p>
            <a:r>
              <a:rPr lang="en-US" dirty="0" smtClean="0"/>
              <a:t>Color code </a:t>
            </a:r>
          </a:p>
          <a:p>
            <a:r>
              <a:rPr lang="en-US" dirty="0" smtClean="0"/>
              <a:t>Annotations</a:t>
            </a:r>
          </a:p>
          <a:p>
            <a:r>
              <a:rPr lang="en-US" dirty="0" smtClean="0"/>
              <a:t>Summary paragraph</a:t>
            </a:r>
          </a:p>
          <a:p>
            <a:r>
              <a:rPr lang="en-US" dirty="0" smtClean="0"/>
              <a:t>Response paragraph</a:t>
            </a:r>
          </a:p>
        </p:txBody>
      </p:sp>
    </p:spTree>
    <p:extLst>
      <p:ext uri="{BB962C8B-B14F-4D97-AF65-F5344CB8AC3E}">
        <p14:creationId xmlns:p14="http://schemas.microsoft.com/office/powerpoint/2010/main" val="1065020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 Velocity</a:t>
            </a:r>
            <a:endParaRPr lang="en-US" dirty="0"/>
          </a:p>
        </p:txBody>
      </p:sp>
      <p:sp>
        <p:nvSpPr>
          <p:cNvPr id="3" name="Content Placeholder 2"/>
          <p:cNvSpPr>
            <a:spLocks noGrp="1"/>
          </p:cNvSpPr>
          <p:nvPr>
            <p:ph sz="quarter" idx="1"/>
          </p:nvPr>
        </p:nvSpPr>
        <p:spPr/>
        <p:txBody>
          <a:bodyPr/>
          <a:lstStyle/>
          <a:p>
            <a:r>
              <a:rPr lang="en-US" dirty="0" smtClean="0"/>
              <a:t>Because velocity is both speed and direction, Velocity can change even if speed is the same. </a:t>
            </a:r>
          </a:p>
          <a:p>
            <a:r>
              <a:rPr lang="en-US" dirty="0" smtClean="0"/>
              <a:t>What could be an example of this?</a:t>
            </a:r>
            <a:endParaRPr lang="en-US" dirty="0"/>
          </a:p>
        </p:txBody>
      </p:sp>
      <p:pic>
        <p:nvPicPr>
          <p:cNvPr id="1028" name="Picture 4" descr="Image result for race ca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52" b="9091"/>
          <a:stretch/>
        </p:blipFill>
        <p:spPr bwMode="auto">
          <a:xfrm>
            <a:off x="457200" y="3048000"/>
            <a:ext cx="4980791" cy="32073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escalator"/>
          <p:cNvPicPr>
            <a:picLocks noChangeAspect="1" noChangeArrowheads="1"/>
          </p:cNvPicPr>
          <p:nvPr/>
        </p:nvPicPr>
        <p:blipFill rotWithShape="1">
          <a:blip r:embed="rId3">
            <a:extLst>
              <a:ext uri="{28A0092B-C50C-407E-A947-70E740481C1C}">
                <a14:useLocalDpi xmlns:a14="http://schemas.microsoft.com/office/drawing/2010/main" val="0"/>
              </a:ext>
            </a:extLst>
          </a:blip>
          <a:srcRect r="40591"/>
          <a:stretch/>
        </p:blipFill>
        <p:spPr bwMode="auto">
          <a:xfrm>
            <a:off x="5867400" y="3200400"/>
            <a:ext cx="2772785" cy="2624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39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left)">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wipe(up)">
                                      <p:cBhvr>
                                        <p:cTn id="1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Motion</a:t>
            </a:r>
            <a:endParaRPr lang="en-US" dirty="0"/>
          </a:p>
        </p:txBody>
      </p:sp>
      <p:sp>
        <p:nvSpPr>
          <p:cNvPr id="3" name="Content Placeholder 2"/>
          <p:cNvSpPr>
            <a:spLocks noGrp="1"/>
          </p:cNvSpPr>
          <p:nvPr>
            <p:ph sz="quarter" idx="1"/>
          </p:nvPr>
        </p:nvSpPr>
        <p:spPr/>
        <p:txBody>
          <a:bodyPr/>
          <a:lstStyle/>
          <a:p>
            <a:r>
              <a:rPr lang="en-US" dirty="0" smtClean="0"/>
              <a:t>Motion of other objects seems different if we are moving too. </a:t>
            </a:r>
          </a:p>
          <a:p>
            <a:r>
              <a:rPr lang="en-US" dirty="0" smtClean="0"/>
              <a:t>Cars on the interstate going the same direction as us seem to go slowly while those going the opposite way seem to speed.  In reality they are going the same speeds.</a:t>
            </a:r>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3810000"/>
            <a:ext cx="4393433"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0745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1" y="4800600"/>
            <a:ext cx="8686800" cy="923330"/>
          </a:xfrm>
          <a:prstGeom prst="rect">
            <a:avLst/>
          </a:prstGeom>
          <a:noFill/>
        </p:spPr>
        <p:txBody>
          <a:bodyPr wrap="square" rtlCol="0">
            <a:spAutoFit/>
          </a:bodyPr>
          <a:lstStyle/>
          <a:p>
            <a:r>
              <a:rPr lang="en-US" dirty="0" smtClean="0"/>
              <a:t>If we choose a stationary reference point in this picture like the house, the picture shows how the 2 moving objects change.  The car and hurricane are both moving west but  one is going towards the house and one is going away from the house.</a:t>
            </a:r>
            <a:endParaRPr lang="en-US" dirty="0"/>
          </a:p>
        </p:txBody>
      </p:sp>
      <p:sp>
        <p:nvSpPr>
          <p:cNvPr id="5" name="TextBox 4"/>
          <p:cNvSpPr txBox="1"/>
          <p:nvPr/>
        </p:nvSpPr>
        <p:spPr>
          <a:xfrm>
            <a:off x="990600" y="838200"/>
            <a:ext cx="1058303" cy="369332"/>
          </a:xfrm>
          <a:prstGeom prst="rect">
            <a:avLst/>
          </a:prstGeom>
          <a:noFill/>
        </p:spPr>
        <p:txBody>
          <a:bodyPr wrap="none" rtlCol="0">
            <a:spAutoFit/>
          </a:bodyPr>
          <a:lstStyle/>
          <a:p>
            <a:r>
              <a:rPr lang="en-US" dirty="0" smtClean="0"/>
              <a:t>2:00 pm</a:t>
            </a:r>
            <a:endParaRPr lang="en-US" dirty="0"/>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931" t="19071" b="20465"/>
          <a:stretch/>
        </p:blipFill>
        <p:spPr bwMode="auto">
          <a:xfrm>
            <a:off x="1295400" y="1111039"/>
            <a:ext cx="6705600" cy="3414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355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545" r="14091" b="38788"/>
          <a:stretch/>
        </p:blipFill>
        <p:spPr bwMode="auto">
          <a:xfrm>
            <a:off x="838200" y="381000"/>
            <a:ext cx="7038041" cy="4231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66800" y="838200"/>
            <a:ext cx="1056700" cy="369332"/>
          </a:xfrm>
          <a:prstGeom prst="rect">
            <a:avLst/>
          </a:prstGeom>
          <a:noFill/>
        </p:spPr>
        <p:txBody>
          <a:bodyPr wrap="none" rtlCol="0">
            <a:spAutoFit/>
          </a:bodyPr>
          <a:lstStyle/>
          <a:p>
            <a:r>
              <a:rPr lang="en-US" dirty="0" smtClean="0"/>
              <a:t>3:00 pm</a:t>
            </a:r>
            <a:endParaRPr lang="en-US" dirty="0"/>
          </a:p>
        </p:txBody>
      </p:sp>
      <p:sp>
        <p:nvSpPr>
          <p:cNvPr id="4" name="TextBox 3"/>
          <p:cNvSpPr txBox="1"/>
          <p:nvPr/>
        </p:nvSpPr>
        <p:spPr>
          <a:xfrm>
            <a:off x="304800" y="4953000"/>
            <a:ext cx="8458200" cy="923330"/>
          </a:xfrm>
          <a:prstGeom prst="rect">
            <a:avLst/>
          </a:prstGeom>
          <a:noFill/>
        </p:spPr>
        <p:txBody>
          <a:bodyPr wrap="square" rtlCol="0">
            <a:spAutoFit/>
          </a:bodyPr>
          <a:lstStyle/>
          <a:p>
            <a:r>
              <a:rPr lang="en-US" dirty="0" smtClean="0"/>
              <a:t>An hour later we can see the change, the distance between the house and car is increasing at a rate of </a:t>
            </a:r>
            <a:r>
              <a:rPr lang="en-US" dirty="0"/>
              <a:t>1</a:t>
            </a:r>
            <a:r>
              <a:rPr lang="en-US" dirty="0" smtClean="0"/>
              <a:t>0 km/h and the distance between the house and hurricane is decreasing at a rate of 20 km/h.</a:t>
            </a:r>
            <a:endParaRPr lang="en-US" dirty="0"/>
          </a:p>
        </p:txBody>
      </p:sp>
    </p:spTree>
    <p:extLst>
      <p:ext uri="{BB962C8B-B14F-4D97-AF65-F5344CB8AC3E}">
        <p14:creationId xmlns:p14="http://schemas.microsoft.com/office/powerpoint/2010/main" val="3618561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35" t="9127" r="7533" b="19247"/>
          <a:stretch/>
        </p:blipFill>
        <p:spPr bwMode="auto">
          <a:xfrm>
            <a:off x="1219200" y="304800"/>
            <a:ext cx="6749953" cy="4142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1" y="4539734"/>
            <a:ext cx="8229600" cy="1200329"/>
          </a:xfrm>
          <a:prstGeom prst="rect">
            <a:avLst/>
          </a:prstGeom>
          <a:noFill/>
        </p:spPr>
        <p:txBody>
          <a:bodyPr wrap="square" rtlCol="0">
            <a:spAutoFit/>
          </a:bodyPr>
          <a:lstStyle/>
          <a:p>
            <a:r>
              <a:rPr lang="en-US" dirty="0" smtClean="0"/>
              <a:t>If you change the reference point to something moving like the car, which is traveling at 10 km/h west, the description changes.  The person in the car would say the hurricane is approaching at 10 km/h and the house is receding at 10 km/h.</a:t>
            </a:r>
            <a:endParaRPr lang="en-US" dirty="0"/>
          </a:p>
        </p:txBody>
      </p:sp>
    </p:spTree>
    <p:extLst>
      <p:ext uri="{BB962C8B-B14F-4D97-AF65-F5344CB8AC3E}">
        <p14:creationId xmlns:p14="http://schemas.microsoft.com/office/powerpoint/2010/main" val="444486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00" t="19394" r="9091" b="5455"/>
          <a:stretch/>
        </p:blipFill>
        <p:spPr bwMode="auto">
          <a:xfrm>
            <a:off x="1676400" y="581890"/>
            <a:ext cx="5410200" cy="3768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95400" y="4521579"/>
            <a:ext cx="6953250" cy="646331"/>
          </a:xfrm>
          <a:prstGeom prst="rect">
            <a:avLst/>
          </a:prstGeom>
          <a:noFill/>
        </p:spPr>
        <p:txBody>
          <a:bodyPr wrap="square" rtlCol="0">
            <a:spAutoFit/>
          </a:bodyPr>
          <a:lstStyle/>
          <a:p>
            <a:r>
              <a:rPr lang="en-US" dirty="0" smtClean="0"/>
              <a:t>An hour later there is no change relative velocities, but the distance between each of them has changed. </a:t>
            </a:r>
            <a:endParaRPr lang="en-US" dirty="0"/>
          </a:p>
        </p:txBody>
      </p:sp>
    </p:spTree>
    <p:extLst>
      <p:ext uri="{BB962C8B-B14F-4D97-AF65-F5344CB8AC3E}">
        <p14:creationId xmlns:p14="http://schemas.microsoft.com/office/powerpoint/2010/main" val="1809656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2967335"/>
            <a:ext cx="4572000" cy="923330"/>
          </a:xfrm>
          <a:prstGeom prst="rect">
            <a:avLst/>
          </a:prstGeom>
        </p:spPr>
        <p:txBody>
          <a:bodyPr>
            <a:spAutoFit/>
          </a:bodyPr>
          <a:lstStyle/>
          <a:p>
            <a:r>
              <a:rPr lang="en-US" dirty="0" smtClean="0"/>
              <a:t>http://boredomtherapy.com/wp-content/uploads/2017/01/escalator-fail-1.gif</a:t>
            </a:r>
            <a:endParaRPr lang="en-US" dirty="0"/>
          </a:p>
        </p:txBody>
      </p:sp>
    </p:spTree>
    <p:extLst>
      <p:ext uri="{BB962C8B-B14F-4D97-AF65-F5344CB8AC3E}">
        <p14:creationId xmlns:p14="http://schemas.microsoft.com/office/powerpoint/2010/main" val="35052948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597</TotalTime>
  <Words>773</Words>
  <Application>Microsoft Office PowerPoint</Application>
  <PresentationFormat>On-screen Show (4:3)</PresentationFormat>
  <Paragraphs>76</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Civic</vt:lpstr>
      <vt:lpstr>Velocity and Momentum</vt:lpstr>
      <vt:lpstr>Vocabulary</vt:lpstr>
      <vt:lpstr>Change in Velocity</vt:lpstr>
      <vt:lpstr>Relative Motion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Momentum Units</vt:lpstr>
      <vt:lpstr>Momentum Equation</vt:lpstr>
      <vt:lpstr>Momentum</vt:lpstr>
      <vt:lpstr>Scenarios </vt:lpstr>
      <vt:lpstr>PowerPoint Presentation</vt:lpstr>
      <vt:lpstr>Problems</vt:lpstr>
      <vt:lpstr>Problems </vt:lpstr>
      <vt:lpstr>Note summary</vt:lpstr>
      <vt:lpstr>Finish your notes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Velocity, Momentum and Acceleration</dc:title>
  <dc:creator>admin</dc:creator>
  <cp:lastModifiedBy>admin</cp:lastModifiedBy>
  <cp:revision>23</cp:revision>
  <dcterms:created xsi:type="dcterms:W3CDTF">2017-01-27T16:39:06Z</dcterms:created>
  <dcterms:modified xsi:type="dcterms:W3CDTF">2017-01-31T00:17:32Z</dcterms:modified>
</cp:coreProperties>
</file>