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7" r:id="rId22"/>
    <p:sldId id="278" r:id="rId23"/>
    <p:sldId id="274"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44" d="100"/>
          <a:sy n="44" d="100"/>
        </p:scale>
        <p:origin x="54" y="7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E13C26-D50E-4C05-B8C5-CC0AB7F12C4D}"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01E04-58A7-4F1F-BD61-FA477315126F}" type="slidenum">
              <a:rPr lang="en-US" smtClean="0"/>
              <a:t>‹#›</a:t>
            </a:fld>
            <a:endParaRPr lang="en-US"/>
          </a:p>
        </p:txBody>
      </p:sp>
    </p:spTree>
    <p:extLst>
      <p:ext uri="{BB962C8B-B14F-4D97-AF65-F5344CB8AC3E}">
        <p14:creationId xmlns:p14="http://schemas.microsoft.com/office/powerpoint/2010/main" val="3908654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E13C26-D50E-4C05-B8C5-CC0AB7F12C4D}"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01E04-58A7-4F1F-BD61-FA477315126F}" type="slidenum">
              <a:rPr lang="en-US" smtClean="0"/>
              <a:t>‹#›</a:t>
            </a:fld>
            <a:endParaRPr lang="en-US"/>
          </a:p>
        </p:txBody>
      </p:sp>
    </p:spTree>
    <p:extLst>
      <p:ext uri="{BB962C8B-B14F-4D97-AF65-F5344CB8AC3E}">
        <p14:creationId xmlns:p14="http://schemas.microsoft.com/office/powerpoint/2010/main" val="3240564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E13C26-D50E-4C05-B8C5-CC0AB7F12C4D}"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01E04-58A7-4F1F-BD61-FA477315126F}" type="slidenum">
              <a:rPr lang="en-US" smtClean="0"/>
              <a:t>‹#›</a:t>
            </a:fld>
            <a:endParaRPr lang="en-US"/>
          </a:p>
        </p:txBody>
      </p:sp>
    </p:spTree>
    <p:extLst>
      <p:ext uri="{BB962C8B-B14F-4D97-AF65-F5344CB8AC3E}">
        <p14:creationId xmlns:p14="http://schemas.microsoft.com/office/powerpoint/2010/main" val="3582968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E13C26-D50E-4C05-B8C5-CC0AB7F12C4D}"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01E04-58A7-4F1F-BD61-FA477315126F}" type="slidenum">
              <a:rPr lang="en-US" smtClean="0"/>
              <a:t>‹#›</a:t>
            </a:fld>
            <a:endParaRPr lang="en-US"/>
          </a:p>
        </p:txBody>
      </p:sp>
    </p:spTree>
    <p:extLst>
      <p:ext uri="{BB962C8B-B14F-4D97-AF65-F5344CB8AC3E}">
        <p14:creationId xmlns:p14="http://schemas.microsoft.com/office/powerpoint/2010/main" val="4031766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E13C26-D50E-4C05-B8C5-CC0AB7F12C4D}" type="datetimeFigureOut">
              <a:rPr lang="en-US" smtClean="0"/>
              <a:t>12/21/2017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C01E04-58A7-4F1F-BD61-FA477315126F}" type="slidenum">
              <a:rPr lang="en-US" smtClean="0"/>
              <a:t>‹#›</a:t>
            </a:fld>
            <a:endParaRPr lang="en-US"/>
          </a:p>
        </p:txBody>
      </p:sp>
    </p:spTree>
    <p:extLst>
      <p:ext uri="{BB962C8B-B14F-4D97-AF65-F5344CB8AC3E}">
        <p14:creationId xmlns:p14="http://schemas.microsoft.com/office/powerpoint/2010/main" val="4026205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E13C26-D50E-4C05-B8C5-CC0AB7F12C4D}" type="datetimeFigureOut">
              <a:rPr lang="en-US" smtClean="0"/>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01E04-58A7-4F1F-BD61-FA477315126F}" type="slidenum">
              <a:rPr lang="en-US" smtClean="0"/>
              <a:t>‹#›</a:t>
            </a:fld>
            <a:endParaRPr lang="en-US"/>
          </a:p>
        </p:txBody>
      </p:sp>
    </p:spTree>
    <p:extLst>
      <p:ext uri="{BB962C8B-B14F-4D97-AF65-F5344CB8AC3E}">
        <p14:creationId xmlns:p14="http://schemas.microsoft.com/office/powerpoint/2010/main" val="2554973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E13C26-D50E-4C05-B8C5-CC0AB7F12C4D}" type="datetimeFigureOut">
              <a:rPr lang="en-US" smtClean="0"/>
              <a:t>12/21/2017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C01E04-58A7-4F1F-BD61-FA477315126F}" type="slidenum">
              <a:rPr lang="en-US" smtClean="0"/>
              <a:t>‹#›</a:t>
            </a:fld>
            <a:endParaRPr lang="en-US"/>
          </a:p>
        </p:txBody>
      </p:sp>
    </p:spTree>
    <p:extLst>
      <p:ext uri="{BB962C8B-B14F-4D97-AF65-F5344CB8AC3E}">
        <p14:creationId xmlns:p14="http://schemas.microsoft.com/office/powerpoint/2010/main" val="22327509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E13C26-D50E-4C05-B8C5-CC0AB7F12C4D}" type="datetimeFigureOut">
              <a:rPr lang="en-US" smtClean="0"/>
              <a:t>12/21/2017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C01E04-58A7-4F1F-BD61-FA477315126F}" type="slidenum">
              <a:rPr lang="en-US" smtClean="0"/>
              <a:t>‹#›</a:t>
            </a:fld>
            <a:endParaRPr lang="en-US"/>
          </a:p>
        </p:txBody>
      </p:sp>
    </p:spTree>
    <p:extLst>
      <p:ext uri="{BB962C8B-B14F-4D97-AF65-F5344CB8AC3E}">
        <p14:creationId xmlns:p14="http://schemas.microsoft.com/office/powerpoint/2010/main" val="163387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E13C26-D50E-4C05-B8C5-CC0AB7F12C4D}" type="datetimeFigureOut">
              <a:rPr lang="en-US" smtClean="0"/>
              <a:t>12/21/2017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C01E04-58A7-4F1F-BD61-FA477315126F}" type="slidenum">
              <a:rPr lang="en-US" smtClean="0"/>
              <a:t>‹#›</a:t>
            </a:fld>
            <a:endParaRPr lang="en-US"/>
          </a:p>
        </p:txBody>
      </p:sp>
    </p:spTree>
    <p:extLst>
      <p:ext uri="{BB962C8B-B14F-4D97-AF65-F5344CB8AC3E}">
        <p14:creationId xmlns:p14="http://schemas.microsoft.com/office/powerpoint/2010/main" val="1261441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E13C26-D50E-4C05-B8C5-CC0AB7F12C4D}" type="datetimeFigureOut">
              <a:rPr lang="en-US" smtClean="0"/>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01E04-58A7-4F1F-BD61-FA477315126F}" type="slidenum">
              <a:rPr lang="en-US" smtClean="0"/>
              <a:t>‹#›</a:t>
            </a:fld>
            <a:endParaRPr lang="en-US"/>
          </a:p>
        </p:txBody>
      </p:sp>
    </p:spTree>
    <p:extLst>
      <p:ext uri="{BB962C8B-B14F-4D97-AF65-F5344CB8AC3E}">
        <p14:creationId xmlns:p14="http://schemas.microsoft.com/office/powerpoint/2010/main" val="3464616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FE13C26-D50E-4C05-B8C5-CC0AB7F12C4D}" type="datetimeFigureOut">
              <a:rPr lang="en-US" smtClean="0"/>
              <a:t>12/21/2017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C01E04-58A7-4F1F-BD61-FA477315126F}" type="slidenum">
              <a:rPr lang="en-US" smtClean="0"/>
              <a:t>‹#›</a:t>
            </a:fld>
            <a:endParaRPr lang="en-US"/>
          </a:p>
        </p:txBody>
      </p:sp>
    </p:spTree>
    <p:extLst>
      <p:ext uri="{BB962C8B-B14F-4D97-AF65-F5344CB8AC3E}">
        <p14:creationId xmlns:p14="http://schemas.microsoft.com/office/powerpoint/2010/main" val="2277428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E13C26-D50E-4C05-B8C5-CC0AB7F12C4D}" type="datetimeFigureOut">
              <a:rPr lang="en-US" smtClean="0"/>
              <a:t>12/21/2017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C01E04-58A7-4F1F-BD61-FA477315126F}" type="slidenum">
              <a:rPr lang="en-US" smtClean="0"/>
              <a:t>‹#›</a:t>
            </a:fld>
            <a:endParaRPr lang="en-US"/>
          </a:p>
        </p:txBody>
      </p:sp>
    </p:spTree>
    <p:extLst>
      <p:ext uri="{BB962C8B-B14F-4D97-AF65-F5344CB8AC3E}">
        <p14:creationId xmlns:p14="http://schemas.microsoft.com/office/powerpoint/2010/main" val="196036037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4497" y="425669"/>
            <a:ext cx="10163503" cy="5849007"/>
          </a:xfrm>
        </p:spPr>
        <p:txBody>
          <a:bodyPr>
            <a:normAutofit lnSpcReduction="10000"/>
          </a:bodyPr>
          <a:lstStyle/>
          <a:p>
            <a:r>
              <a:rPr lang="en-US" sz="4000" dirty="0"/>
              <a:t>Chapter 5 The Periodic </a:t>
            </a:r>
            <a:r>
              <a:rPr lang="en-US" sz="4000" dirty="0" smtClean="0"/>
              <a:t>Law</a:t>
            </a:r>
          </a:p>
          <a:p>
            <a:pPr algn="l"/>
            <a:endParaRPr lang="en-US" sz="3600" dirty="0" smtClean="0">
              <a:effectLst/>
            </a:endParaRPr>
          </a:p>
          <a:p>
            <a:pPr algn="l"/>
            <a:r>
              <a:rPr lang="en-US" sz="3600" dirty="0" smtClean="0">
                <a:effectLst/>
              </a:rPr>
              <a:t>5.1  History of the Periodic Table</a:t>
            </a:r>
          </a:p>
          <a:p>
            <a:pPr algn="l"/>
            <a:r>
              <a:rPr lang="en-US" sz="3600" dirty="0" smtClean="0">
                <a:effectLst/>
              </a:rPr>
              <a:t>	I.  Mendeleev and Chemical Periodicity</a:t>
            </a:r>
          </a:p>
          <a:p>
            <a:pPr algn="l"/>
            <a:r>
              <a:rPr lang="en-US" sz="3600" dirty="0" smtClean="0">
                <a:effectLst/>
              </a:rPr>
              <a:t>		A. Mendeleev noticed a repeating 	pattern, 		or periodicity, in properties of elements if 		he arranged them by their atomic masses.  		B.  He was even able to predict as yet 			undiscovered elements based on where 		they ought to be in the periodic table that 		he developed. </a:t>
            </a:r>
          </a:p>
          <a:p>
            <a:endParaRPr lang="en-US" dirty="0"/>
          </a:p>
        </p:txBody>
      </p:sp>
    </p:spTree>
    <p:extLst>
      <p:ext uri="{BB962C8B-B14F-4D97-AF65-F5344CB8AC3E}">
        <p14:creationId xmlns:p14="http://schemas.microsoft.com/office/powerpoint/2010/main" val="3458675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6669" y="756745"/>
            <a:ext cx="10515600" cy="5231032"/>
          </a:xfrm>
        </p:spPr>
        <p:txBody>
          <a:bodyPr/>
          <a:lstStyle/>
          <a:p>
            <a:pPr marL="0" indent="0">
              <a:buNone/>
            </a:pPr>
            <a:r>
              <a:rPr lang="en-US" sz="3600" dirty="0" smtClean="0"/>
              <a:t>		D</a:t>
            </a:r>
            <a:r>
              <a:rPr lang="en-US" sz="3600" dirty="0"/>
              <a:t>. </a:t>
            </a:r>
            <a:r>
              <a:rPr lang="en-US" sz="3600" i="1" dirty="0"/>
              <a:t>f</a:t>
            </a:r>
            <a:r>
              <a:rPr lang="en-US" sz="3600" dirty="0"/>
              <a:t>-Block, Lanthanides and Actinides </a:t>
            </a:r>
            <a:endParaRPr lang="en-US" sz="3600" dirty="0" smtClean="0"/>
          </a:p>
          <a:p>
            <a:pPr marL="0" indent="0">
              <a:buNone/>
            </a:pPr>
            <a:r>
              <a:rPr lang="en-US" sz="3600" dirty="0"/>
              <a:t>	</a:t>
            </a:r>
            <a:r>
              <a:rPr lang="en-US" sz="3600" dirty="0" smtClean="0"/>
              <a:t>		1</a:t>
            </a:r>
            <a:r>
              <a:rPr lang="en-US" sz="3600" dirty="0"/>
              <a:t>. Lanthanides are shiny metals similar </a:t>
            </a:r>
            <a:r>
              <a:rPr lang="en-US" sz="3600" dirty="0" smtClean="0"/>
              <a:t>				in </a:t>
            </a:r>
            <a:r>
              <a:rPr lang="en-US" sz="3600" dirty="0"/>
              <a:t>reactivity </a:t>
            </a:r>
            <a:r>
              <a:rPr lang="en-US" sz="3600" dirty="0" smtClean="0"/>
              <a:t>to </a:t>
            </a:r>
            <a:r>
              <a:rPr lang="en-US" sz="3600" dirty="0"/>
              <a:t>the Group 2 </a:t>
            </a:r>
            <a:r>
              <a:rPr lang="en-US" sz="3600" dirty="0" smtClean="0"/>
              <a:t>metals. </a:t>
            </a:r>
            <a:endParaRPr lang="en-US" sz="3600" dirty="0"/>
          </a:p>
          <a:p>
            <a:pPr marL="0" indent="0">
              <a:buNone/>
            </a:pPr>
            <a:r>
              <a:rPr lang="en-US" sz="3600" dirty="0"/>
              <a:t>	</a:t>
            </a:r>
            <a:r>
              <a:rPr lang="en-US" sz="3600" dirty="0" smtClean="0"/>
              <a:t>		2</a:t>
            </a:r>
            <a:r>
              <a:rPr lang="en-US" sz="3600" dirty="0"/>
              <a:t>. Actinides </a:t>
            </a:r>
          </a:p>
          <a:p>
            <a:pPr marL="0" indent="0">
              <a:buNone/>
            </a:pPr>
            <a:r>
              <a:rPr lang="en-US" sz="3600" dirty="0" smtClean="0"/>
              <a:t>				a</a:t>
            </a:r>
            <a:r>
              <a:rPr lang="en-US" sz="3600" dirty="0"/>
              <a:t>. All are </a:t>
            </a:r>
            <a:r>
              <a:rPr lang="en-US" sz="3600" dirty="0" smtClean="0"/>
              <a:t>radioactive. </a:t>
            </a:r>
            <a:endParaRPr lang="en-US" sz="3600" dirty="0"/>
          </a:p>
          <a:p>
            <a:pPr marL="0" indent="0">
              <a:buNone/>
            </a:pPr>
            <a:r>
              <a:rPr lang="en-US" sz="3600" dirty="0" smtClean="0"/>
              <a:t>				b</a:t>
            </a:r>
            <a:r>
              <a:rPr lang="en-US" sz="3600" dirty="0"/>
              <a:t>. Plutonium (94) through </a:t>
            </a:r>
            <a:r>
              <a:rPr lang="en-US" sz="3600" dirty="0" smtClean="0"/>
              <a:t>						Lawrencium </a:t>
            </a:r>
            <a:r>
              <a:rPr lang="en-US" sz="3600" dirty="0"/>
              <a:t>(103) are </a:t>
            </a:r>
            <a:r>
              <a:rPr lang="en-US" sz="3600" dirty="0" smtClean="0"/>
              <a:t>man-made.</a:t>
            </a:r>
            <a:endParaRPr lang="en-US" sz="3600" dirty="0"/>
          </a:p>
          <a:p>
            <a:pPr marL="0" indent="0">
              <a:buNone/>
            </a:pPr>
            <a:endParaRPr lang="en-US" dirty="0"/>
          </a:p>
        </p:txBody>
      </p:sp>
    </p:spTree>
    <p:extLst>
      <p:ext uri="{BB962C8B-B14F-4D97-AF65-F5344CB8AC3E}">
        <p14:creationId xmlns:p14="http://schemas.microsoft.com/office/powerpoint/2010/main" val="2824987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slideplayer.com/slide/5316697/17/images/49/Sublevel+Blocks+LecturePLUS+Timberlake.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251075" y="409574"/>
            <a:ext cx="7775794" cy="6054287"/>
          </a:xfrm>
          <a:prstGeom prst="rect">
            <a:avLst/>
          </a:prstGeom>
          <a:noFill/>
          <a:ln>
            <a:noFill/>
          </a:ln>
        </p:spPr>
      </p:pic>
    </p:spTree>
    <p:extLst>
      <p:ext uri="{BB962C8B-B14F-4D97-AF65-F5344CB8AC3E}">
        <p14:creationId xmlns:p14="http://schemas.microsoft.com/office/powerpoint/2010/main" val="2891792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9546"/>
            <a:ext cx="10515600" cy="5877418"/>
          </a:xfrm>
        </p:spPr>
        <p:txBody>
          <a:bodyPr>
            <a:normAutofit/>
          </a:bodyPr>
          <a:lstStyle/>
          <a:p>
            <a:pPr marL="0" indent="0">
              <a:buNone/>
            </a:pPr>
            <a:r>
              <a:rPr lang="en-US" sz="3600" dirty="0"/>
              <a:t>5.3 Periodic Trends </a:t>
            </a:r>
          </a:p>
          <a:p>
            <a:pPr marL="0" indent="0">
              <a:buNone/>
            </a:pPr>
            <a:r>
              <a:rPr lang="en-US" sz="3600" dirty="0" smtClean="0"/>
              <a:t>	I</a:t>
            </a:r>
            <a:r>
              <a:rPr lang="en-US" sz="3600" dirty="0"/>
              <a:t>. Atomic Radii </a:t>
            </a:r>
          </a:p>
          <a:p>
            <a:pPr marL="0" indent="0">
              <a:buNone/>
            </a:pPr>
            <a:r>
              <a:rPr lang="en-US" sz="3600" dirty="0" smtClean="0"/>
              <a:t>		A</a:t>
            </a:r>
            <a:r>
              <a:rPr lang="en-US" sz="3600" dirty="0"/>
              <a:t>. Atomic Radius - One half the distance </a:t>
            </a:r>
            <a:r>
              <a:rPr lang="en-US" sz="3600" dirty="0" smtClean="0"/>
              <a:t>			between </a:t>
            </a:r>
            <a:r>
              <a:rPr lang="en-US" sz="3600" dirty="0"/>
              <a:t>nuclei </a:t>
            </a:r>
            <a:r>
              <a:rPr lang="en-US" sz="3600" dirty="0" smtClean="0"/>
              <a:t>of identical </a:t>
            </a:r>
            <a:r>
              <a:rPr lang="en-US" sz="3600" dirty="0"/>
              <a:t>atoms that are </a:t>
            </a:r>
            <a:r>
              <a:rPr lang="en-US" sz="3600" dirty="0" smtClean="0"/>
              <a:t>			bonded </a:t>
            </a:r>
            <a:r>
              <a:rPr lang="en-US" sz="3600" dirty="0"/>
              <a:t>together </a:t>
            </a:r>
          </a:p>
          <a:p>
            <a:pPr marL="0" indent="0">
              <a:buNone/>
            </a:pPr>
            <a:r>
              <a:rPr lang="en-US" sz="3600" dirty="0" smtClean="0"/>
              <a:t>		B</a:t>
            </a:r>
            <a:r>
              <a:rPr lang="en-US" sz="3600" dirty="0"/>
              <a:t>. Trends </a:t>
            </a:r>
          </a:p>
          <a:p>
            <a:pPr marL="0" indent="0">
              <a:buNone/>
            </a:pPr>
            <a:r>
              <a:rPr lang="en-US" sz="3600" dirty="0" smtClean="0"/>
              <a:t>			1</a:t>
            </a:r>
            <a:r>
              <a:rPr lang="en-US" sz="3600" dirty="0"/>
              <a:t>. Atomic radius tends to decrease </a:t>
            </a:r>
            <a:r>
              <a:rPr lang="en-US" sz="3600" dirty="0" smtClean="0"/>
              <a:t>				across </a:t>
            </a:r>
            <a:r>
              <a:rPr lang="en-US" sz="3600" dirty="0"/>
              <a:t>a </a:t>
            </a:r>
            <a:r>
              <a:rPr lang="en-US" sz="3600" dirty="0" smtClean="0"/>
              <a:t>period </a:t>
            </a:r>
            <a:r>
              <a:rPr lang="en-US" sz="3600" dirty="0"/>
              <a:t>due to increasing </a:t>
            </a:r>
            <a:r>
              <a:rPr lang="en-US" sz="3600" dirty="0" smtClean="0"/>
              <a:t>					positive </a:t>
            </a:r>
            <a:r>
              <a:rPr lang="en-US" sz="3600" dirty="0"/>
              <a:t>nuclear </a:t>
            </a:r>
            <a:r>
              <a:rPr lang="en-US" sz="3600" dirty="0" smtClean="0"/>
              <a:t>charge</a:t>
            </a:r>
            <a:r>
              <a:rPr lang="en-US" sz="3600" dirty="0"/>
              <a:t>. </a:t>
            </a:r>
          </a:p>
          <a:p>
            <a:pPr marL="0" indent="0">
              <a:buNone/>
            </a:pPr>
            <a:endParaRPr lang="en-US" dirty="0"/>
          </a:p>
        </p:txBody>
      </p:sp>
    </p:spTree>
    <p:extLst>
      <p:ext uri="{BB962C8B-B14F-4D97-AF65-F5344CB8AC3E}">
        <p14:creationId xmlns:p14="http://schemas.microsoft.com/office/powerpoint/2010/main" val="1278571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0979"/>
            <a:ext cx="10515600" cy="5435984"/>
          </a:xfrm>
        </p:spPr>
        <p:txBody>
          <a:bodyPr/>
          <a:lstStyle/>
          <a:p>
            <a:pPr marL="0" indent="0">
              <a:buNone/>
            </a:pPr>
            <a:r>
              <a:rPr lang="en-US" sz="3600" dirty="0" smtClean="0"/>
              <a:t>			2.  Atomic </a:t>
            </a:r>
            <a:r>
              <a:rPr lang="en-US" sz="3600" dirty="0"/>
              <a:t>radii tend to increase down a </a:t>
            </a:r>
            <a:r>
              <a:rPr lang="en-US" sz="3600" dirty="0" smtClean="0"/>
              <a:t>			group </a:t>
            </a:r>
            <a:r>
              <a:rPr lang="en-US" sz="3600" dirty="0"/>
              <a:t>due to </a:t>
            </a:r>
            <a:r>
              <a:rPr lang="en-US" sz="3600" dirty="0" smtClean="0"/>
              <a:t>the increasing </a:t>
            </a:r>
            <a:r>
              <a:rPr lang="en-US" sz="3600"/>
              <a:t>number </a:t>
            </a:r>
            <a:r>
              <a:rPr lang="en-US" sz="3600" smtClean="0"/>
              <a:t>of 				energy </a:t>
            </a:r>
            <a:r>
              <a:rPr lang="en-US" sz="3600" dirty="0" smtClean="0"/>
              <a:t>levels </a:t>
            </a:r>
            <a:r>
              <a:rPr lang="en-US" sz="3600" dirty="0"/>
              <a:t>(outer electrons are </a:t>
            </a:r>
            <a:r>
              <a:rPr lang="en-US" sz="3600"/>
              <a:t>farther </a:t>
            </a:r>
            <a:r>
              <a:rPr lang="en-US" sz="3600" smtClean="0"/>
              <a:t>			from the </a:t>
            </a:r>
            <a:r>
              <a:rPr lang="en-US" sz="3600" dirty="0"/>
              <a:t>nucleus).</a:t>
            </a:r>
          </a:p>
          <a:p>
            <a:pPr marL="0" indent="0">
              <a:buNone/>
            </a:pPr>
            <a:r>
              <a:rPr lang="en-US" sz="3600" dirty="0" smtClean="0"/>
              <a:t>	II</a:t>
            </a:r>
            <a:r>
              <a:rPr lang="en-US" sz="3600" dirty="0"/>
              <a:t>. Trends in Ionization Energy </a:t>
            </a:r>
          </a:p>
          <a:p>
            <a:pPr marL="0" indent="0">
              <a:buNone/>
            </a:pPr>
            <a:r>
              <a:rPr lang="en-US" sz="3600" dirty="0" smtClean="0"/>
              <a:t>		A</a:t>
            </a:r>
            <a:r>
              <a:rPr lang="en-US" sz="3600" dirty="0"/>
              <a:t>. Ion – An atom or a group of atoms that </a:t>
            </a:r>
            <a:r>
              <a:rPr lang="en-US" sz="3600" dirty="0" smtClean="0"/>
              <a:t>has 		a </a:t>
            </a:r>
            <a:r>
              <a:rPr lang="en-US" sz="3600" dirty="0"/>
              <a:t>positive or </a:t>
            </a:r>
            <a:r>
              <a:rPr lang="en-US" sz="3600" dirty="0" smtClean="0"/>
              <a:t>negative </a:t>
            </a:r>
            <a:r>
              <a:rPr lang="en-US" sz="3600" dirty="0"/>
              <a:t>charge </a:t>
            </a:r>
          </a:p>
          <a:p>
            <a:pPr marL="0" indent="0">
              <a:buNone/>
            </a:pPr>
            <a:r>
              <a:rPr lang="en-US" sz="3600" dirty="0" smtClean="0"/>
              <a:t>		B</a:t>
            </a:r>
            <a:r>
              <a:rPr lang="en-US" sz="3600" dirty="0"/>
              <a:t>. Ionization - Any process that results in the </a:t>
            </a:r>
            <a:r>
              <a:rPr lang="en-US" sz="3600" dirty="0" smtClean="0"/>
              <a:t>		formation </a:t>
            </a:r>
            <a:r>
              <a:rPr lang="en-US" sz="3600" dirty="0"/>
              <a:t>of an ion </a:t>
            </a:r>
          </a:p>
          <a:p>
            <a:pPr marL="0" indent="0">
              <a:buNone/>
            </a:pPr>
            <a:endParaRPr lang="en-US" dirty="0"/>
          </a:p>
        </p:txBody>
      </p:sp>
    </p:spTree>
    <p:extLst>
      <p:ext uri="{BB962C8B-B14F-4D97-AF65-F5344CB8AC3E}">
        <p14:creationId xmlns:p14="http://schemas.microsoft.com/office/powerpoint/2010/main" val="1576245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8731"/>
            <a:ext cx="10515600" cy="5688232"/>
          </a:xfrm>
        </p:spPr>
        <p:txBody>
          <a:bodyPr/>
          <a:lstStyle/>
          <a:p>
            <a:pPr marL="0" indent="0">
              <a:buNone/>
            </a:pPr>
            <a:r>
              <a:rPr lang="en-US" dirty="0" smtClean="0"/>
              <a:t>	</a:t>
            </a:r>
            <a:r>
              <a:rPr lang="en-US" sz="3600" dirty="0" smtClean="0"/>
              <a:t>	C</a:t>
            </a:r>
            <a:r>
              <a:rPr lang="en-US" sz="3600" dirty="0"/>
              <a:t>. Ionization Energy - The energy required to </a:t>
            </a:r>
            <a:r>
              <a:rPr lang="en-US" sz="3600" dirty="0" smtClean="0"/>
              <a:t>		remove </a:t>
            </a:r>
            <a:r>
              <a:rPr lang="en-US" sz="3600" dirty="0"/>
              <a:t>one electron from a neutral atom of </a:t>
            </a:r>
            <a:r>
              <a:rPr lang="en-US" sz="3600" dirty="0" smtClean="0"/>
              <a:t>		an </a:t>
            </a:r>
            <a:r>
              <a:rPr lang="en-US" sz="3600" dirty="0"/>
              <a:t>element, measured in kilojoules/mole </a:t>
            </a:r>
            <a:r>
              <a:rPr lang="en-US" sz="3600" dirty="0" smtClean="0"/>
              <a:t>			(</a:t>
            </a:r>
            <a:r>
              <a:rPr lang="en-US" sz="3600" dirty="0"/>
              <a:t>kJ/</a:t>
            </a:r>
            <a:r>
              <a:rPr lang="en-US" sz="3600" dirty="0" err="1"/>
              <a:t>mol</a:t>
            </a:r>
            <a:r>
              <a:rPr lang="en-US" sz="3600" dirty="0"/>
              <a:t>)    </a:t>
            </a:r>
          </a:p>
          <a:p>
            <a:pPr marL="0" indent="0">
              <a:buNone/>
            </a:pPr>
            <a:r>
              <a:rPr lang="en-US" sz="3600" dirty="0" smtClean="0"/>
              <a:t>			</a:t>
            </a:r>
          </a:p>
          <a:p>
            <a:pPr marL="0" indent="0">
              <a:buNone/>
            </a:pPr>
            <a:r>
              <a:rPr lang="en-US" sz="3600" dirty="0"/>
              <a:t>	</a:t>
            </a:r>
            <a:r>
              <a:rPr lang="en-US" sz="3600" dirty="0" smtClean="0"/>
              <a:t>		A   </a:t>
            </a:r>
            <a:r>
              <a:rPr lang="en-US" sz="3600" dirty="0"/>
              <a:t>+   energy  →   A</a:t>
            </a:r>
            <a:r>
              <a:rPr lang="en-US" sz="3600" baseline="30000" dirty="0"/>
              <a:t>+</a:t>
            </a:r>
            <a:r>
              <a:rPr lang="en-US" sz="3600" dirty="0"/>
              <a:t>   +  e</a:t>
            </a:r>
            <a:r>
              <a:rPr lang="en-US" sz="3600" baseline="30000" dirty="0"/>
              <a:t>-</a:t>
            </a:r>
            <a:endParaRPr lang="en-US" sz="3600" dirty="0"/>
          </a:p>
          <a:p>
            <a:pPr marL="0" indent="0">
              <a:buNone/>
            </a:pPr>
            <a:endParaRPr lang="en-US" dirty="0"/>
          </a:p>
        </p:txBody>
      </p:sp>
    </p:spTree>
    <p:extLst>
      <p:ext uri="{BB962C8B-B14F-4D97-AF65-F5344CB8AC3E}">
        <p14:creationId xmlns:p14="http://schemas.microsoft.com/office/powerpoint/2010/main" val="34817911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9708931" cy="706930"/>
          </a:xfrm>
        </p:spPr>
        <p:txBody>
          <a:bodyPr/>
          <a:lstStyle/>
          <a:p>
            <a:r>
              <a:rPr lang="en-US" dirty="0" smtClean="0"/>
              <a:t>(trends in ionization energy, continued)</a:t>
            </a:r>
            <a:endParaRPr lang="en-US" dirty="0"/>
          </a:p>
        </p:txBody>
      </p:sp>
      <p:sp>
        <p:nvSpPr>
          <p:cNvPr id="3" name="Content Placeholder 2"/>
          <p:cNvSpPr>
            <a:spLocks noGrp="1"/>
          </p:cNvSpPr>
          <p:nvPr>
            <p:ph idx="1"/>
          </p:nvPr>
        </p:nvSpPr>
        <p:spPr>
          <a:xfrm>
            <a:off x="838200" y="1072056"/>
            <a:ext cx="10515600" cy="5104907"/>
          </a:xfrm>
        </p:spPr>
        <p:txBody>
          <a:bodyPr/>
          <a:lstStyle/>
          <a:p>
            <a:pPr marL="0" indent="0">
              <a:buNone/>
            </a:pPr>
            <a:r>
              <a:rPr lang="en-US" sz="3600" dirty="0" smtClean="0"/>
              <a:t>		D</a:t>
            </a:r>
            <a:r>
              <a:rPr lang="en-US" sz="3600" dirty="0"/>
              <a:t>. Trends</a:t>
            </a:r>
          </a:p>
          <a:p>
            <a:pPr marL="0" indent="0">
              <a:buNone/>
            </a:pPr>
            <a:r>
              <a:rPr lang="en-US" sz="3600" dirty="0" smtClean="0"/>
              <a:t>			1</a:t>
            </a:r>
            <a:r>
              <a:rPr lang="en-US" sz="3600" dirty="0"/>
              <a:t>. Ionization energy of main-group </a:t>
            </a:r>
            <a:r>
              <a:rPr lang="en-US" sz="3600" dirty="0" smtClean="0"/>
              <a:t>				elements </a:t>
            </a:r>
            <a:r>
              <a:rPr lang="en-US" sz="3600" dirty="0"/>
              <a:t>tends to increase across each </a:t>
            </a:r>
            <a:r>
              <a:rPr lang="en-US" sz="3600" dirty="0" smtClean="0"/>
              <a:t>			period</a:t>
            </a:r>
            <a:r>
              <a:rPr lang="en-US" sz="3600" dirty="0"/>
              <a:t>.  </a:t>
            </a:r>
          </a:p>
          <a:p>
            <a:pPr marL="0" indent="0">
              <a:buNone/>
            </a:pPr>
            <a:r>
              <a:rPr lang="en-US" sz="3600" dirty="0" smtClean="0"/>
              <a:t>				a</a:t>
            </a:r>
            <a:r>
              <a:rPr lang="en-US" sz="3600" dirty="0"/>
              <a:t>. Atoms are getting smaller; </a:t>
            </a:r>
            <a:r>
              <a:rPr lang="en-US" sz="3600" dirty="0" smtClean="0"/>
              <a:t>						electrons </a:t>
            </a:r>
            <a:r>
              <a:rPr lang="en-US" sz="3600" dirty="0"/>
              <a:t>are closer to the nucleus. </a:t>
            </a:r>
          </a:p>
          <a:p>
            <a:pPr marL="0" indent="0">
              <a:buNone/>
            </a:pPr>
            <a:endParaRPr lang="en-US" dirty="0"/>
          </a:p>
        </p:txBody>
      </p:sp>
    </p:spTree>
    <p:extLst>
      <p:ext uri="{BB962C8B-B14F-4D97-AF65-F5344CB8AC3E}">
        <p14:creationId xmlns:p14="http://schemas.microsoft.com/office/powerpoint/2010/main" val="1971817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7917"/>
            <a:ext cx="10515600" cy="5499046"/>
          </a:xfrm>
        </p:spPr>
        <p:txBody>
          <a:bodyPr/>
          <a:lstStyle/>
          <a:p>
            <a:pPr marL="0" indent="0">
              <a:buNone/>
            </a:pPr>
            <a:r>
              <a:rPr lang="en-US" sz="3600" dirty="0" smtClean="0"/>
              <a:t>			2</a:t>
            </a:r>
            <a:r>
              <a:rPr lang="en-US" sz="3600" dirty="0"/>
              <a:t>. Ionization energy of main-group </a:t>
            </a:r>
            <a:r>
              <a:rPr lang="en-US" sz="3600" dirty="0" smtClean="0"/>
              <a:t>				elements </a:t>
            </a:r>
            <a:r>
              <a:rPr lang="en-US" sz="3600" dirty="0"/>
              <a:t>tends to decrease as atomic </a:t>
            </a:r>
            <a:r>
              <a:rPr lang="en-US" sz="3600" dirty="0" smtClean="0"/>
              <a:t>				number </a:t>
            </a:r>
            <a:r>
              <a:rPr lang="en-US" sz="3600" dirty="0"/>
              <a:t>increases in a group. </a:t>
            </a:r>
          </a:p>
          <a:p>
            <a:pPr marL="0" indent="0">
              <a:buNone/>
            </a:pPr>
            <a:r>
              <a:rPr lang="en-US" sz="3600" dirty="0" smtClean="0"/>
              <a:t>				a</a:t>
            </a:r>
            <a:r>
              <a:rPr lang="en-US" sz="3600" dirty="0"/>
              <a:t>. Atoms are getting larger; </a:t>
            </a:r>
            <a:r>
              <a:rPr lang="en-US" sz="3600" dirty="0" smtClean="0"/>
              <a:t>						electrons </a:t>
            </a:r>
            <a:r>
              <a:rPr lang="en-US" sz="3600" dirty="0"/>
              <a:t>are farther from the </a:t>
            </a:r>
            <a:r>
              <a:rPr lang="en-US" sz="3600" dirty="0" smtClean="0"/>
              <a:t>					nucleus</a:t>
            </a:r>
            <a:r>
              <a:rPr lang="en-US" sz="3600" dirty="0"/>
              <a:t>. </a:t>
            </a:r>
          </a:p>
          <a:p>
            <a:pPr marL="0" indent="0">
              <a:buNone/>
            </a:pPr>
            <a:r>
              <a:rPr lang="en-US" sz="3600" dirty="0" smtClean="0"/>
              <a:t>				b</a:t>
            </a:r>
            <a:r>
              <a:rPr lang="en-US" sz="3600" dirty="0"/>
              <a:t>. Outer electrons become </a:t>
            </a:r>
            <a:r>
              <a:rPr lang="en-US" sz="3600" dirty="0" smtClean="0"/>
              <a:t>						increasingly </a:t>
            </a:r>
            <a:r>
              <a:rPr lang="en-US" sz="3600" dirty="0"/>
              <a:t>more shielded from the </a:t>
            </a:r>
            <a:r>
              <a:rPr lang="en-US" sz="3600" dirty="0" smtClean="0"/>
              <a:t>				nucleus </a:t>
            </a:r>
            <a:r>
              <a:rPr lang="en-US" sz="3600" dirty="0"/>
              <a:t>by inner electrons. </a:t>
            </a:r>
          </a:p>
          <a:p>
            <a:pPr marL="0" indent="0">
              <a:buNone/>
            </a:pPr>
            <a:endParaRPr lang="en-US" dirty="0"/>
          </a:p>
        </p:txBody>
      </p:sp>
    </p:spTree>
    <p:extLst>
      <p:ext uri="{BB962C8B-B14F-4D97-AF65-F5344CB8AC3E}">
        <p14:creationId xmlns:p14="http://schemas.microsoft.com/office/powerpoint/2010/main" val="2672528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25669"/>
            <a:ext cx="10515600" cy="5751294"/>
          </a:xfrm>
        </p:spPr>
        <p:txBody>
          <a:bodyPr/>
          <a:lstStyle/>
          <a:p>
            <a:pPr marL="0" indent="0">
              <a:buNone/>
            </a:pPr>
            <a:r>
              <a:rPr lang="en-US" sz="3600" dirty="0" smtClean="0"/>
              <a:t>			3</a:t>
            </a:r>
            <a:r>
              <a:rPr lang="en-US" sz="3600" dirty="0"/>
              <a:t>. Metals have a characteristic low </a:t>
            </a:r>
            <a:r>
              <a:rPr lang="en-US" sz="3600" dirty="0" smtClean="0"/>
              <a:t>				ionization </a:t>
            </a:r>
            <a:r>
              <a:rPr lang="en-US" sz="3600" dirty="0"/>
              <a:t>energy. </a:t>
            </a:r>
          </a:p>
          <a:p>
            <a:pPr marL="0" indent="0">
              <a:buNone/>
            </a:pPr>
            <a:r>
              <a:rPr lang="en-US" sz="3600" dirty="0" smtClean="0"/>
              <a:t>			4</a:t>
            </a:r>
            <a:r>
              <a:rPr lang="en-US" sz="3600" dirty="0"/>
              <a:t>. Nonmetals have a high ionization </a:t>
            </a:r>
            <a:r>
              <a:rPr lang="en-US" sz="3600" dirty="0" smtClean="0"/>
              <a:t>				energy</a:t>
            </a:r>
            <a:r>
              <a:rPr lang="en-US" sz="3600" dirty="0"/>
              <a:t>.</a:t>
            </a:r>
          </a:p>
          <a:p>
            <a:pPr marL="0" indent="0">
              <a:buNone/>
            </a:pPr>
            <a:r>
              <a:rPr lang="en-US" sz="3600" dirty="0" smtClean="0"/>
              <a:t>			5</a:t>
            </a:r>
            <a:r>
              <a:rPr lang="en-US" sz="3600" dirty="0"/>
              <a:t>. Noble gases have a very high </a:t>
            </a:r>
            <a:r>
              <a:rPr lang="en-US" sz="3600" dirty="0" smtClean="0"/>
              <a:t>					ionization </a:t>
            </a:r>
            <a:r>
              <a:rPr lang="en-US" sz="3600" dirty="0"/>
              <a:t>energy.</a:t>
            </a:r>
          </a:p>
          <a:p>
            <a:pPr marL="0" indent="0">
              <a:buNone/>
            </a:pPr>
            <a:endParaRPr lang="en-US" dirty="0"/>
          </a:p>
        </p:txBody>
      </p:sp>
    </p:spTree>
    <p:extLst>
      <p:ext uri="{BB962C8B-B14F-4D97-AF65-F5344CB8AC3E}">
        <p14:creationId xmlns:p14="http://schemas.microsoft.com/office/powerpoint/2010/main" val="33310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607" y="643211"/>
            <a:ext cx="10515600" cy="5994072"/>
          </a:xfrm>
        </p:spPr>
        <p:txBody>
          <a:bodyPr>
            <a:normAutofit/>
          </a:bodyPr>
          <a:lstStyle/>
          <a:p>
            <a:pPr marL="0" indent="0">
              <a:buNone/>
            </a:pPr>
            <a:r>
              <a:rPr lang="en-US" sz="3600" dirty="0" smtClean="0"/>
              <a:t>			E</a:t>
            </a:r>
            <a:r>
              <a:rPr lang="en-US" sz="3600" dirty="0"/>
              <a:t>. Removing Additional Electrons   </a:t>
            </a:r>
          </a:p>
          <a:p>
            <a:pPr marL="0" indent="0">
              <a:buNone/>
            </a:pPr>
            <a:r>
              <a:rPr lang="en-US" sz="3600" dirty="0" smtClean="0"/>
              <a:t>				Na  </a:t>
            </a:r>
            <a:r>
              <a:rPr lang="en-US" sz="3600" dirty="0"/>
              <a:t>+  496 kJ/</a:t>
            </a:r>
            <a:r>
              <a:rPr lang="en-US" sz="3600" dirty="0" err="1"/>
              <a:t>mol</a:t>
            </a:r>
            <a:r>
              <a:rPr lang="en-US" sz="3600" dirty="0"/>
              <a:t>    →   Na</a:t>
            </a:r>
            <a:r>
              <a:rPr lang="en-US" sz="3600" baseline="30000" dirty="0"/>
              <a:t>+</a:t>
            </a:r>
            <a:r>
              <a:rPr lang="en-US" sz="3600" dirty="0"/>
              <a:t>   +  e</a:t>
            </a:r>
            <a:r>
              <a:rPr lang="en-US" sz="3600" baseline="30000" dirty="0"/>
              <a:t>-</a:t>
            </a:r>
            <a:r>
              <a:rPr lang="en-US" sz="3600" dirty="0"/>
              <a:t>   </a:t>
            </a:r>
          </a:p>
          <a:p>
            <a:pPr marL="0" indent="0">
              <a:buNone/>
            </a:pPr>
            <a:r>
              <a:rPr lang="en-US" sz="3600" dirty="0" smtClean="0"/>
              <a:t>				Na</a:t>
            </a:r>
            <a:r>
              <a:rPr lang="en-US" sz="3600" baseline="30000" dirty="0"/>
              <a:t>+</a:t>
            </a:r>
            <a:r>
              <a:rPr lang="en-US" sz="3600" dirty="0"/>
              <a:t>  +  4562 kJ/</a:t>
            </a:r>
            <a:r>
              <a:rPr lang="en-US" sz="3600" dirty="0" err="1"/>
              <a:t>mol</a:t>
            </a:r>
            <a:r>
              <a:rPr lang="en-US" sz="3600" dirty="0"/>
              <a:t>  →   Na</a:t>
            </a:r>
            <a:r>
              <a:rPr lang="en-US" sz="3600" baseline="30000" dirty="0"/>
              <a:t>2+</a:t>
            </a:r>
            <a:r>
              <a:rPr lang="en-US" sz="3600" dirty="0"/>
              <a:t>    +  e</a:t>
            </a:r>
            <a:r>
              <a:rPr lang="en-US" sz="3600" baseline="30000" dirty="0"/>
              <a:t>-</a:t>
            </a:r>
            <a:r>
              <a:rPr lang="en-US" sz="3600" dirty="0"/>
              <a:t>   </a:t>
            </a:r>
          </a:p>
          <a:p>
            <a:pPr marL="0" indent="0">
              <a:buNone/>
            </a:pPr>
            <a:r>
              <a:rPr lang="en-US" sz="3600" dirty="0" smtClean="0"/>
              <a:t>				Na</a:t>
            </a:r>
            <a:r>
              <a:rPr lang="en-US" sz="3600" baseline="30000" dirty="0" smtClean="0"/>
              <a:t>2</a:t>
            </a:r>
            <a:r>
              <a:rPr lang="en-US" sz="3600" baseline="30000" dirty="0"/>
              <a:t>+</a:t>
            </a:r>
            <a:r>
              <a:rPr lang="en-US" sz="3600" dirty="0"/>
              <a:t>  +  6912 kJ/</a:t>
            </a:r>
            <a:r>
              <a:rPr lang="en-US" sz="3600" dirty="0" err="1"/>
              <a:t>mol</a:t>
            </a:r>
            <a:r>
              <a:rPr lang="en-US" sz="3600" dirty="0"/>
              <a:t>  →   Na</a:t>
            </a:r>
            <a:r>
              <a:rPr lang="en-US" sz="3600" baseline="30000" dirty="0"/>
              <a:t>3+</a:t>
            </a:r>
            <a:r>
              <a:rPr lang="en-US" sz="3600" dirty="0"/>
              <a:t>   +  e</a:t>
            </a:r>
            <a:r>
              <a:rPr lang="en-US" sz="3600" baseline="30000" dirty="0"/>
              <a:t>- </a:t>
            </a:r>
            <a:r>
              <a:rPr lang="en-US" sz="3600" dirty="0"/>
              <a:t> </a:t>
            </a:r>
          </a:p>
          <a:p>
            <a:pPr marL="0" indent="0">
              <a:buNone/>
            </a:pPr>
            <a:r>
              <a:rPr lang="en-US" sz="3600" dirty="0" smtClean="0"/>
              <a:t>				1</a:t>
            </a:r>
            <a:r>
              <a:rPr lang="en-US" sz="3600" dirty="0"/>
              <a:t>. Ionization energy increases for </a:t>
            </a:r>
            <a:r>
              <a:rPr lang="en-US" sz="3600" dirty="0" smtClean="0"/>
              <a:t>					each successive </a:t>
            </a:r>
            <a:r>
              <a:rPr lang="en-US" sz="3600" dirty="0"/>
              <a:t>electron.</a:t>
            </a:r>
          </a:p>
          <a:p>
            <a:pPr marL="0" indent="0">
              <a:buNone/>
            </a:pPr>
            <a:r>
              <a:rPr lang="en-US" sz="3600" dirty="0" smtClean="0"/>
              <a:t>				2</a:t>
            </a:r>
            <a:r>
              <a:rPr lang="en-US" sz="3600" dirty="0"/>
              <a:t>. Each electron removed </a:t>
            </a:r>
            <a:r>
              <a:rPr lang="en-US" sz="3600" dirty="0" smtClean="0"/>
              <a:t>						experiences a </a:t>
            </a:r>
            <a:r>
              <a:rPr lang="en-US" sz="3600" dirty="0"/>
              <a:t>stronger effective </a:t>
            </a:r>
            <a:r>
              <a:rPr lang="en-US" sz="3600" dirty="0" smtClean="0"/>
              <a:t>					nuclear </a:t>
            </a:r>
            <a:r>
              <a:rPr lang="en-US" sz="3600" dirty="0"/>
              <a:t>charge. </a:t>
            </a:r>
          </a:p>
          <a:p>
            <a:pPr marL="0" indent="0">
              <a:buNone/>
            </a:pPr>
            <a:r>
              <a:rPr lang="en-US" sz="3600" dirty="0" smtClean="0"/>
              <a:t>				</a:t>
            </a:r>
            <a:endParaRPr lang="en-US" dirty="0"/>
          </a:p>
        </p:txBody>
      </p:sp>
    </p:spTree>
    <p:extLst>
      <p:ext uri="{BB962C8B-B14F-4D97-AF65-F5344CB8AC3E}">
        <p14:creationId xmlns:p14="http://schemas.microsoft.com/office/powerpoint/2010/main" val="29867905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67559"/>
            <a:ext cx="10515600" cy="5609404"/>
          </a:xfrm>
        </p:spPr>
        <p:txBody>
          <a:bodyPr/>
          <a:lstStyle/>
          <a:p>
            <a:pPr marL="0" indent="0">
              <a:buNone/>
            </a:pPr>
            <a:r>
              <a:rPr lang="en-US" sz="3600" dirty="0" smtClean="0"/>
              <a:t>			3</a:t>
            </a:r>
            <a:r>
              <a:rPr lang="en-US" sz="3600" dirty="0"/>
              <a:t>. The greatest increase in ionization 					energy comes when trying to </a:t>
            </a:r>
            <a:r>
              <a:rPr lang="en-US" sz="3600" dirty="0" smtClean="0"/>
              <a:t>					remove an </a:t>
            </a:r>
            <a:r>
              <a:rPr lang="en-US" sz="3600" dirty="0"/>
              <a:t>electron from a stable, </a:t>
            </a:r>
            <a:r>
              <a:rPr lang="en-US" sz="3600" dirty="0" smtClean="0"/>
              <a:t>					noble </a:t>
            </a:r>
            <a:r>
              <a:rPr lang="en-US" sz="3600" dirty="0"/>
              <a:t>gas </a:t>
            </a:r>
            <a:r>
              <a:rPr lang="en-US" sz="3600" dirty="0" smtClean="0"/>
              <a:t>configuration</a:t>
            </a:r>
            <a:r>
              <a:rPr lang="en-US" sz="3600" dirty="0"/>
              <a:t>.</a:t>
            </a:r>
          </a:p>
          <a:p>
            <a:pPr marL="0" indent="0">
              <a:buNone/>
            </a:pPr>
            <a:r>
              <a:rPr lang="en-US" sz="3600" dirty="0" smtClean="0"/>
              <a:t>	III</a:t>
            </a:r>
            <a:r>
              <a:rPr lang="en-US" sz="3600" dirty="0"/>
              <a:t>. Trends in Ionic Size</a:t>
            </a:r>
          </a:p>
          <a:p>
            <a:pPr marL="0" indent="0">
              <a:buNone/>
            </a:pPr>
            <a:r>
              <a:rPr lang="en-US" sz="3600" dirty="0"/>
              <a:t> </a:t>
            </a:r>
            <a:r>
              <a:rPr lang="en-US" sz="3600" dirty="0" smtClean="0"/>
              <a:t>		A</a:t>
            </a:r>
            <a:r>
              <a:rPr lang="en-US" sz="3600" dirty="0"/>
              <a:t>. Cations -  Positive ions  </a:t>
            </a:r>
          </a:p>
          <a:p>
            <a:pPr marL="0" indent="0">
              <a:buNone/>
            </a:pPr>
            <a:r>
              <a:rPr lang="en-US" sz="3600" dirty="0" smtClean="0"/>
              <a:t>			1</a:t>
            </a:r>
            <a:r>
              <a:rPr lang="en-US" sz="3600" dirty="0"/>
              <a:t>. Smaller than the corresponding atom</a:t>
            </a:r>
          </a:p>
          <a:p>
            <a:pPr marL="0" indent="0">
              <a:buNone/>
            </a:pPr>
            <a:r>
              <a:rPr lang="en-US" sz="3600" dirty="0" smtClean="0"/>
              <a:t>				a</a:t>
            </a:r>
            <a:r>
              <a:rPr lang="en-US" sz="3600" dirty="0"/>
              <a:t>. Protons outnumber electrons. </a:t>
            </a:r>
          </a:p>
          <a:p>
            <a:pPr marL="0" indent="0">
              <a:buNone/>
            </a:pPr>
            <a:r>
              <a:rPr lang="en-US" sz="3600" dirty="0" smtClean="0"/>
              <a:t>				b</a:t>
            </a:r>
            <a:r>
              <a:rPr lang="en-US" sz="3600" dirty="0"/>
              <a:t>. Less shielding of electrons </a:t>
            </a:r>
          </a:p>
          <a:p>
            <a:pPr marL="0" indent="0">
              <a:buNone/>
            </a:pPr>
            <a:endParaRPr lang="en-US" dirty="0"/>
          </a:p>
        </p:txBody>
      </p:sp>
    </p:spTree>
    <p:extLst>
      <p:ext uri="{BB962C8B-B14F-4D97-AF65-F5344CB8AC3E}">
        <p14:creationId xmlns:p14="http://schemas.microsoft.com/office/powerpoint/2010/main" val="3875933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41434"/>
            <a:ext cx="10515600" cy="5735529"/>
          </a:xfrm>
        </p:spPr>
        <p:txBody>
          <a:bodyPr/>
          <a:lstStyle/>
          <a:p>
            <a:pPr marL="0" indent="0">
              <a:buNone/>
            </a:pPr>
            <a:r>
              <a:rPr lang="en-US" sz="3600" dirty="0" smtClean="0">
                <a:effectLst/>
              </a:rPr>
              <a:t>	II.  Moseley and the Periodic Law</a:t>
            </a:r>
          </a:p>
          <a:p>
            <a:pPr marL="0" indent="0">
              <a:buNone/>
            </a:pPr>
            <a:r>
              <a:rPr lang="en-US" sz="3600" dirty="0" smtClean="0">
                <a:effectLst/>
              </a:rPr>
              <a:t>		A. Moseley organized the periodic table 			according to atomic number, which showed a 		more consistent pattern of properties.</a:t>
            </a:r>
          </a:p>
          <a:p>
            <a:pPr marL="0" indent="0">
              <a:buNone/>
            </a:pPr>
            <a:r>
              <a:rPr lang="en-US" sz="3600" dirty="0" smtClean="0">
                <a:effectLst/>
              </a:rPr>
              <a:t>		B.  The physical and chemical properties of 			the elements are periodic functions of their 			atomic numbers, which is the </a:t>
            </a:r>
            <a:r>
              <a:rPr lang="en-US" sz="3600" u="sng" dirty="0" smtClean="0">
                <a:effectLst/>
              </a:rPr>
              <a:t>periodic law</a:t>
            </a:r>
            <a:r>
              <a:rPr lang="en-US" sz="3600" dirty="0" smtClean="0">
                <a:effectLst/>
              </a:rPr>
              <a:t>.</a:t>
            </a:r>
          </a:p>
          <a:p>
            <a:pPr marL="0" indent="0">
              <a:buNone/>
            </a:pPr>
            <a:endParaRPr lang="en-US" dirty="0"/>
          </a:p>
        </p:txBody>
      </p:sp>
    </p:spTree>
    <p:extLst>
      <p:ext uri="{BB962C8B-B14F-4D97-AF65-F5344CB8AC3E}">
        <p14:creationId xmlns:p14="http://schemas.microsoft.com/office/powerpoint/2010/main" val="25343764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3324"/>
            <a:ext cx="10515600" cy="5593639"/>
          </a:xfrm>
        </p:spPr>
        <p:txBody>
          <a:bodyPr/>
          <a:lstStyle/>
          <a:p>
            <a:pPr marL="0" indent="0">
              <a:buNone/>
            </a:pPr>
            <a:r>
              <a:rPr lang="en-US" sz="3600" dirty="0" smtClean="0"/>
              <a:t>		B</a:t>
            </a:r>
            <a:r>
              <a:rPr lang="en-US" sz="3600" dirty="0"/>
              <a:t>. Anions - Negative ions </a:t>
            </a:r>
          </a:p>
          <a:p>
            <a:pPr marL="0" indent="0">
              <a:buNone/>
            </a:pPr>
            <a:r>
              <a:rPr lang="en-US" sz="3600" dirty="0" smtClean="0"/>
              <a:t>			1</a:t>
            </a:r>
            <a:r>
              <a:rPr lang="en-US" sz="3600" dirty="0"/>
              <a:t>.  Larger than the corresponding atoms </a:t>
            </a:r>
          </a:p>
          <a:p>
            <a:pPr marL="0" indent="0">
              <a:buNone/>
            </a:pPr>
            <a:r>
              <a:rPr lang="en-US" sz="3600" dirty="0" smtClean="0"/>
              <a:t>				a</a:t>
            </a:r>
            <a:r>
              <a:rPr lang="en-US" sz="3600" dirty="0"/>
              <a:t>. Electrons outnumber protons. </a:t>
            </a:r>
          </a:p>
          <a:p>
            <a:pPr marL="0" indent="0">
              <a:buNone/>
            </a:pPr>
            <a:r>
              <a:rPr lang="en-US" sz="3600" dirty="0" smtClean="0"/>
              <a:t>				b</a:t>
            </a:r>
            <a:r>
              <a:rPr lang="en-US" sz="3600" dirty="0"/>
              <a:t>. Greater electron-electron </a:t>
            </a:r>
            <a:r>
              <a:rPr lang="en-US" sz="3600" dirty="0" smtClean="0"/>
              <a:t>						repulsion </a:t>
            </a:r>
            <a:endParaRPr lang="en-US" sz="3600" dirty="0"/>
          </a:p>
          <a:p>
            <a:pPr marL="0" indent="0">
              <a:buNone/>
            </a:pPr>
            <a:r>
              <a:rPr lang="en-US" sz="3600" dirty="0" smtClean="0"/>
              <a:t>		C</a:t>
            </a:r>
            <a:r>
              <a:rPr lang="en-US" sz="3600" dirty="0"/>
              <a:t>. Trends -  Ion size tends to increase </a:t>
            </a:r>
            <a:r>
              <a:rPr lang="en-US" sz="3600" dirty="0" smtClean="0"/>
              <a:t>				downward </a:t>
            </a:r>
            <a:r>
              <a:rPr lang="en-US" sz="3600" dirty="0"/>
              <a:t>within a group.</a:t>
            </a:r>
          </a:p>
          <a:p>
            <a:endParaRPr lang="en-US" dirty="0"/>
          </a:p>
        </p:txBody>
      </p:sp>
    </p:spTree>
    <p:extLst>
      <p:ext uri="{BB962C8B-B14F-4D97-AF65-F5344CB8AC3E}">
        <p14:creationId xmlns:p14="http://schemas.microsoft.com/office/powerpoint/2010/main" val="30735229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14855"/>
            <a:ext cx="10515600" cy="5562108"/>
          </a:xfrm>
        </p:spPr>
        <p:txBody>
          <a:bodyPr>
            <a:normAutofit lnSpcReduction="10000"/>
          </a:bodyPr>
          <a:lstStyle/>
          <a:p>
            <a:pPr marL="0" indent="0">
              <a:buNone/>
            </a:pPr>
            <a:r>
              <a:rPr lang="en-US" sz="3600" dirty="0" smtClean="0"/>
              <a:t>	IV</a:t>
            </a:r>
            <a:r>
              <a:rPr lang="en-US" sz="3600" dirty="0"/>
              <a:t>. Trends in Electronegativity </a:t>
            </a:r>
          </a:p>
          <a:p>
            <a:pPr marL="0" indent="0">
              <a:buNone/>
            </a:pPr>
            <a:r>
              <a:rPr lang="en-US" sz="3600" dirty="0" smtClean="0"/>
              <a:t>		A</a:t>
            </a:r>
            <a:r>
              <a:rPr lang="en-US" sz="3600" dirty="0"/>
              <a:t>. Electronegativity -  A measure of the ability </a:t>
            </a:r>
            <a:r>
              <a:rPr lang="en-US" sz="3600" dirty="0" smtClean="0"/>
              <a:t>		of </a:t>
            </a:r>
            <a:r>
              <a:rPr lang="en-US" sz="3600" dirty="0"/>
              <a:t>an atom in a chemical compound to attract </a:t>
            </a:r>
            <a:r>
              <a:rPr lang="en-US" sz="3600" dirty="0" smtClean="0"/>
              <a:t>		electrons </a:t>
            </a:r>
            <a:endParaRPr lang="en-US" sz="3600" dirty="0"/>
          </a:p>
          <a:p>
            <a:pPr marL="0" indent="0">
              <a:buNone/>
            </a:pPr>
            <a:r>
              <a:rPr lang="en-US" sz="3600" dirty="0" smtClean="0"/>
              <a:t>			1</a:t>
            </a:r>
            <a:r>
              <a:rPr lang="en-US" sz="3600" dirty="0"/>
              <a:t>. Elements that do not form </a:t>
            </a:r>
            <a:r>
              <a:rPr lang="en-US" sz="3600" dirty="0" smtClean="0"/>
              <a:t>						compounds </a:t>
            </a:r>
            <a:r>
              <a:rPr lang="en-US" sz="3600" dirty="0"/>
              <a:t>are not assigned </a:t>
            </a:r>
            <a:r>
              <a:rPr lang="en-US" sz="3600" dirty="0" smtClean="0"/>
              <a:t>						</a:t>
            </a:r>
            <a:r>
              <a:rPr lang="en-US" sz="3600" dirty="0" err="1" smtClean="0"/>
              <a:t>electronegativities</a:t>
            </a:r>
            <a:r>
              <a:rPr lang="en-US" sz="3600" dirty="0"/>
              <a:t>. </a:t>
            </a:r>
          </a:p>
          <a:p>
            <a:pPr marL="0" indent="0">
              <a:buNone/>
            </a:pPr>
            <a:r>
              <a:rPr lang="en-US" sz="3600" dirty="0" smtClean="0"/>
              <a:t>		B</a:t>
            </a:r>
            <a:r>
              <a:rPr lang="en-US" sz="3600" dirty="0"/>
              <a:t>. Trends </a:t>
            </a:r>
          </a:p>
          <a:p>
            <a:pPr marL="0" indent="0">
              <a:buNone/>
            </a:pPr>
            <a:r>
              <a:rPr lang="en-US" sz="3600" dirty="0" smtClean="0"/>
              <a:t>			1</a:t>
            </a:r>
            <a:r>
              <a:rPr lang="en-US" sz="3600" dirty="0"/>
              <a:t>. Nonmetals have characteristically high </a:t>
            </a:r>
            <a:r>
              <a:rPr lang="en-US" sz="3600" dirty="0" smtClean="0"/>
              <a:t>			electronegativity</a:t>
            </a:r>
            <a:r>
              <a:rPr lang="en-US" sz="3600" dirty="0"/>
              <a:t>. </a:t>
            </a:r>
          </a:p>
          <a:p>
            <a:pPr marL="0" indent="0">
              <a:buNone/>
            </a:pPr>
            <a:r>
              <a:rPr lang="en-US" sz="3600" dirty="0" smtClean="0"/>
              <a:t>				a</a:t>
            </a:r>
            <a:r>
              <a:rPr lang="en-US" sz="3600" dirty="0"/>
              <a:t>. Highest in the upper right corner </a:t>
            </a:r>
          </a:p>
          <a:p>
            <a:pPr marL="0" indent="0">
              <a:buNone/>
            </a:pPr>
            <a:endParaRPr lang="en-US" dirty="0"/>
          </a:p>
        </p:txBody>
      </p:sp>
    </p:spTree>
    <p:extLst>
      <p:ext uri="{BB962C8B-B14F-4D97-AF65-F5344CB8AC3E}">
        <p14:creationId xmlns:p14="http://schemas.microsoft.com/office/powerpoint/2010/main" val="20152003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57200"/>
            <a:ext cx="10515600" cy="5719763"/>
          </a:xfrm>
        </p:spPr>
        <p:txBody>
          <a:bodyPr/>
          <a:lstStyle/>
          <a:p>
            <a:pPr marL="0" indent="0">
              <a:buNone/>
            </a:pPr>
            <a:r>
              <a:rPr lang="en-US" sz="3600" dirty="0" smtClean="0"/>
              <a:t>			2</a:t>
            </a:r>
            <a:r>
              <a:rPr lang="en-US" sz="3600" dirty="0"/>
              <a:t>. Metals have characteristically low </a:t>
            </a:r>
            <a:r>
              <a:rPr lang="en-US" sz="3600" dirty="0" smtClean="0"/>
              <a:t>				electronegativity</a:t>
            </a:r>
            <a:r>
              <a:rPr lang="en-US" sz="3600" dirty="0"/>
              <a:t>. </a:t>
            </a:r>
          </a:p>
          <a:p>
            <a:pPr marL="0" indent="0">
              <a:buNone/>
            </a:pPr>
            <a:r>
              <a:rPr lang="en-US" sz="3600" dirty="0" smtClean="0"/>
              <a:t>				a</a:t>
            </a:r>
            <a:r>
              <a:rPr lang="en-US" sz="3600" dirty="0"/>
              <a:t>. Lowest in the lower left corner of </a:t>
            </a:r>
            <a:r>
              <a:rPr lang="en-US" sz="3600" dirty="0" smtClean="0"/>
              <a:t>				the </a:t>
            </a:r>
            <a:r>
              <a:rPr lang="en-US" sz="3600" dirty="0"/>
              <a:t>table </a:t>
            </a:r>
          </a:p>
          <a:p>
            <a:pPr marL="0" indent="0">
              <a:buNone/>
            </a:pPr>
            <a:r>
              <a:rPr lang="en-US" sz="3600" dirty="0" smtClean="0"/>
              <a:t>			3</a:t>
            </a:r>
            <a:r>
              <a:rPr lang="en-US" sz="3600" dirty="0"/>
              <a:t>. Electronegativity tends to increase </a:t>
            </a:r>
            <a:r>
              <a:rPr lang="en-US" sz="3600" dirty="0" smtClean="0"/>
              <a:t>				across </a:t>
            </a:r>
            <a:r>
              <a:rPr lang="en-US" sz="3600" dirty="0"/>
              <a:t>a period.</a:t>
            </a:r>
          </a:p>
          <a:p>
            <a:pPr marL="0" indent="0">
              <a:buNone/>
            </a:pPr>
            <a:r>
              <a:rPr lang="en-US" sz="3600" dirty="0" smtClean="0"/>
              <a:t>			4</a:t>
            </a:r>
            <a:r>
              <a:rPr lang="en-US" sz="3600" dirty="0"/>
              <a:t>. Electronegativity tends to </a:t>
            </a:r>
            <a:r>
              <a:rPr lang="en-US" sz="3600"/>
              <a:t>decrease </a:t>
            </a:r>
            <a:r>
              <a:rPr lang="en-US" sz="3600" smtClean="0"/>
              <a:t>				down </a:t>
            </a:r>
            <a:r>
              <a:rPr lang="en-US" sz="3600" dirty="0"/>
              <a:t>a group of main-group elements.</a:t>
            </a:r>
          </a:p>
          <a:p>
            <a:pPr marL="0" indent="0">
              <a:buNone/>
            </a:pPr>
            <a:endParaRPr lang="en-US" dirty="0"/>
          </a:p>
        </p:txBody>
      </p:sp>
    </p:spTree>
    <p:extLst>
      <p:ext uri="{BB962C8B-B14F-4D97-AF65-F5344CB8AC3E}">
        <p14:creationId xmlns:p14="http://schemas.microsoft.com/office/powerpoint/2010/main" val="85544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http://slideplayer.com/slide/7019761/24/images/68/Summary+of+the+major+trends+in+the+Periodic+Table+Trends.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72241" y="441325"/>
            <a:ext cx="7647517" cy="5735638"/>
          </a:xfrm>
          <a:prstGeom prst="rect">
            <a:avLst/>
          </a:prstGeom>
          <a:noFill/>
          <a:ln>
            <a:noFill/>
          </a:ln>
        </p:spPr>
      </p:pic>
    </p:spTree>
    <p:extLst>
      <p:ext uri="{BB962C8B-B14F-4D97-AF65-F5344CB8AC3E}">
        <p14:creationId xmlns:p14="http://schemas.microsoft.com/office/powerpoint/2010/main" val="2984760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838200" y="346841"/>
            <a:ext cx="10515600" cy="6085490"/>
          </a:xfrm>
        </p:spPr>
        <p:txBody>
          <a:bodyPr>
            <a:normAutofit fontScale="92500" lnSpcReduction="10000"/>
          </a:bodyPr>
          <a:lstStyle/>
          <a:p>
            <a:pPr marL="0" indent="0">
              <a:buNone/>
            </a:pPr>
            <a:r>
              <a:rPr lang="en-US" sz="3600" dirty="0" smtClean="0">
                <a:effectLst/>
              </a:rPr>
              <a:t>	</a:t>
            </a:r>
            <a:r>
              <a:rPr lang="en-US" sz="3900" dirty="0" smtClean="0">
                <a:effectLst/>
              </a:rPr>
              <a:t>III.  The Modern Periodic Table</a:t>
            </a:r>
          </a:p>
          <a:p>
            <a:pPr marL="0" indent="0">
              <a:buNone/>
            </a:pPr>
            <a:r>
              <a:rPr lang="en-US" sz="3900" dirty="0" smtClean="0">
                <a:effectLst/>
              </a:rPr>
              <a:t>		A.  The </a:t>
            </a:r>
            <a:r>
              <a:rPr lang="en-US" sz="3900" u="sng" dirty="0" smtClean="0">
                <a:effectLst/>
              </a:rPr>
              <a:t>periodic table</a:t>
            </a:r>
            <a:r>
              <a:rPr lang="en-US" sz="3900" dirty="0" smtClean="0">
                <a:effectLst/>
              </a:rPr>
              <a:t> is an arrangement of 			the elements in order of their atomic 				numbers so that elements with similar 				properties fall in the same column, or group.</a:t>
            </a:r>
          </a:p>
          <a:p>
            <a:pPr marL="0" indent="0">
              <a:buNone/>
            </a:pPr>
            <a:r>
              <a:rPr lang="en-US" sz="3900" dirty="0" smtClean="0">
                <a:effectLst/>
              </a:rPr>
              <a:t>			1.  The noble gases are unreactive 					elements in the last group of the 					periodic table.</a:t>
            </a:r>
          </a:p>
          <a:p>
            <a:pPr marL="0" indent="0">
              <a:buNone/>
            </a:pPr>
            <a:r>
              <a:rPr lang="en-US" sz="3900" dirty="0" smtClean="0">
                <a:effectLst/>
              </a:rPr>
              <a:t>			2.  Lanthanides are the elements with 				atomic numbers from 58 to 71.</a:t>
            </a:r>
          </a:p>
          <a:p>
            <a:pPr marL="0" indent="0">
              <a:buNone/>
            </a:pPr>
            <a:r>
              <a:rPr lang="en-US" sz="3900" dirty="0" smtClean="0">
                <a:effectLst/>
              </a:rPr>
              <a:t>			3.  Actinides are the elements </a:t>
            </a:r>
            <a:r>
              <a:rPr lang="en-US" sz="3900" smtClean="0">
                <a:effectLst/>
              </a:rPr>
              <a:t>with 				atomic </a:t>
            </a:r>
            <a:r>
              <a:rPr lang="en-US" sz="3900" dirty="0" smtClean="0">
                <a:effectLst/>
              </a:rPr>
              <a:t>numbers from 90 to 103.</a:t>
            </a:r>
          </a:p>
          <a:p>
            <a:endParaRPr lang="en-US" dirty="0"/>
          </a:p>
        </p:txBody>
      </p:sp>
    </p:spTree>
    <p:extLst>
      <p:ext uri="{BB962C8B-B14F-4D97-AF65-F5344CB8AC3E}">
        <p14:creationId xmlns:p14="http://schemas.microsoft.com/office/powerpoint/2010/main" val="2259901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4138"/>
            <a:ext cx="10515600" cy="5782825"/>
          </a:xfrm>
        </p:spPr>
        <p:txBody>
          <a:bodyPr>
            <a:normAutofit/>
          </a:bodyPr>
          <a:lstStyle/>
          <a:p>
            <a:pPr marL="0" indent="0">
              <a:buNone/>
            </a:pPr>
            <a:r>
              <a:rPr lang="en-US" sz="3600" dirty="0"/>
              <a:t>5.2 Electron configuration and the periodic table</a:t>
            </a:r>
          </a:p>
          <a:p>
            <a:pPr marL="0" indent="0">
              <a:buNone/>
            </a:pPr>
            <a:r>
              <a:rPr lang="en-US" sz="3600" dirty="0"/>
              <a:t>	I.  Periods and blocks of the periodic table</a:t>
            </a:r>
          </a:p>
          <a:p>
            <a:pPr marL="0" indent="0">
              <a:buNone/>
            </a:pPr>
            <a:r>
              <a:rPr lang="en-US" sz="3600" dirty="0"/>
              <a:t>		A. Periods -Horizontal rows on the periodic </a:t>
            </a:r>
            <a:r>
              <a:rPr lang="en-US" sz="3600" dirty="0" smtClean="0"/>
              <a:t>			table </a:t>
            </a:r>
            <a:endParaRPr lang="en-US" sz="3600" dirty="0"/>
          </a:p>
          <a:p>
            <a:pPr marL="0" indent="0">
              <a:buNone/>
            </a:pPr>
            <a:r>
              <a:rPr lang="en-US" sz="3600" dirty="0" smtClean="0"/>
              <a:t>			1. Period number corresponds to the 				highest principal quantum number of 				the elements in the period.</a:t>
            </a:r>
          </a:p>
          <a:p>
            <a:pPr marL="0" indent="0">
              <a:buNone/>
            </a:pPr>
            <a:r>
              <a:rPr lang="en-US" sz="3600" dirty="0" smtClean="0"/>
              <a:t>		B</a:t>
            </a:r>
            <a:r>
              <a:rPr lang="en-US" sz="3600" dirty="0"/>
              <a:t>. Sublevel Blocks - Periodic table can be </a:t>
            </a:r>
            <a:r>
              <a:rPr lang="en-US" sz="3600" dirty="0" smtClean="0"/>
              <a:t>			broken </a:t>
            </a:r>
            <a:r>
              <a:rPr lang="en-US" sz="3600" dirty="0"/>
              <a:t>into blocks corresponding to </a:t>
            </a:r>
            <a:r>
              <a:rPr lang="en-US" sz="3600" i="1" dirty="0"/>
              <a:t>s, p, d, f</a:t>
            </a:r>
            <a:r>
              <a:rPr lang="en-US" sz="3600" dirty="0"/>
              <a:t> </a:t>
            </a:r>
            <a:r>
              <a:rPr lang="en-US" sz="3600" dirty="0" smtClean="0"/>
              <a:t>		sublevels</a:t>
            </a:r>
            <a:r>
              <a:rPr lang="en-US" sz="3600" dirty="0"/>
              <a:t>.  </a:t>
            </a:r>
          </a:p>
          <a:p>
            <a:endParaRPr lang="en-US" dirty="0"/>
          </a:p>
        </p:txBody>
      </p:sp>
    </p:spTree>
    <p:extLst>
      <p:ext uri="{BB962C8B-B14F-4D97-AF65-F5344CB8AC3E}">
        <p14:creationId xmlns:p14="http://schemas.microsoft.com/office/powerpoint/2010/main" val="3014151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4497"/>
            <a:ext cx="10515600" cy="5672466"/>
          </a:xfrm>
        </p:spPr>
        <p:txBody>
          <a:bodyPr/>
          <a:lstStyle/>
          <a:p>
            <a:pPr marL="0" indent="0">
              <a:buNone/>
            </a:pPr>
            <a:r>
              <a:rPr lang="en-US" sz="3600" dirty="0" smtClean="0"/>
              <a:t>	II</a:t>
            </a:r>
            <a:r>
              <a:rPr lang="en-US" sz="3600" dirty="0"/>
              <a:t>. Blocks and Groups  </a:t>
            </a:r>
          </a:p>
          <a:p>
            <a:pPr marL="0" indent="0">
              <a:buNone/>
            </a:pPr>
            <a:r>
              <a:rPr lang="en-US" sz="3600" dirty="0" smtClean="0"/>
              <a:t>		A</a:t>
            </a:r>
            <a:r>
              <a:rPr lang="en-US" sz="3600" dirty="0"/>
              <a:t>. </a:t>
            </a:r>
            <a:r>
              <a:rPr lang="en-US" sz="3600" i="1" dirty="0"/>
              <a:t>s</a:t>
            </a:r>
            <a:r>
              <a:rPr lang="en-US" sz="3600" dirty="0"/>
              <a:t>-Block, Groups 1 and 2 </a:t>
            </a:r>
          </a:p>
          <a:p>
            <a:pPr marL="0" indent="0">
              <a:buNone/>
            </a:pPr>
            <a:r>
              <a:rPr lang="en-US" sz="3600" dirty="0" smtClean="0"/>
              <a:t>			1</a:t>
            </a:r>
            <a:r>
              <a:rPr lang="en-US" sz="3600" dirty="0"/>
              <a:t>. Group 1 - The alkali metals </a:t>
            </a:r>
          </a:p>
          <a:p>
            <a:pPr marL="0" indent="0">
              <a:buNone/>
            </a:pPr>
            <a:r>
              <a:rPr lang="en-US" sz="3600" dirty="0" smtClean="0"/>
              <a:t>				a</a:t>
            </a:r>
            <a:r>
              <a:rPr lang="en-US" sz="3600" dirty="0"/>
              <a:t>. One </a:t>
            </a:r>
            <a:r>
              <a:rPr lang="en-US" sz="3600" i="1" dirty="0"/>
              <a:t>s</a:t>
            </a:r>
            <a:r>
              <a:rPr lang="en-US" sz="3600" dirty="0"/>
              <a:t> electron in outer shell </a:t>
            </a:r>
          </a:p>
          <a:p>
            <a:pPr marL="0" indent="0">
              <a:buNone/>
            </a:pPr>
            <a:r>
              <a:rPr lang="en-US" sz="3600" dirty="0" smtClean="0"/>
              <a:t>				b</a:t>
            </a:r>
            <a:r>
              <a:rPr lang="en-US" sz="3600" dirty="0"/>
              <a:t>. Soft, silvery metals of low density </a:t>
            </a:r>
            <a:r>
              <a:rPr lang="en-US" sz="3600" dirty="0" smtClean="0"/>
              <a:t>				and </a:t>
            </a:r>
            <a:r>
              <a:rPr lang="en-US" sz="3600" dirty="0"/>
              <a:t>low melting points </a:t>
            </a:r>
          </a:p>
          <a:p>
            <a:pPr marL="0" indent="0">
              <a:buNone/>
            </a:pPr>
            <a:r>
              <a:rPr lang="en-US" sz="3600" dirty="0" smtClean="0"/>
              <a:t>				c</a:t>
            </a:r>
            <a:r>
              <a:rPr lang="en-US" sz="3600" dirty="0"/>
              <a:t>. Highly reactive, never found pure </a:t>
            </a:r>
            <a:r>
              <a:rPr lang="en-US" sz="3600" dirty="0" smtClean="0"/>
              <a:t>				in </a:t>
            </a:r>
            <a:r>
              <a:rPr lang="en-US" sz="3600" dirty="0"/>
              <a:t>nature </a:t>
            </a:r>
          </a:p>
          <a:p>
            <a:endParaRPr lang="en-US" dirty="0"/>
          </a:p>
        </p:txBody>
      </p:sp>
    </p:spTree>
    <p:extLst>
      <p:ext uri="{BB962C8B-B14F-4D97-AF65-F5344CB8AC3E}">
        <p14:creationId xmlns:p14="http://schemas.microsoft.com/office/powerpoint/2010/main" val="40838683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93683"/>
            <a:ext cx="10515600" cy="5483280"/>
          </a:xfrm>
        </p:spPr>
        <p:txBody>
          <a:bodyPr/>
          <a:lstStyle/>
          <a:p>
            <a:pPr marL="0" indent="0">
              <a:buNone/>
            </a:pPr>
            <a:r>
              <a:rPr lang="en-US" sz="3600" i="1" dirty="0" smtClean="0"/>
              <a:t>s</a:t>
            </a:r>
            <a:r>
              <a:rPr lang="en-US" sz="3600" dirty="0" smtClean="0"/>
              <a:t>-block continued</a:t>
            </a:r>
          </a:p>
          <a:p>
            <a:pPr marL="0" indent="0">
              <a:buNone/>
            </a:pPr>
            <a:r>
              <a:rPr lang="en-US" sz="3600" dirty="0" smtClean="0"/>
              <a:t>			2</a:t>
            </a:r>
            <a:r>
              <a:rPr lang="en-US" sz="3600" dirty="0"/>
              <a:t>. Group 2 - The alkaline earth metals </a:t>
            </a:r>
          </a:p>
          <a:p>
            <a:pPr marL="0" indent="0">
              <a:buNone/>
            </a:pPr>
            <a:r>
              <a:rPr lang="en-US" sz="3600" dirty="0" smtClean="0"/>
              <a:t>				a</a:t>
            </a:r>
            <a:r>
              <a:rPr lang="en-US" sz="3600" dirty="0"/>
              <a:t>. Two </a:t>
            </a:r>
            <a:r>
              <a:rPr lang="en-US" sz="3600" i="1" dirty="0"/>
              <a:t>s</a:t>
            </a:r>
            <a:r>
              <a:rPr lang="en-US" sz="3600" dirty="0"/>
              <a:t> electrons in outer shell </a:t>
            </a:r>
          </a:p>
          <a:p>
            <a:pPr marL="0" indent="0">
              <a:buNone/>
            </a:pPr>
            <a:r>
              <a:rPr lang="en-US" sz="3600" dirty="0" smtClean="0"/>
              <a:t>				b</a:t>
            </a:r>
            <a:r>
              <a:rPr lang="en-US" sz="3600" dirty="0"/>
              <a:t>. Denser, harder, stronger, less </a:t>
            </a:r>
            <a:r>
              <a:rPr lang="en-US" sz="3600" dirty="0" smtClean="0"/>
              <a:t>					reactive </a:t>
            </a:r>
            <a:r>
              <a:rPr lang="en-US" sz="3600" dirty="0"/>
              <a:t>than Group 1 </a:t>
            </a:r>
          </a:p>
          <a:p>
            <a:pPr marL="0" indent="0">
              <a:buNone/>
            </a:pPr>
            <a:r>
              <a:rPr lang="en-US" sz="3600" dirty="0" smtClean="0"/>
              <a:t>				c</a:t>
            </a:r>
            <a:r>
              <a:rPr lang="en-US" sz="3600" dirty="0"/>
              <a:t>. Too reactive to be found pure in </a:t>
            </a:r>
            <a:r>
              <a:rPr lang="en-US" sz="3600" dirty="0" smtClean="0"/>
              <a:t>				nature </a:t>
            </a:r>
            <a:endParaRPr lang="en-US" sz="3600" dirty="0"/>
          </a:p>
          <a:p>
            <a:pPr marL="0" indent="0">
              <a:buNone/>
            </a:pPr>
            <a:endParaRPr lang="en-US" dirty="0"/>
          </a:p>
        </p:txBody>
      </p:sp>
    </p:spTree>
    <p:extLst>
      <p:ext uri="{BB962C8B-B14F-4D97-AF65-F5344CB8AC3E}">
        <p14:creationId xmlns:p14="http://schemas.microsoft.com/office/powerpoint/2010/main" val="1064359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77917"/>
            <a:ext cx="10515600" cy="5499046"/>
          </a:xfrm>
        </p:spPr>
        <p:txBody>
          <a:bodyPr/>
          <a:lstStyle/>
          <a:p>
            <a:pPr marL="0" indent="0">
              <a:buNone/>
            </a:pPr>
            <a:r>
              <a:rPr lang="en-US" sz="3600" dirty="0" smtClean="0"/>
              <a:t>		B</a:t>
            </a:r>
            <a:r>
              <a:rPr lang="en-US" sz="3600" dirty="0"/>
              <a:t>. </a:t>
            </a:r>
            <a:r>
              <a:rPr lang="en-US" sz="3600" i="1" dirty="0"/>
              <a:t>d</a:t>
            </a:r>
            <a:r>
              <a:rPr lang="en-US" sz="3600" dirty="0"/>
              <a:t>-Block, Groups 3 - 12 </a:t>
            </a:r>
          </a:p>
          <a:p>
            <a:pPr marL="0" indent="0">
              <a:buNone/>
            </a:pPr>
            <a:r>
              <a:rPr lang="en-US" sz="3600" dirty="0" smtClean="0"/>
              <a:t>			1</a:t>
            </a:r>
            <a:r>
              <a:rPr lang="en-US" sz="3600" dirty="0"/>
              <a:t>. Metals with typical metallic properties  </a:t>
            </a:r>
          </a:p>
          <a:p>
            <a:pPr marL="0" indent="0">
              <a:buNone/>
            </a:pPr>
            <a:r>
              <a:rPr lang="en-US" sz="3600" dirty="0" smtClean="0"/>
              <a:t>			2</a:t>
            </a:r>
            <a:r>
              <a:rPr lang="en-US" sz="3600" dirty="0"/>
              <a:t>. Referred to as "transition" metals </a:t>
            </a:r>
          </a:p>
          <a:p>
            <a:pPr marL="0" indent="0">
              <a:buNone/>
            </a:pPr>
            <a:r>
              <a:rPr lang="en-US" sz="3600" dirty="0" smtClean="0"/>
              <a:t>			3</a:t>
            </a:r>
            <a:r>
              <a:rPr lang="en-US" sz="3600" dirty="0"/>
              <a:t>. Group number = sum of outermost</a:t>
            </a:r>
            <a:r>
              <a:rPr lang="en-US" sz="3600" i="1" dirty="0"/>
              <a:t> </a:t>
            </a:r>
            <a:r>
              <a:rPr lang="en-US" sz="3600" i="1"/>
              <a:t>s </a:t>
            </a:r>
            <a:r>
              <a:rPr lang="en-US" sz="3600" i="1" smtClean="0"/>
              <a:t>			</a:t>
            </a:r>
            <a:r>
              <a:rPr lang="en-US" sz="3600" smtClean="0"/>
              <a:t>and </a:t>
            </a:r>
            <a:r>
              <a:rPr lang="en-US" sz="3600" i="1" dirty="0"/>
              <a:t>d</a:t>
            </a:r>
            <a:r>
              <a:rPr lang="en-US" sz="3600" dirty="0"/>
              <a:t> electrons </a:t>
            </a:r>
          </a:p>
          <a:p>
            <a:pPr marL="0" indent="0">
              <a:buNone/>
            </a:pPr>
            <a:endParaRPr lang="en-US" dirty="0"/>
          </a:p>
        </p:txBody>
      </p:sp>
    </p:spTree>
    <p:extLst>
      <p:ext uri="{BB962C8B-B14F-4D97-AF65-F5344CB8AC3E}">
        <p14:creationId xmlns:p14="http://schemas.microsoft.com/office/powerpoint/2010/main" val="4291140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83324"/>
            <a:ext cx="10515600" cy="5593639"/>
          </a:xfrm>
        </p:spPr>
        <p:txBody>
          <a:bodyPr>
            <a:normAutofit/>
          </a:bodyPr>
          <a:lstStyle/>
          <a:p>
            <a:pPr marL="0" indent="0">
              <a:buNone/>
            </a:pPr>
            <a:r>
              <a:rPr lang="en-US" sz="3600" dirty="0" smtClean="0"/>
              <a:t>		C</a:t>
            </a:r>
            <a:r>
              <a:rPr lang="en-US" sz="3600" dirty="0"/>
              <a:t>. p-Block elements, Groups 13 - 18 </a:t>
            </a:r>
          </a:p>
          <a:p>
            <a:pPr marL="0" indent="0">
              <a:buNone/>
            </a:pPr>
            <a:r>
              <a:rPr lang="en-US" sz="3600" dirty="0" smtClean="0"/>
              <a:t>			1</a:t>
            </a:r>
            <a:r>
              <a:rPr lang="en-US" sz="3600" dirty="0"/>
              <a:t>. Properties vary greatly </a:t>
            </a:r>
          </a:p>
          <a:p>
            <a:pPr marL="0" indent="0">
              <a:buNone/>
            </a:pPr>
            <a:r>
              <a:rPr lang="en-US" sz="3600" dirty="0" smtClean="0"/>
              <a:t>				a</a:t>
            </a:r>
            <a:r>
              <a:rPr lang="en-US" sz="3600" dirty="0"/>
              <a:t>. Metals </a:t>
            </a:r>
          </a:p>
          <a:p>
            <a:pPr marL="0" indent="0">
              <a:buNone/>
            </a:pPr>
            <a:r>
              <a:rPr lang="en-US" sz="3600" dirty="0" smtClean="0"/>
              <a:t>					(</a:t>
            </a:r>
            <a:r>
              <a:rPr lang="en-US" sz="3600" dirty="0"/>
              <a:t>1) softer and less dense than </a:t>
            </a:r>
            <a:r>
              <a:rPr lang="en-US" sz="3600" dirty="0" smtClean="0"/>
              <a:t>					</a:t>
            </a:r>
            <a:r>
              <a:rPr lang="en-US" sz="3600" i="1" dirty="0" smtClean="0"/>
              <a:t>d</a:t>
            </a:r>
            <a:r>
              <a:rPr lang="en-US" sz="3600" dirty="0" smtClean="0"/>
              <a:t>-block </a:t>
            </a:r>
            <a:r>
              <a:rPr lang="en-US" sz="3600" dirty="0"/>
              <a:t>metals </a:t>
            </a:r>
          </a:p>
          <a:p>
            <a:pPr marL="0" indent="0">
              <a:buNone/>
            </a:pPr>
            <a:r>
              <a:rPr lang="en-US" sz="3600" dirty="0" smtClean="0"/>
              <a:t>					(</a:t>
            </a:r>
            <a:r>
              <a:rPr lang="en-US" sz="3600" dirty="0"/>
              <a:t>2) harder and denser than </a:t>
            </a:r>
            <a:r>
              <a:rPr lang="en-US" sz="3600" i="1" dirty="0" smtClean="0"/>
              <a:t>s</a:t>
            </a:r>
            <a:r>
              <a:rPr lang="en-US" sz="3600" dirty="0" smtClean="0"/>
              <a:t>-						block metals </a:t>
            </a:r>
            <a:endParaRPr lang="en-US" sz="3600" dirty="0"/>
          </a:p>
          <a:p>
            <a:pPr marL="0" indent="0">
              <a:buNone/>
            </a:pPr>
            <a:endParaRPr lang="en-US" dirty="0"/>
          </a:p>
        </p:txBody>
      </p:sp>
    </p:spTree>
    <p:extLst>
      <p:ext uri="{BB962C8B-B14F-4D97-AF65-F5344CB8AC3E}">
        <p14:creationId xmlns:p14="http://schemas.microsoft.com/office/powerpoint/2010/main" val="237738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46386"/>
            <a:ext cx="10515600" cy="5530577"/>
          </a:xfrm>
        </p:spPr>
        <p:txBody>
          <a:bodyPr/>
          <a:lstStyle/>
          <a:p>
            <a:pPr marL="0" indent="0">
              <a:buNone/>
            </a:pPr>
            <a:r>
              <a:rPr lang="en-US" sz="3600" dirty="0"/>
              <a:t>				b. Metalloids </a:t>
            </a:r>
          </a:p>
          <a:p>
            <a:pPr marL="0" indent="0">
              <a:buNone/>
            </a:pPr>
            <a:r>
              <a:rPr lang="en-US" sz="3600" dirty="0"/>
              <a:t>					(1) Brittle solids with some </a:t>
            </a:r>
            <a:r>
              <a:rPr lang="en-US" sz="3600" dirty="0" smtClean="0"/>
              <a:t>						metallic and </a:t>
            </a:r>
            <a:r>
              <a:rPr lang="en-US" sz="3600" dirty="0"/>
              <a:t>some nonmetallic </a:t>
            </a:r>
            <a:r>
              <a:rPr lang="en-US" sz="3600" dirty="0" smtClean="0"/>
              <a:t>					properties </a:t>
            </a:r>
            <a:endParaRPr lang="en-US" sz="3600" dirty="0"/>
          </a:p>
          <a:p>
            <a:pPr marL="0" indent="0">
              <a:buNone/>
            </a:pPr>
            <a:r>
              <a:rPr lang="en-US" sz="3600" dirty="0"/>
              <a:t>					(2) Semiconductors </a:t>
            </a:r>
          </a:p>
          <a:p>
            <a:pPr marL="0" indent="0">
              <a:buNone/>
            </a:pPr>
            <a:r>
              <a:rPr lang="en-US" sz="3600" dirty="0" smtClean="0"/>
              <a:t>				c</a:t>
            </a:r>
            <a:r>
              <a:rPr lang="en-US" sz="3600" dirty="0"/>
              <a:t>. Nonmetals </a:t>
            </a:r>
          </a:p>
          <a:p>
            <a:pPr marL="0" indent="0">
              <a:buNone/>
            </a:pPr>
            <a:r>
              <a:rPr lang="en-US" sz="3600" dirty="0" smtClean="0"/>
              <a:t>					(</a:t>
            </a:r>
            <a:r>
              <a:rPr lang="en-US" sz="3600" dirty="0"/>
              <a:t>1) Halogens (Group 17) are </a:t>
            </a:r>
            <a:r>
              <a:rPr lang="en-US" sz="3600" dirty="0" smtClean="0"/>
              <a:t>						most </a:t>
            </a:r>
            <a:r>
              <a:rPr lang="en-US" sz="3600" dirty="0"/>
              <a:t>reactive of the </a:t>
            </a:r>
            <a:r>
              <a:rPr lang="en-US" sz="3600" dirty="0" smtClean="0"/>
              <a:t>							nonmetals. </a:t>
            </a:r>
            <a:endParaRPr lang="en-US" sz="3600" dirty="0"/>
          </a:p>
          <a:p>
            <a:pPr marL="0" indent="0">
              <a:buNone/>
            </a:pPr>
            <a:endParaRPr lang="en-US" dirty="0"/>
          </a:p>
        </p:txBody>
      </p:sp>
    </p:spTree>
    <p:extLst>
      <p:ext uri="{BB962C8B-B14F-4D97-AF65-F5344CB8AC3E}">
        <p14:creationId xmlns:p14="http://schemas.microsoft.com/office/powerpoint/2010/main" val="2466119310"/>
      </p:ext>
    </p:extLst>
  </p:cSld>
  <p:clrMapOvr>
    <a:masterClrMapping/>
  </p:clrMapOvr>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
  <TotalTime>152</TotalTime>
  <Words>31</Words>
  <Application>Microsoft Office PowerPoint</Application>
  <PresentationFormat>Widescreen</PresentationFormat>
  <Paragraphs>98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(trends in ionization energy, continued)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Gallup-Mckinley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Cynthia Hull</dc:creator>
  <cp:lastModifiedBy>Cynthia Hull</cp:lastModifiedBy>
  <cp:revision>10</cp:revision>
  <dcterms:created xsi:type="dcterms:W3CDTF">2017-11-07T23:12:09Z</dcterms:created>
  <dcterms:modified xsi:type="dcterms:W3CDTF">2017-12-21T18:01:17Z</dcterms:modified>
</cp:coreProperties>
</file>