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3" r:id="rId6"/>
    <p:sldId id="264" r:id="rId7"/>
    <p:sldId id="265" r:id="rId8"/>
    <p:sldId id="260" r:id="rId9"/>
    <p:sldId id="261" r:id="rId10"/>
    <p:sldId id="266" r:id="rId11"/>
    <p:sldId id="262" r:id="rId12"/>
    <p:sldId id="267" r:id="rId13"/>
    <p:sldId id="268" r:id="rId14"/>
    <p:sldId id="269" r:id="rId15"/>
    <p:sldId id="274" r:id="rId16"/>
    <p:sldId id="270" r:id="rId17"/>
    <p:sldId id="271" r:id="rId18"/>
    <p:sldId id="272" r:id="rId19"/>
    <p:sldId id="275" r:id="rId20"/>
    <p:sldId id="27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12/10/2018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12/10/2018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12/10/2018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12/10/2018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12/10/2018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12/10/2018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12/10/2018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a:t>
            </a:r>
            <a:r>
              <a:rPr lang="en-US" dirty="0" err="1" smtClean="0"/>
              <a:t>manhattAN</a:t>
            </a:r>
            <a:r>
              <a:rPr lang="en-US" dirty="0" smtClean="0"/>
              <a:t> PROJECT</a:t>
            </a:r>
            <a:endParaRPr lang="en-US" dirty="0"/>
          </a:p>
        </p:txBody>
      </p:sp>
    </p:spTree>
    <p:extLst>
      <p:ext uri="{BB962C8B-B14F-4D97-AF65-F5344CB8AC3E}">
        <p14:creationId xmlns:p14="http://schemas.microsoft.com/office/powerpoint/2010/main" val="541916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projects moves ahead</a:t>
            </a:r>
            <a:endParaRPr lang="en-US" dirty="0"/>
          </a:p>
        </p:txBody>
      </p:sp>
      <p:sp>
        <p:nvSpPr>
          <p:cNvPr id="3" name="Content Placeholder 2"/>
          <p:cNvSpPr>
            <a:spLocks noGrp="1"/>
          </p:cNvSpPr>
          <p:nvPr>
            <p:ph idx="1"/>
          </p:nvPr>
        </p:nvSpPr>
        <p:spPr/>
        <p:txBody>
          <a:bodyPr>
            <a:normAutofit lnSpcReduction="10000"/>
          </a:bodyPr>
          <a:lstStyle/>
          <a:p>
            <a:r>
              <a:rPr lang="en-US" sz="2800" dirty="0">
                <a:solidFill>
                  <a:srgbClr val="FFFF00"/>
                </a:solidFill>
              </a:rPr>
              <a:t>After this milestone</a:t>
            </a:r>
            <a:r>
              <a:rPr lang="en-US" sz="2800" dirty="0"/>
              <a:t>, </a:t>
            </a:r>
            <a:r>
              <a:rPr lang="en-US" sz="2800" dirty="0" smtClean="0">
                <a:solidFill>
                  <a:srgbClr val="FFFF00"/>
                </a:solidFill>
              </a:rPr>
              <a:t>more funds </a:t>
            </a:r>
            <a:r>
              <a:rPr lang="en-US" sz="2800" dirty="0"/>
              <a:t>were </a:t>
            </a:r>
            <a:r>
              <a:rPr lang="en-US" sz="2800" dirty="0" smtClean="0"/>
              <a:t>made available, </a:t>
            </a:r>
            <a:r>
              <a:rPr lang="en-US" sz="2800" dirty="0"/>
              <a:t>and the </a:t>
            </a:r>
            <a:r>
              <a:rPr lang="en-US" sz="2800" dirty="0">
                <a:solidFill>
                  <a:srgbClr val="FFFF00"/>
                </a:solidFill>
              </a:rPr>
              <a:t>project advanced </a:t>
            </a:r>
            <a:r>
              <a:rPr lang="en-US" sz="2800" dirty="0"/>
              <a:t>at breakneck speed. </a:t>
            </a:r>
            <a:endParaRPr lang="en-US" sz="2800" dirty="0" smtClean="0"/>
          </a:p>
          <a:p>
            <a:r>
              <a:rPr lang="en-US" sz="2800" dirty="0" smtClean="0"/>
              <a:t>The </a:t>
            </a:r>
            <a:r>
              <a:rPr lang="en-US" sz="2800" dirty="0">
                <a:solidFill>
                  <a:srgbClr val="FFFF00"/>
                </a:solidFill>
              </a:rPr>
              <a:t>main assembly plant </a:t>
            </a:r>
            <a:r>
              <a:rPr lang="en-US" sz="2800" dirty="0"/>
              <a:t>was built at</a:t>
            </a:r>
            <a:r>
              <a:rPr lang="en-US" sz="2800" dirty="0">
                <a:solidFill>
                  <a:srgbClr val="FFFF00"/>
                </a:solidFill>
              </a:rPr>
              <a:t> </a:t>
            </a:r>
            <a:r>
              <a:rPr lang="en-US" sz="2800" b="1" cap="all" dirty="0">
                <a:solidFill>
                  <a:srgbClr val="FFFF00"/>
                </a:solidFill>
              </a:rPr>
              <a:t>LOS ALAMOS, NEW MEXICO</a:t>
            </a:r>
            <a:r>
              <a:rPr lang="en-US" sz="2800" dirty="0">
                <a:solidFill>
                  <a:srgbClr val="FFFF00"/>
                </a:solidFill>
              </a:rPr>
              <a:t>. </a:t>
            </a:r>
            <a:endParaRPr lang="en-US" sz="2800" b="1" cap="all" dirty="0">
              <a:solidFill>
                <a:srgbClr val="FFFF00"/>
              </a:solidFill>
            </a:endParaRPr>
          </a:p>
          <a:p>
            <a:r>
              <a:rPr lang="en-US" sz="2800" b="1" cap="all" dirty="0" smtClean="0">
                <a:solidFill>
                  <a:srgbClr val="FFFF00"/>
                </a:solidFill>
              </a:rPr>
              <a:t>ROBERT </a:t>
            </a:r>
            <a:r>
              <a:rPr lang="en-US" sz="2800" b="1" cap="all" dirty="0">
                <a:solidFill>
                  <a:srgbClr val="FFFF00"/>
                </a:solidFill>
              </a:rPr>
              <a:t>OPPENHEIMER</a:t>
            </a:r>
            <a:r>
              <a:rPr lang="en-US" sz="2800" dirty="0">
                <a:solidFill>
                  <a:srgbClr val="FFFF00"/>
                </a:solidFill>
              </a:rPr>
              <a:t> was put in charge </a:t>
            </a:r>
            <a:r>
              <a:rPr lang="en-US" sz="2800" dirty="0"/>
              <a:t>of putting the pieces together at Los Alamos. </a:t>
            </a:r>
            <a:endParaRPr lang="en-US" sz="2800" dirty="0" smtClean="0"/>
          </a:p>
          <a:p>
            <a:r>
              <a:rPr lang="en-US" sz="2800" dirty="0" smtClean="0"/>
              <a:t>Nearly </a:t>
            </a:r>
            <a:r>
              <a:rPr lang="en-US" sz="2800" dirty="0">
                <a:solidFill>
                  <a:srgbClr val="FFFF00"/>
                </a:solidFill>
              </a:rPr>
              <a:t>$2 billion </a:t>
            </a:r>
            <a:r>
              <a:rPr lang="en-US" sz="2800" dirty="0"/>
              <a:t>had been spent on </a:t>
            </a:r>
            <a:r>
              <a:rPr lang="en-US" sz="2800" dirty="0">
                <a:solidFill>
                  <a:srgbClr val="FFFF00"/>
                </a:solidFill>
              </a:rPr>
              <a:t>research</a:t>
            </a:r>
            <a:r>
              <a:rPr lang="en-US" sz="2800" dirty="0"/>
              <a:t> and </a:t>
            </a:r>
            <a:r>
              <a:rPr lang="en-US" sz="2800" dirty="0">
                <a:solidFill>
                  <a:srgbClr val="FFFF00"/>
                </a:solidFill>
              </a:rPr>
              <a:t>development</a:t>
            </a:r>
            <a:r>
              <a:rPr lang="en-US" sz="2800" dirty="0"/>
              <a:t> of the </a:t>
            </a:r>
            <a:r>
              <a:rPr lang="en-US" sz="2800" dirty="0">
                <a:solidFill>
                  <a:srgbClr val="FFFF00"/>
                </a:solidFill>
              </a:rPr>
              <a:t>atomic bomb</a:t>
            </a:r>
            <a:r>
              <a:rPr lang="en-US" sz="2800" dirty="0"/>
              <a:t>. </a:t>
            </a:r>
            <a:endParaRPr lang="en-US" sz="2800" dirty="0" smtClean="0"/>
          </a:p>
          <a:p>
            <a:r>
              <a:rPr lang="en-US" sz="2800" dirty="0" smtClean="0"/>
              <a:t>The </a:t>
            </a:r>
            <a:r>
              <a:rPr lang="en-US" sz="2800" dirty="0"/>
              <a:t>Manhattan Project </a:t>
            </a:r>
            <a:r>
              <a:rPr lang="en-US" sz="2800" dirty="0">
                <a:solidFill>
                  <a:srgbClr val="FFFF00"/>
                </a:solidFill>
              </a:rPr>
              <a:t>employed</a:t>
            </a:r>
            <a:r>
              <a:rPr lang="en-US" sz="2800" dirty="0"/>
              <a:t> over </a:t>
            </a:r>
            <a:r>
              <a:rPr lang="en-US" sz="2800" dirty="0">
                <a:solidFill>
                  <a:srgbClr val="FFFF00"/>
                </a:solidFill>
              </a:rPr>
              <a:t>120,000 Americans</a:t>
            </a:r>
            <a:r>
              <a:rPr lang="en-US" sz="2800" dirty="0"/>
              <a:t>.</a:t>
            </a:r>
          </a:p>
          <a:p>
            <a:endParaRPr lang="en-US" dirty="0"/>
          </a:p>
        </p:txBody>
      </p:sp>
    </p:spTree>
    <p:extLst>
      <p:ext uri="{BB962C8B-B14F-4D97-AF65-F5344CB8AC3E}">
        <p14:creationId xmlns:p14="http://schemas.microsoft.com/office/powerpoint/2010/main" val="39075995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01246" y="573132"/>
            <a:ext cx="5182144" cy="3109286"/>
          </a:xfrm>
          <a:prstGeom prst="rect">
            <a:avLst/>
          </a:prstGeom>
        </p:spPr>
      </p:pic>
      <p:sp>
        <p:nvSpPr>
          <p:cNvPr id="5" name="TextBox 4"/>
          <p:cNvSpPr txBox="1"/>
          <p:nvPr/>
        </p:nvSpPr>
        <p:spPr>
          <a:xfrm>
            <a:off x="7168638" y="3787258"/>
            <a:ext cx="4714752" cy="369332"/>
          </a:xfrm>
          <a:prstGeom prst="rect">
            <a:avLst/>
          </a:prstGeom>
          <a:noFill/>
        </p:spPr>
        <p:txBody>
          <a:bodyPr wrap="none" rtlCol="0">
            <a:spAutoFit/>
          </a:bodyPr>
          <a:lstStyle/>
          <a:p>
            <a:r>
              <a:rPr lang="en-US" dirty="0" smtClean="0"/>
              <a:t>Albert Einstein and Robert Oppenheimer</a:t>
            </a:r>
            <a:endParaRPr lang="en-US" dirty="0"/>
          </a:p>
        </p:txBody>
      </p:sp>
      <p:pic>
        <p:nvPicPr>
          <p:cNvPr id="6" name="Picture 5"/>
          <p:cNvPicPr>
            <a:picLocks noChangeAspect="1"/>
          </p:cNvPicPr>
          <p:nvPr/>
        </p:nvPicPr>
        <p:blipFill>
          <a:blip r:embed="rId3"/>
          <a:stretch>
            <a:fillRect/>
          </a:stretch>
        </p:blipFill>
        <p:spPr>
          <a:xfrm>
            <a:off x="4723239" y="4261430"/>
            <a:ext cx="3197552" cy="2429148"/>
          </a:xfrm>
          <a:prstGeom prst="rect">
            <a:avLst/>
          </a:prstGeom>
        </p:spPr>
      </p:pic>
      <p:pic>
        <p:nvPicPr>
          <p:cNvPr id="7" name="Picture 6"/>
          <p:cNvPicPr>
            <a:picLocks noChangeAspect="1"/>
          </p:cNvPicPr>
          <p:nvPr/>
        </p:nvPicPr>
        <p:blipFill>
          <a:blip r:embed="rId4"/>
          <a:stretch>
            <a:fillRect/>
          </a:stretch>
        </p:blipFill>
        <p:spPr>
          <a:xfrm>
            <a:off x="8202659" y="4261430"/>
            <a:ext cx="3547382" cy="2128429"/>
          </a:xfrm>
          <a:prstGeom prst="rect">
            <a:avLst/>
          </a:prstGeom>
        </p:spPr>
      </p:pic>
      <p:pic>
        <p:nvPicPr>
          <p:cNvPr id="8" name="Picture 7"/>
          <p:cNvPicPr>
            <a:picLocks noChangeAspect="1"/>
          </p:cNvPicPr>
          <p:nvPr/>
        </p:nvPicPr>
        <p:blipFill>
          <a:blip r:embed="rId5"/>
          <a:stretch>
            <a:fillRect/>
          </a:stretch>
        </p:blipFill>
        <p:spPr>
          <a:xfrm>
            <a:off x="321401" y="3971924"/>
            <a:ext cx="4119970" cy="2805013"/>
          </a:xfrm>
          <a:prstGeom prst="rect">
            <a:avLst/>
          </a:prstGeom>
        </p:spPr>
      </p:pic>
      <p:pic>
        <p:nvPicPr>
          <p:cNvPr id="9" name="Picture 8"/>
          <p:cNvPicPr>
            <a:picLocks noChangeAspect="1"/>
          </p:cNvPicPr>
          <p:nvPr/>
        </p:nvPicPr>
        <p:blipFill>
          <a:blip r:embed="rId6"/>
          <a:stretch>
            <a:fillRect/>
          </a:stretch>
        </p:blipFill>
        <p:spPr>
          <a:xfrm>
            <a:off x="1233079" y="827314"/>
            <a:ext cx="4639544" cy="2855104"/>
          </a:xfrm>
          <a:prstGeom prst="rect">
            <a:avLst/>
          </a:prstGeom>
        </p:spPr>
      </p:pic>
      <p:sp>
        <p:nvSpPr>
          <p:cNvPr id="10" name="TextBox 9"/>
          <p:cNvSpPr txBox="1"/>
          <p:nvPr/>
        </p:nvSpPr>
        <p:spPr>
          <a:xfrm>
            <a:off x="679268" y="248302"/>
            <a:ext cx="3874779" cy="461665"/>
          </a:xfrm>
          <a:prstGeom prst="rect">
            <a:avLst/>
          </a:prstGeom>
          <a:noFill/>
        </p:spPr>
        <p:txBody>
          <a:bodyPr wrap="none" rtlCol="0">
            <a:spAutoFit/>
          </a:bodyPr>
          <a:lstStyle/>
          <a:p>
            <a:r>
              <a:rPr lang="en-US" sz="2400" dirty="0" smtClean="0"/>
              <a:t>Los Alamos, New Mexico</a:t>
            </a:r>
            <a:endParaRPr lang="en-US" sz="2400" dirty="0"/>
          </a:p>
        </p:txBody>
      </p:sp>
    </p:spTree>
    <p:extLst>
      <p:ext uri="{BB962C8B-B14F-4D97-AF65-F5344CB8AC3E}">
        <p14:creationId xmlns:p14="http://schemas.microsoft.com/office/powerpoint/2010/main" val="3016113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33302" y="238069"/>
            <a:ext cx="9130938" cy="6619931"/>
          </a:xfrm>
          <a:prstGeom prst="rect">
            <a:avLst/>
          </a:prstGeom>
        </p:spPr>
      </p:pic>
    </p:spTree>
    <p:extLst>
      <p:ext uri="{BB962C8B-B14F-4D97-AF65-F5344CB8AC3E}">
        <p14:creationId xmlns:p14="http://schemas.microsoft.com/office/powerpoint/2010/main" val="2216051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859340"/>
            <a:ext cx="6096000" cy="3139321"/>
          </a:xfrm>
          <a:prstGeom prst="rect">
            <a:avLst/>
          </a:prstGeom>
        </p:spPr>
        <p:txBody>
          <a:bodyPr>
            <a:spAutoFit/>
          </a:bodyPr>
          <a:lstStyle/>
          <a:p>
            <a:r>
              <a:rPr lang="en-US"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Secrecy was paramount. Neither the Germans nor the Japanese could learn of the project. Roosevelt and Churchill also agreed that the Stalin would be kept in the dark. Consequently, there was no public awareness or debate. Keeping 120,000 people quiet would be impossible; therefore only a small privileged cadre of inner scientists and officials knew about the atomic bomb's development. In fact, Vice-President Truman had never heard of the Manhattan Project until he became President Truman</a:t>
            </a:r>
            <a:endParaRPr lang="en-US" dirty="0"/>
          </a:p>
        </p:txBody>
      </p:sp>
      <p:sp>
        <p:nvSpPr>
          <p:cNvPr id="3" name="Title 2"/>
          <p:cNvSpPr>
            <a:spLocks noGrp="1"/>
          </p:cNvSpPr>
          <p:nvPr>
            <p:ph type="title"/>
          </p:nvPr>
        </p:nvSpPr>
        <p:spPr/>
        <p:txBody>
          <a:bodyPr/>
          <a:lstStyle/>
          <a:p>
            <a:r>
              <a:rPr lang="en-US" dirty="0" smtClean="0"/>
              <a:t>secrets</a:t>
            </a:r>
            <a:endParaRPr lang="en-US" dirty="0"/>
          </a:p>
        </p:txBody>
      </p:sp>
      <p:sp>
        <p:nvSpPr>
          <p:cNvPr id="4" name="Content Placeholder 3"/>
          <p:cNvSpPr>
            <a:spLocks noGrp="1"/>
          </p:cNvSpPr>
          <p:nvPr>
            <p:ph idx="1"/>
          </p:nvPr>
        </p:nvSpPr>
        <p:spPr/>
        <p:txBody>
          <a:bodyPr/>
          <a:lstStyle/>
          <a:p>
            <a:r>
              <a:rPr lang="en-US" dirty="0">
                <a:solidFill>
                  <a:srgbClr val="FFFF00"/>
                </a:solidFill>
              </a:rPr>
              <a:t>Secrecy </a:t>
            </a:r>
            <a:r>
              <a:rPr lang="en-US" dirty="0"/>
              <a:t>was paramount. </a:t>
            </a:r>
            <a:endParaRPr lang="en-US" dirty="0" smtClean="0"/>
          </a:p>
          <a:p>
            <a:r>
              <a:rPr lang="en-US" dirty="0" smtClean="0"/>
              <a:t>Neither </a:t>
            </a:r>
            <a:r>
              <a:rPr lang="en-US" dirty="0"/>
              <a:t>the </a:t>
            </a:r>
            <a:r>
              <a:rPr lang="en-US" dirty="0">
                <a:solidFill>
                  <a:srgbClr val="FFFF00"/>
                </a:solidFill>
              </a:rPr>
              <a:t>Germans</a:t>
            </a:r>
            <a:r>
              <a:rPr lang="en-US" dirty="0"/>
              <a:t> nor the </a:t>
            </a:r>
            <a:r>
              <a:rPr lang="en-US" dirty="0">
                <a:solidFill>
                  <a:srgbClr val="FFFF00"/>
                </a:solidFill>
              </a:rPr>
              <a:t>Japanese</a:t>
            </a:r>
            <a:r>
              <a:rPr lang="en-US" dirty="0"/>
              <a:t> could learn of the project. </a:t>
            </a:r>
            <a:endParaRPr lang="en-US" dirty="0" smtClean="0"/>
          </a:p>
          <a:p>
            <a:r>
              <a:rPr lang="en-US" dirty="0" smtClean="0">
                <a:solidFill>
                  <a:srgbClr val="FFFF00"/>
                </a:solidFill>
              </a:rPr>
              <a:t>Roosevelt </a:t>
            </a:r>
            <a:r>
              <a:rPr lang="en-US" dirty="0">
                <a:solidFill>
                  <a:srgbClr val="FFFF00"/>
                </a:solidFill>
              </a:rPr>
              <a:t>and Churchill </a:t>
            </a:r>
            <a:r>
              <a:rPr lang="en-US" dirty="0"/>
              <a:t>also agreed that the </a:t>
            </a:r>
            <a:r>
              <a:rPr lang="en-US" dirty="0">
                <a:solidFill>
                  <a:srgbClr val="FFFF00"/>
                </a:solidFill>
              </a:rPr>
              <a:t>Stalin </a:t>
            </a:r>
            <a:r>
              <a:rPr lang="en-US" dirty="0"/>
              <a:t>would be kept in the dark. Consequently, there was </a:t>
            </a:r>
            <a:r>
              <a:rPr lang="en-US" dirty="0">
                <a:solidFill>
                  <a:srgbClr val="FFFF00"/>
                </a:solidFill>
              </a:rPr>
              <a:t>no public awareness </a:t>
            </a:r>
            <a:r>
              <a:rPr lang="en-US" dirty="0"/>
              <a:t>or debate. </a:t>
            </a:r>
            <a:endParaRPr lang="en-US" dirty="0" smtClean="0"/>
          </a:p>
          <a:p>
            <a:r>
              <a:rPr lang="en-US" dirty="0" smtClean="0"/>
              <a:t>Keeping </a:t>
            </a:r>
            <a:r>
              <a:rPr lang="en-US" dirty="0"/>
              <a:t>120,000 people quiet would be impossible; therefore only a </a:t>
            </a:r>
            <a:r>
              <a:rPr lang="en-US" dirty="0">
                <a:solidFill>
                  <a:srgbClr val="FFFF00"/>
                </a:solidFill>
              </a:rPr>
              <a:t>small</a:t>
            </a:r>
            <a:r>
              <a:rPr lang="en-US" dirty="0"/>
              <a:t> </a:t>
            </a:r>
            <a:r>
              <a:rPr lang="en-US" dirty="0" smtClean="0">
                <a:solidFill>
                  <a:srgbClr val="FFFF00"/>
                </a:solidFill>
              </a:rPr>
              <a:t>group of </a:t>
            </a:r>
            <a:r>
              <a:rPr lang="en-US" dirty="0">
                <a:solidFill>
                  <a:srgbClr val="FFFF00"/>
                </a:solidFill>
              </a:rPr>
              <a:t>inner scientists and officials </a:t>
            </a:r>
            <a:r>
              <a:rPr lang="en-US" dirty="0"/>
              <a:t>knew about the atomic bomb's development</a:t>
            </a:r>
            <a:r>
              <a:rPr lang="en-US" dirty="0" smtClean="0"/>
              <a:t>.</a:t>
            </a:r>
          </a:p>
          <a:p>
            <a:r>
              <a:rPr lang="en-US" dirty="0" smtClean="0"/>
              <a:t>In </a:t>
            </a:r>
            <a:r>
              <a:rPr lang="en-US" dirty="0"/>
              <a:t>fact, </a:t>
            </a:r>
            <a:r>
              <a:rPr lang="en-US" dirty="0">
                <a:solidFill>
                  <a:srgbClr val="FFFF00"/>
                </a:solidFill>
              </a:rPr>
              <a:t>Vice-President Truman </a:t>
            </a:r>
            <a:r>
              <a:rPr lang="en-US" dirty="0"/>
              <a:t>had </a:t>
            </a:r>
            <a:r>
              <a:rPr lang="en-US" dirty="0">
                <a:solidFill>
                  <a:srgbClr val="FFFF00"/>
                </a:solidFill>
              </a:rPr>
              <a:t>never heard </a:t>
            </a:r>
            <a:r>
              <a:rPr lang="en-US" dirty="0"/>
              <a:t>of the </a:t>
            </a:r>
            <a:r>
              <a:rPr lang="en-US" dirty="0">
                <a:solidFill>
                  <a:srgbClr val="FFFF00"/>
                </a:solidFill>
              </a:rPr>
              <a:t>Manhattan Project</a:t>
            </a:r>
            <a:r>
              <a:rPr lang="en-US" dirty="0"/>
              <a:t> until he became President Truman</a:t>
            </a:r>
            <a:endParaRPr lang="en-US" dirty="0"/>
          </a:p>
        </p:txBody>
      </p:sp>
    </p:spTree>
    <p:extLst>
      <p:ext uri="{BB962C8B-B14F-4D97-AF65-F5344CB8AC3E}">
        <p14:creationId xmlns:p14="http://schemas.microsoft.com/office/powerpoint/2010/main" val="2766810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the bomb</a:t>
            </a:r>
            <a:endParaRPr lang="en-US" dirty="0"/>
          </a:p>
        </p:txBody>
      </p:sp>
      <p:sp>
        <p:nvSpPr>
          <p:cNvPr id="3" name="Content Placeholder 2"/>
          <p:cNvSpPr>
            <a:spLocks noGrp="1"/>
          </p:cNvSpPr>
          <p:nvPr>
            <p:ph idx="1"/>
          </p:nvPr>
        </p:nvSpPr>
        <p:spPr/>
        <p:txBody>
          <a:bodyPr/>
          <a:lstStyle/>
          <a:p>
            <a:r>
              <a:rPr lang="en-US" sz="2800" dirty="0"/>
              <a:t>By the summer of </a:t>
            </a:r>
            <a:r>
              <a:rPr lang="en-US" sz="2800" dirty="0">
                <a:solidFill>
                  <a:srgbClr val="FFFF00"/>
                </a:solidFill>
              </a:rPr>
              <a:t>1945</a:t>
            </a:r>
            <a:r>
              <a:rPr lang="en-US" sz="2800" dirty="0"/>
              <a:t>, </a:t>
            </a:r>
            <a:r>
              <a:rPr lang="en-US" sz="2800" dirty="0">
                <a:solidFill>
                  <a:srgbClr val="FFFF00"/>
                </a:solidFill>
              </a:rPr>
              <a:t>Oppenheimer</a:t>
            </a:r>
            <a:r>
              <a:rPr lang="en-US" sz="2800" dirty="0"/>
              <a:t> was </a:t>
            </a:r>
            <a:r>
              <a:rPr lang="en-US" sz="2800" dirty="0">
                <a:solidFill>
                  <a:srgbClr val="FFFF00"/>
                </a:solidFill>
              </a:rPr>
              <a:t>ready to test</a:t>
            </a:r>
            <a:r>
              <a:rPr lang="en-US" sz="2800" dirty="0"/>
              <a:t> the first bomb</a:t>
            </a:r>
            <a:r>
              <a:rPr lang="en-US" sz="2800" dirty="0" smtClean="0"/>
              <a:t>.</a:t>
            </a:r>
          </a:p>
          <a:p>
            <a:r>
              <a:rPr lang="en-US" sz="2800" dirty="0" smtClean="0"/>
              <a:t> </a:t>
            </a:r>
            <a:r>
              <a:rPr lang="en-US" sz="2800" dirty="0"/>
              <a:t>On </a:t>
            </a:r>
            <a:r>
              <a:rPr lang="en-US" sz="2800" dirty="0">
                <a:solidFill>
                  <a:srgbClr val="FFFF00"/>
                </a:solidFill>
              </a:rPr>
              <a:t>July 16, 1945</a:t>
            </a:r>
            <a:r>
              <a:rPr lang="en-US" sz="2800" dirty="0"/>
              <a:t>, at </a:t>
            </a:r>
            <a:r>
              <a:rPr lang="en-US" sz="2800" b="1" cap="all" dirty="0">
                <a:solidFill>
                  <a:srgbClr val="FFFF00"/>
                </a:solidFill>
              </a:rPr>
              <a:t>TRINITY SITE</a:t>
            </a:r>
            <a:r>
              <a:rPr lang="en-US" sz="2800" dirty="0"/>
              <a:t> </a:t>
            </a:r>
            <a:r>
              <a:rPr lang="en-US" sz="2800" dirty="0">
                <a:solidFill>
                  <a:srgbClr val="FFFF00"/>
                </a:solidFill>
              </a:rPr>
              <a:t>near </a:t>
            </a:r>
            <a:r>
              <a:rPr lang="en-US" sz="2800" b="1" cap="all" dirty="0">
                <a:solidFill>
                  <a:srgbClr val="FFFF00"/>
                </a:solidFill>
              </a:rPr>
              <a:t>ALAMOGORDO, NEW MEXICO</a:t>
            </a:r>
            <a:r>
              <a:rPr lang="en-US" sz="2800" dirty="0"/>
              <a:t>, </a:t>
            </a:r>
            <a:r>
              <a:rPr lang="en-US" sz="2800" dirty="0">
                <a:solidFill>
                  <a:srgbClr val="FFFF00"/>
                </a:solidFill>
              </a:rPr>
              <a:t>scientists</a:t>
            </a:r>
            <a:r>
              <a:rPr lang="en-US" sz="2800" dirty="0"/>
              <a:t> of the Manhattan Project readied themselves to watch the </a:t>
            </a:r>
            <a:r>
              <a:rPr lang="en-US" sz="2800" dirty="0">
                <a:solidFill>
                  <a:srgbClr val="FFFF00"/>
                </a:solidFill>
              </a:rPr>
              <a:t>detonation </a:t>
            </a:r>
            <a:r>
              <a:rPr lang="en-US" sz="2800" dirty="0"/>
              <a:t>of the world's </a:t>
            </a:r>
            <a:r>
              <a:rPr lang="en-US" sz="2800" dirty="0">
                <a:solidFill>
                  <a:srgbClr val="FFFF00"/>
                </a:solidFill>
              </a:rPr>
              <a:t>first atomic bomb</a:t>
            </a:r>
            <a:r>
              <a:rPr lang="en-US" sz="2800" dirty="0"/>
              <a:t>. </a:t>
            </a:r>
            <a:endParaRPr lang="en-US" sz="2800" dirty="0" smtClean="0"/>
          </a:p>
          <a:p>
            <a:r>
              <a:rPr lang="en-US" sz="2800" dirty="0" smtClean="0"/>
              <a:t>The </a:t>
            </a:r>
            <a:r>
              <a:rPr lang="en-US" sz="2800" dirty="0"/>
              <a:t>device was </a:t>
            </a:r>
            <a:r>
              <a:rPr lang="en-US" sz="2800" dirty="0">
                <a:solidFill>
                  <a:srgbClr val="FFFF00"/>
                </a:solidFill>
              </a:rPr>
              <a:t>affixed to a 100-foot to</a:t>
            </a:r>
            <a:r>
              <a:rPr lang="en-US" sz="2800" dirty="0"/>
              <a:t>wer and </a:t>
            </a:r>
            <a:r>
              <a:rPr lang="en-US" sz="2800" dirty="0">
                <a:solidFill>
                  <a:srgbClr val="FFFF00"/>
                </a:solidFill>
              </a:rPr>
              <a:t>discharged</a:t>
            </a:r>
            <a:r>
              <a:rPr lang="en-US" sz="2800" dirty="0"/>
              <a:t> just </a:t>
            </a:r>
            <a:r>
              <a:rPr lang="en-US" sz="2800" dirty="0">
                <a:solidFill>
                  <a:srgbClr val="FFFF00"/>
                </a:solidFill>
              </a:rPr>
              <a:t>before dawn</a:t>
            </a:r>
            <a:r>
              <a:rPr lang="en-US" sz="2800" dirty="0"/>
              <a:t>. No one was properly prepared for the result.</a:t>
            </a:r>
          </a:p>
          <a:p>
            <a:endParaRPr lang="en-US" dirty="0"/>
          </a:p>
        </p:txBody>
      </p:sp>
    </p:spTree>
    <p:extLst>
      <p:ext uri="{BB962C8B-B14F-4D97-AF65-F5344CB8AC3E}">
        <p14:creationId xmlns:p14="http://schemas.microsoft.com/office/powerpoint/2010/main" val="2538001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adget"/>
          <p:cNvPicPr/>
          <p:nvPr/>
        </p:nvPicPr>
        <p:blipFill>
          <a:blip r:embed="rId2">
            <a:extLst>
              <a:ext uri="{28A0092B-C50C-407E-A947-70E740481C1C}">
                <a14:useLocalDpi xmlns:a14="http://schemas.microsoft.com/office/drawing/2010/main" val="0"/>
              </a:ext>
            </a:extLst>
          </a:blip>
          <a:srcRect/>
          <a:stretch>
            <a:fillRect/>
          </a:stretch>
        </p:blipFill>
        <p:spPr bwMode="auto">
          <a:xfrm>
            <a:off x="235131" y="352698"/>
            <a:ext cx="7339602" cy="5721530"/>
          </a:xfrm>
          <a:prstGeom prst="rect">
            <a:avLst/>
          </a:prstGeom>
          <a:noFill/>
          <a:ln>
            <a:noFill/>
          </a:ln>
        </p:spPr>
      </p:pic>
      <p:sp>
        <p:nvSpPr>
          <p:cNvPr id="6" name="Rectangle 5"/>
          <p:cNvSpPr/>
          <p:nvPr/>
        </p:nvSpPr>
        <p:spPr>
          <a:xfrm>
            <a:off x="7798526" y="222068"/>
            <a:ext cx="4193177" cy="6494085"/>
          </a:xfrm>
          <a:prstGeom prst="rect">
            <a:avLst/>
          </a:prstGeom>
        </p:spPr>
        <p:txBody>
          <a:bodyPr wrap="square">
            <a:spAutoFit/>
          </a:bodyPr>
          <a:lstStyle/>
          <a:p>
            <a:r>
              <a:rPr lang="en-US" sz="3200" dirty="0"/>
              <a:t>This once classified photograph features the </a:t>
            </a:r>
            <a:r>
              <a:rPr lang="en-US" sz="3200" dirty="0">
                <a:solidFill>
                  <a:srgbClr val="FFFF00"/>
                </a:solidFill>
              </a:rPr>
              <a:t>first atomic bomb </a:t>
            </a:r>
            <a:r>
              <a:rPr lang="en-US" sz="3200" dirty="0"/>
              <a:t>— a weapon that atomic scientists had nicknamed "</a:t>
            </a:r>
            <a:r>
              <a:rPr lang="en-US" sz="3200" dirty="0">
                <a:solidFill>
                  <a:srgbClr val="FFFF00"/>
                </a:solidFill>
              </a:rPr>
              <a:t>Gadget.</a:t>
            </a:r>
            <a:r>
              <a:rPr lang="en-US" sz="3200" dirty="0"/>
              <a:t>" The nuclear age began on July 16, 1945, when it was detonated in the New Mexico desert.</a:t>
            </a:r>
          </a:p>
        </p:txBody>
      </p:sp>
    </p:spTree>
    <p:extLst>
      <p:ext uri="{BB962C8B-B14F-4D97-AF65-F5344CB8AC3E}">
        <p14:creationId xmlns:p14="http://schemas.microsoft.com/office/powerpoint/2010/main" val="3147703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3674" t="5821" r="11422" b="2426"/>
          <a:stretch/>
        </p:blipFill>
        <p:spPr>
          <a:xfrm>
            <a:off x="295410" y="160335"/>
            <a:ext cx="2793907" cy="3262133"/>
          </a:xfrm>
          <a:prstGeom prst="rect">
            <a:avLst/>
          </a:prstGeom>
        </p:spPr>
      </p:pic>
      <p:pic>
        <p:nvPicPr>
          <p:cNvPr id="6" name="Picture 5"/>
          <p:cNvPicPr>
            <a:picLocks noChangeAspect="1"/>
          </p:cNvPicPr>
          <p:nvPr/>
        </p:nvPicPr>
        <p:blipFill>
          <a:blip r:embed="rId3"/>
          <a:stretch>
            <a:fillRect/>
          </a:stretch>
        </p:blipFill>
        <p:spPr>
          <a:xfrm>
            <a:off x="7744949" y="160335"/>
            <a:ext cx="4319333" cy="3136854"/>
          </a:xfrm>
          <a:prstGeom prst="rect">
            <a:avLst/>
          </a:prstGeom>
        </p:spPr>
      </p:pic>
      <p:sp>
        <p:nvSpPr>
          <p:cNvPr id="7" name="AutoShape 2" descr="Image result for trinity te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4"/>
          <a:stretch>
            <a:fillRect/>
          </a:stretch>
        </p:blipFill>
        <p:spPr>
          <a:xfrm>
            <a:off x="3395150" y="160337"/>
            <a:ext cx="4056530" cy="3162176"/>
          </a:xfrm>
          <a:prstGeom prst="rect">
            <a:avLst/>
          </a:prstGeom>
        </p:spPr>
      </p:pic>
      <p:sp>
        <p:nvSpPr>
          <p:cNvPr id="9" name="AutoShape 4" descr="Image result for trinity te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Image result for trinity tes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Image result for trinity tes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a:blip r:embed="rId5"/>
          <a:stretch>
            <a:fillRect/>
          </a:stretch>
        </p:blipFill>
        <p:spPr>
          <a:xfrm>
            <a:off x="7451680" y="3574866"/>
            <a:ext cx="3837894" cy="3018929"/>
          </a:xfrm>
          <a:prstGeom prst="rect">
            <a:avLst/>
          </a:prstGeom>
        </p:spPr>
      </p:pic>
      <p:pic>
        <p:nvPicPr>
          <p:cNvPr id="13" name="Picture 12"/>
          <p:cNvPicPr>
            <a:picLocks noChangeAspect="1"/>
          </p:cNvPicPr>
          <p:nvPr/>
        </p:nvPicPr>
        <p:blipFill>
          <a:blip r:embed="rId6"/>
          <a:stretch>
            <a:fillRect/>
          </a:stretch>
        </p:blipFill>
        <p:spPr>
          <a:xfrm>
            <a:off x="1041715" y="3475942"/>
            <a:ext cx="3049178" cy="3117853"/>
          </a:xfrm>
          <a:prstGeom prst="rect">
            <a:avLst/>
          </a:prstGeom>
        </p:spPr>
      </p:pic>
      <p:sp>
        <p:nvSpPr>
          <p:cNvPr id="14" name="TextBox 13"/>
          <p:cNvSpPr txBox="1"/>
          <p:nvPr/>
        </p:nvSpPr>
        <p:spPr>
          <a:xfrm>
            <a:off x="4611190" y="3762103"/>
            <a:ext cx="2573382" cy="2031325"/>
          </a:xfrm>
          <a:prstGeom prst="rect">
            <a:avLst/>
          </a:prstGeom>
          <a:noFill/>
        </p:spPr>
        <p:txBody>
          <a:bodyPr wrap="square" rtlCol="0">
            <a:spAutoFit/>
          </a:bodyPr>
          <a:lstStyle/>
          <a:p>
            <a:pPr marL="342900" indent="-342900">
              <a:buAutoNum type="arabicPeriod"/>
            </a:pPr>
            <a:r>
              <a:rPr lang="en-US" dirty="0" smtClean="0"/>
              <a:t>The tower</a:t>
            </a:r>
          </a:p>
          <a:p>
            <a:pPr marL="342900" indent="-342900">
              <a:buAutoNum type="arabicPeriod"/>
            </a:pPr>
            <a:r>
              <a:rPr lang="en-US" dirty="0" smtClean="0"/>
              <a:t>1/16</a:t>
            </a:r>
            <a:r>
              <a:rPr lang="en-US" baseline="30000" dirty="0" smtClean="0"/>
              <a:t>th</a:t>
            </a:r>
            <a:r>
              <a:rPr lang="en-US" dirty="0" smtClean="0"/>
              <a:t> of a second</a:t>
            </a:r>
          </a:p>
          <a:p>
            <a:pPr marL="342900" indent="-342900">
              <a:buAutoNum type="arabicPeriod"/>
            </a:pPr>
            <a:r>
              <a:rPr lang="en-US" dirty="0" smtClean="0"/>
              <a:t>15 seconds</a:t>
            </a:r>
          </a:p>
          <a:p>
            <a:pPr marL="342900" indent="-342900">
              <a:buAutoNum type="arabicPeriod"/>
            </a:pPr>
            <a:r>
              <a:rPr lang="en-US" dirty="0" smtClean="0"/>
              <a:t>Arial view of ½ mile wide crater</a:t>
            </a:r>
          </a:p>
          <a:p>
            <a:pPr marL="342900" indent="-342900">
              <a:buAutoNum type="arabicPeriod"/>
            </a:pPr>
            <a:r>
              <a:rPr lang="en-US" dirty="0" smtClean="0"/>
              <a:t>Debris left over from detonation</a:t>
            </a:r>
            <a:endParaRPr lang="en-US" dirty="0"/>
          </a:p>
        </p:txBody>
      </p:sp>
      <p:sp>
        <p:nvSpPr>
          <p:cNvPr id="15" name="TextBox 14"/>
          <p:cNvSpPr txBox="1"/>
          <p:nvPr/>
        </p:nvSpPr>
        <p:spPr>
          <a:xfrm>
            <a:off x="612775" y="465138"/>
            <a:ext cx="377026" cy="369332"/>
          </a:xfrm>
          <a:prstGeom prst="rect">
            <a:avLst/>
          </a:prstGeom>
          <a:noFill/>
        </p:spPr>
        <p:txBody>
          <a:bodyPr wrap="none" rtlCol="0">
            <a:spAutoFit/>
          </a:bodyPr>
          <a:lstStyle/>
          <a:p>
            <a:r>
              <a:rPr lang="en-US" dirty="0" smtClean="0"/>
              <a:t>1.</a:t>
            </a:r>
            <a:endParaRPr lang="en-US" dirty="0"/>
          </a:p>
        </p:txBody>
      </p:sp>
      <p:sp>
        <p:nvSpPr>
          <p:cNvPr id="16" name="TextBox 15"/>
          <p:cNvSpPr txBox="1"/>
          <p:nvPr/>
        </p:nvSpPr>
        <p:spPr>
          <a:xfrm>
            <a:off x="3613323" y="312737"/>
            <a:ext cx="377026" cy="369332"/>
          </a:xfrm>
          <a:prstGeom prst="rect">
            <a:avLst/>
          </a:prstGeom>
          <a:noFill/>
        </p:spPr>
        <p:txBody>
          <a:bodyPr wrap="none" rtlCol="0">
            <a:spAutoFit/>
          </a:bodyPr>
          <a:lstStyle/>
          <a:p>
            <a:r>
              <a:rPr lang="en-US" dirty="0"/>
              <a:t>2</a:t>
            </a:r>
            <a:r>
              <a:rPr lang="en-US" dirty="0" smtClean="0"/>
              <a:t>.</a:t>
            </a:r>
            <a:endParaRPr lang="en-US" dirty="0"/>
          </a:p>
        </p:txBody>
      </p:sp>
      <p:sp>
        <p:nvSpPr>
          <p:cNvPr id="17" name="TextBox 16"/>
          <p:cNvSpPr txBox="1"/>
          <p:nvPr/>
        </p:nvSpPr>
        <p:spPr>
          <a:xfrm>
            <a:off x="7884432" y="280471"/>
            <a:ext cx="377026" cy="369332"/>
          </a:xfrm>
          <a:prstGeom prst="rect">
            <a:avLst/>
          </a:prstGeom>
          <a:noFill/>
        </p:spPr>
        <p:txBody>
          <a:bodyPr wrap="none" rtlCol="0">
            <a:spAutoFit/>
          </a:bodyPr>
          <a:lstStyle/>
          <a:p>
            <a:r>
              <a:rPr lang="en-US" dirty="0"/>
              <a:t>3</a:t>
            </a:r>
            <a:r>
              <a:rPr lang="en-US" dirty="0" smtClean="0"/>
              <a:t>.</a:t>
            </a:r>
            <a:endParaRPr lang="en-US" dirty="0"/>
          </a:p>
        </p:txBody>
      </p:sp>
      <p:sp>
        <p:nvSpPr>
          <p:cNvPr id="18" name="TextBox 17"/>
          <p:cNvSpPr txBox="1"/>
          <p:nvPr/>
        </p:nvSpPr>
        <p:spPr>
          <a:xfrm>
            <a:off x="1068326" y="3475942"/>
            <a:ext cx="377026" cy="369332"/>
          </a:xfrm>
          <a:prstGeom prst="rect">
            <a:avLst/>
          </a:prstGeom>
          <a:noFill/>
        </p:spPr>
        <p:txBody>
          <a:bodyPr wrap="none" rtlCol="0">
            <a:spAutoFit/>
          </a:bodyPr>
          <a:lstStyle/>
          <a:p>
            <a:r>
              <a:rPr lang="en-US" dirty="0"/>
              <a:t>4</a:t>
            </a:r>
            <a:r>
              <a:rPr lang="en-US" dirty="0" smtClean="0"/>
              <a:t>.</a:t>
            </a:r>
            <a:endParaRPr lang="en-US" dirty="0"/>
          </a:p>
        </p:txBody>
      </p:sp>
      <p:sp>
        <p:nvSpPr>
          <p:cNvPr id="19" name="TextBox 18"/>
          <p:cNvSpPr txBox="1"/>
          <p:nvPr/>
        </p:nvSpPr>
        <p:spPr>
          <a:xfrm>
            <a:off x="7556436" y="3641636"/>
            <a:ext cx="377026" cy="369332"/>
          </a:xfrm>
          <a:prstGeom prst="rect">
            <a:avLst/>
          </a:prstGeom>
          <a:noFill/>
        </p:spPr>
        <p:txBody>
          <a:bodyPr wrap="none" rtlCol="0">
            <a:spAutoFit/>
          </a:bodyPr>
          <a:lstStyle/>
          <a:p>
            <a:r>
              <a:rPr lang="en-US" dirty="0" smtClean="0"/>
              <a:t>5.</a:t>
            </a:r>
            <a:endParaRPr lang="en-US" dirty="0"/>
          </a:p>
        </p:txBody>
      </p:sp>
    </p:spTree>
    <p:extLst>
      <p:ext uri="{BB962C8B-B14F-4D97-AF65-F5344CB8AC3E}">
        <p14:creationId xmlns:p14="http://schemas.microsoft.com/office/powerpoint/2010/main" val="4099600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Trinitiy</a:t>
            </a:r>
            <a:endParaRPr lang="en-US" dirty="0"/>
          </a:p>
        </p:txBody>
      </p:sp>
      <p:sp>
        <p:nvSpPr>
          <p:cNvPr id="3" name="Content Placeholder 2"/>
          <p:cNvSpPr>
            <a:spLocks noGrp="1"/>
          </p:cNvSpPr>
          <p:nvPr>
            <p:ph idx="1"/>
          </p:nvPr>
        </p:nvSpPr>
        <p:spPr/>
        <p:txBody>
          <a:bodyPr/>
          <a:lstStyle/>
          <a:p>
            <a:r>
              <a:rPr lang="en-US" dirty="0"/>
              <a:t>A </a:t>
            </a:r>
            <a:r>
              <a:rPr lang="en-US" dirty="0">
                <a:solidFill>
                  <a:srgbClr val="FFFF00"/>
                </a:solidFill>
              </a:rPr>
              <a:t>blinding flash visible </a:t>
            </a:r>
            <a:r>
              <a:rPr lang="en-US" dirty="0"/>
              <a:t>for </a:t>
            </a:r>
            <a:r>
              <a:rPr lang="en-US" dirty="0">
                <a:solidFill>
                  <a:srgbClr val="FFFF00"/>
                </a:solidFill>
              </a:rPr>
              <a:t>200 miles </a:t>
            </a:r>
            <a:r>
              <a:rPr lang="en-US" dirty="0"/>
              <a:t>lit up the morning sky</a:t>
            </a:r>
            <a:r>
              <a:rPr lang="en-US" dirty="0" smtClean="0"/>
              <a:t>.</a:t>
            </a:r>
          </a:p>
          <a:p>
            <a:r>
              <a:rPr lang="en-US" dirty="0" smtClean="0"/>
              <a:t> </a:t>
            </a:r>
            <a:r>
              <a:rPr lang="en-US" dirty="0"/>
              <a:t>A mushroom </a:t>
            </a:r>
            <a:r>
              <a:rPr lang="en-US" dirty="0">
                <a:solidFill>
                  <a:srgbClr val="FFFF00"/>
                </a:solidFill>
              </a:rPr>
              <a:t>cloud</a:t>
            </a:r>
            <a:r>
              <a:rPr lang="en-US" dirty="0"/>
              <a:t> reached </a:t>
            </a:r>
            <a:r>
              <a:rPr lang="en-US" dirty="0">
                <a:solidFill>
                  <a:srgbClr val="FFFF00"/>
                </a:solidFill>
              </a:rPr>
              <a:t>40,000 feet</a:t>
            </a:r>
            <a:r>
              <a:rPr lang="en-US" dirty="0"/>
              <a:t>, </a:t>
            </a:r>
            <a:r>
              <a:rPr lang="en-US" dirty="0">
                <a:solidFill>
                  <a:srgbClr val="FFFF00"/>
                </a:solidFill>
              </a:rPr>
              <a:t>blowing out windows </a:t>
            </a:r>
            <a:r>
              <a:rPr lang="en-US" dirty="0"/>
              <a:t>of civilian homes up to </a:t>
            </a:r>
            <a:r>
              <a:rPr lang="en-US" dirty="0">
                <a:solidFill>
                  <a:srgbClr val="FFFF00"/>
                </a:solidFill>
              </a:rPr>
              <a:t>100 miles away</a:t>
            </a:r>
            <a:r>
              <a:rPr lang="en-US" dirty="0"/>
              <a:t>. </a:t>
            </a:r>
            <a:endParaRPr lang="en-US" dirty="0" smtClean="0"/>
          </a:p>
          <a:p>
            <a:r>
              <a:rPr lang="en-US" dirty="0" smtClean="0"/>
              <a:t>When </a:t>
            </a:r>
            <a:r>
              <a:rPr lang="en-US" dirty="0"/>
              <a:t>the cloud returned to earth it created a </a:t>
            </a:r>
            <a:r>
              <a:rPr lang="en-US" dirty="0">
                <a:solidFill>
                  <a:srgbClr val="FFFF00"/>
                </a:solidFill>
              </a:rPr>
              <a:t>half-mile wide crater </a:t>
            </a:r>
            <a:r>
              <a:rPr lang="en-US" dirty="0"/>
              <a:t>metamorphosing </a:t>
            </a:r>
            <a:r>
              <a:rPr lang="en-US" dirty="0">
                <a:solidFill>
                  <a:srgbClr val="FFFF00"/>
                </a:solidFill>
              </a:rPr>
              <a:t>sand into glass</a:t>
            </a:r>
            <a:r>
              <a:rPr lang="en-US" dirty="0"/>
              <a:t>. </a:t>
            </a:r>
            <a:endParaRPr lang="en-US" dirty="0" smtClean="0"/>
          </a:p>
          <a:p>
            <a:r>
              <a:rPr lang="en-US" dirty="0" smtClean="0"/>
              <a:t>A </a:t>
            </a:r>
            <a:r>
              <a:rPr lang="en-US" dirty="0"/>
              <a:t>bogus cover-up story was quickly released, explaining that a huge ammunition dump had just exploded in the desert. </a:t>
            </a:r>
            <a:endParaRPr lang="en-US" dirty="0" smtClean="0"/>
          </a:p>
          <a:p>
            <a:r>
              <a:rPr lang="en-US" dirty="0" smtClean="0"/>
              <a:t>Soon </a:t>
            </a:r>
            <a:r>
              <a:rPr lang="en-US" dirty="0"/>
              <a:t>word reached President Truman in Potsdam, Germany that the project was successful.</a:t>
            </a:r>
          </a:p>
        </p:txBody>
      </p:sp>
    </p:spTree>
    <p:extLst>
      <p:ext uri="{BB962C8B-B14F-4D97-AF65-F5344CB8AC3E}">
        <p14:creationId xmlns:p14="http://schemas.microsoft.com/office/powerpoint/2010/main" val="17306608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2070" y="1384621"/>
            <a:ext cx="4573224" cy="3425504"/>
          </a:xfrm>
          <a:prstGeom prst="rect">
            <a:avLst/>
          </a:prstGeom>
        </p:spPr>
      </p:pic>
      <p:pic>
        <p:nvPicPr>
          <p:cNvPr id="5" name="Picture 4"/>
          <p:cNvPicPr>
            <a:picLocks noChangeAspect="1"/>
          </p:cNvPicPr>
          <p:nvPr/>
        </p:nvPicPr>
        <p:blipFill>
          <a:blip r:embed="rId3"/>
          <a:stretch>
            <a:fillRect/>
          </a:stretch>
        </p:blipFill>
        <p:spPr>
          <a:xfrm>
            <a:off x="5016137" y="2923792"/>
            <a:ext cx="6313850" cy="3543274"/>
          </a:xfrm>
          <a:prstGeom prst="rect">
            <a:avLst/>
          </a:prstGeom>
        </p:spPr>
      </p:pic>
      <p:sp>
        <p:nvSpPr>
          <p:cNvPr id="6" name="TextBox 5"/>
          <p:cNvSpPr txBox="1"/>
          <p:nvPr/>
        </p:nvSpPr>
        <p:spPr>
          <a:xfrm>
            <a:off x="5264331" y="404949"/>
            <a:ext cx="6474952" cy="2031325"/>
          </a:xfrm>
          <a:prstGeom prst="rect">
            <a:avLst/>
          </a:prstGeom>
          <a:noFill/>
        </p:spPr>
        <p:txBody>
          <a:bodyPr wrap="square" rtlCol="0">
            <a:spAutoFit/>
          </a:bodyPr>
          <a:lstStyle/>
          <a:p>
            <a:r>
              <a:rPr lang="en-US" sz="5400" dirty="0" err="1" smtClean="0">
                <a:solidFill>
                  <a:srgbClr val="FFFF00"/>
                </a:solidFill>
              </a:rPr>
              <a:t>Trinitite</a:t>
            </a:r>
            <a:r>
              <a:rPr lang="en-US" sz="5400" dirty="0" smtClean="0"/>
              <a:t>-</a:t>
            </a:r>
            <a:r>
              <a:rPr lang="en-US" sz="2400" dirty="0" smtClean="0"/>
              <a:t>also </a:t>
            </a:r>
            <a:r>
              <a:rPr lang="en-US" sz="2400" dirty="0"/>
              <a:t>known as </a:t>
            </a:r>
            <a:r>
              <a:rPr lang="en-US" sz="2400" i="1" dirty="0" err="1">
                <a:solidFill>
                  <a:srgbClr val="FFFF00"/>
                </a:solidFill>
              </a:rPr>
              <a:t>atomsite</a:t>
            </a:r>
            <a:r>
              <a:rPr lang="en-US" sz="2400" dirty="0"/>
              <a:t> or </a:t>
            </a:r>
            <a:r>
              <a:rPr lang="en-US" sz="2400" dirty="0">
                <a:solidFill>
                  <a:srgbClr val="FFFF00"/>
                </a:solidFill>
              </a:rPr>
              <a:t>Alamogordo </a:t>
            </a:r>
            <a:r>
              <a:rPr lang="en-US" sz="2400" b="1" dirty="0">
                <a:solidFill>
                  <a:srgbClr val="FFFF00"/>
                </a:solidFill>
              </a:rPr>
              <a:t>glass</a:t>
            </a:r>
            <a:r>
              <a:rPr lang="en-US" sz="2400" dirty="0"/>
              <a:t>, is the </a:t>
            </a:r>
            <a:r>
              <a:rPr lang="en-US" sz="2400" dirty="0">
                <a:solidFill>
                  <a:srgbClr val="FFFF00"/>
                </a:solidFill>
              </a:rPr>
              <a:t>glassy residue </a:t>
            </a:r>
            <a:r>
              <a:rPr lang="en-US" sz="2400" dirty="0"/>
              <a:t>left on the desert floor after the </a:t>
            </a:r>
            <a:r>
              <a:rPr lang="en-US" sz="2400" dirty="0">
                <a:solidFill>
                  <a:srgbClr val="FFFF00"/>
                </a:solidFill>
              </a:rPr>
              <a:t>plutonium</a:t>
            </a:r>
            <a:r>
              <a:rPr lang="en-US" sz="2400" dirty="0"/>
              <a:t>-based </a:t>
            </a:r>
            <a:r>
              <a:rPr lang="en-US" sz="2400" b="1" dirty="0">
                <a:solidFill>
                  <a:srgbClr val="FFFF00"/>
                </a:solidFill>
              </a:rPr>
              <a:t>Trinity nuclear</a:t>
            </a:r>
            <a:r>
              <a:rPr lang="en-US" sz="2400" dirty="0">
                <a:solidFill>
                  <a:srgbClr val="FFFF00"/>
                </a:solidFill>
              </a:rPr>
              <a:t> bomb </a:t>
            </a:r>
            <a:r>
              <a:rPr lang="en-US" sz="2400" b="1" dirty="0" smtClean="0">
                <a:solidFill>
                  <a:srgbClr val="FFFF00"/>
                </a:solidFill>
              </a:rPr>
              <a:t>test</a:t>
            </a:r>
            <a:r>
              <a:rPr lang="en-US" sz="2400" dirty="0"/>
              <a:t>.</a:t>
            </a:r>
            <a:endParaRPr lang="en-US" sz="4400" dirty="0"/>
          </a:p>
        </p:txBody>
      </p:sp>
    </p:spTree>
    <p:extLst>
      <p:ext uri="{BB962C8B-B14F-4D97-AF65-F5344CB8AC3E}">
        <p14:creationId xmlns:p14="http://schemas.microsoft.com/office/powerpoint/2010/main" val="1978708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792" y="1066382"/>
            <a:ext cx="4114800" cy="1600200"/>
          </a:xfrm>
        </p:spPr>
        <p:txBody>
          <a:bodyPr/>
          <a:lstStyle/>
          <a:p>
            <a:r>
              <a:rPr lang="en-US" dirty="0" smtClean="0"/>
              <a:t>Trinity Quote:</a:t>
            </a:r>
            <a:br>
              <a:rPr lang="en-US" dirty="0" smtClean="0"/>
            </a:br>
            <a:r>
              <a:rPr lang="en-US" dirty="0" smtClean="0">
                <a:solidFill>
                  <a:srgbClr val="FFFF00"/>
                </a:solidFill>
              </a:rPr>
              <a:t>Robert Oppenheimer</a:t>
            </a:r>
            <a:endParaRPr lang="en-US" dirty="0">
              <a:solidFill>
                <a:srgbClr val="FFFF00"/>
              </a:solidFill>
            </a:endParaRPr>
          </a:p>
        </p:txBody>
      </p:sp>
      <p:pic>
        <p:nvPicPr>
          <p:cNvPr id="5" name="Content Placeholder 4"/>
          <p:cNvPicPr>
            <a:picLocks noGrp="1" noChangeAspect="1"/>
          </p:cNvPicPr>
          <p:nvPr>
            <p:ph idx="1"/>
          </p:nvPr>
        </p:nvPicPr>
        <p:blipFill>
          <a:blip r:embed="rId2"/>
          <a:stretch>
            <a:fillRect/>
          </a:stretch>
        </p:blipFill>
        <p:spPr>
          <a:xfrm>
            <a:off x="4376148" y="1306285"/>
            <a:ext cx="7630141" cy="4284617"/>
          </a:xfrm>
          <a:prstGeom prst="rect">
            <a:avLst/>
          </a:prstGeom>
        </p:spPr>
      </p:pic>
      <p:sp>
        <p:nvSpPr>
          <p:cNvPr id="4" name="Text Placeholder 3"/>
          <p:cNvSpPr>
            <a:spLocks noGrp="1"/>
          </p:cNvSpPr>
          <p:nvPr>
            <p:ph type="body" sz="half" idx="2"/>
          </p:nvPr>
        </p:nvSpPr>
        <p:spPr>
          <a:xfrm>
            <a:off x="568235" y="2843348"/>
            <a:ext cx="4114800" cy="2780213"/>
          </a:xfrm>
        </p:spPr>
        <p:txBody>
          <a:bodyPr>
            <a:noAutofit/>
          </a:bodyPr>
          <a:lstStyle/>
          <a:p>
            <a:r>
              <a:rPr lang="en-US" sz="2400" dirty="0"/>
              <a:t>The first atomic bomb was detonated on </a:t>
            </a:r>
            <a:r>
              <a:rPr lang="en-US" sz="2400" b="1" dirty="0"/>
              <a:t>July 16, 1945</a:t>
            </a:r>
            <a:r>
              <a:rPr lang="en-US" sz="2400" dirty="0"/>
              <a:t>, in the Trinity test in New Mexico; Oppenheimer later remarked that it brought to mind words from the Bhagavad Gita</a:t>
            </a:r>
            <a:r>
              <a:rPr lang="en-US" sz="2400" dirty="0" smtClean="0"/>
              <a:t>:</a:t>
            </a:r>
            <a:endParaRPr lang="en-US" sz="2400" dirty="0"/>
          </a:p>
        </p:txBody>
      </p:sp>
      <p:sp>
        <p:nvSpPr>
          <p:cNvPr id="6" name="TextBox 5"/>
          <p:cNvSpPr txBox="1"/>
          <p:nvPr/>
        </p:nvSpPr>
        <p:spPr>
          <a:xfrm>
            <a:off x="347328" y="5876387"/>
            <a:ext cx="10559301" cy="646331"/>
          </a:xfrm>
          <a:prstGeom prst="rect">
            <a:avLst/>
          </a:prstGeom>
          <a:noFill/>
        </p:spPr>
        <p:txBody>
          <a:bodyPr wrap="none" rtlCol="0">
            <a:spAutoFit/>
          </a:bodyPr>
          <a:lstStyle/>
          <a:p>
            <a:r>
              <a:rPr lang="en-US" sz="3600" b="1" dirty="0">
                <a:solidFill>
                  <a:srgbClr val="FFFF00"/>
                </a:solidFill>
                <a:latin typeface="Viner Hand ITC" panose="03070502030502020203" pitchFamily="66" charset="0"/>
                <a:ea typeface="MS UI Gothic" panose="020B0600070205080204" pitchFamily="34" charset="-128"/>
              </a:rPr>
              <a:t>"Now I am become Death, the destroyer of worlds."</a:t>
            </a:r>
          </a:p>
        </p:txBody>
      </p:sp>
    </p:spTree>
    <p:extLst>
      <p:ext uri="{BB962C8B-B14F-4D97-AF65-F5344CB8AC3E}">
        <p14:creationId xmlns:p14="http://schemas.microsoft.com/office/powerpoint/2010/main" val="455785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questions</a:t>
            </a:r>
            <a:endParaRPr lang="en-US" dirty="0"/>
          </a:p>
        </p:txBody>
      </p:sp>
      <p:sp>
        <p:nvSpPr>
          <p:cNvPr id="3" name="Content Placeholder 2"/>
          <p:cNvSpPr>
            <a:spLocks noGrp="1"/>
          </p:cNvSpPr>
          <p:nvPr>
            <p:ph idx="1"/>
          </p:nvPr>
        </p:nvSpPr>
        <p:spPr/>
        <p:txBody>
          <a:bodyPr/>
          <a:lstStyle/>
          <a:p>
            <a:r>
              <a:rPr lang="en-US" sz="3600" dirty="0" smtClean="0"/>
              <a:t>Who were the scientists that worked on the Manhattan project?</a:t>
            </a:r>
          </a:p>
          <a:p>
            <a:r>
              <a:rPr lang="en-US" sz="3600" dirty="0" smtClean="0"/>
              <a:t>Where did the research take place?</a:t>
            </a:r>
          </a:p>
          <a:p>
            <a:r>
              <a:rPr lang="en-US" sz="3600" dirty="0" smtClean="0"/>
              <a:t>Where were the bombs detonated?</a:t>
            </a:r>
          </a:p>
          <a:p>
            <a:r>
              <a:rPr lang="en-US" sz="3600" dirty="0" smtClean="0"/>
              <a:t>Why did we build it?</a:t>
            </a:r>
          </a:p>
          <a:p>
            <a:endParaRPr lang="en-US" dirty="0"/>
          </a:p>
        </p:txBody>
      </p:sp>
    </p:spTree>
    <p:extLst>
      <p:ext uri="{BB962C8B-B14F-4D97-AF65-F5344CB8AC3E}">
        <p14:creationId xmlns:p14="http://schemas.microsoft.com/office/powerpoint/2010/main" val="33646575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solidFill>
                  <a:srgbClr val="FFFF00"/>
                </a:solidFill>
              </a:rPr>
              <a:t>The world had entered the nuclear age.</a:t>
            </a:r>
          </a:p>
        </p:txBody>
      </p:sp>
    </p:spTree>
    <p:extLst>
      <p:ext uri="{BB962C8B-B14F-4D97-AF65-F5344CB8AC3E}">
        <p14:creationId xmlns:p14="http://schemas.microsoft.com/office/powerpoint/2010/main" val="841538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the bomb</a:t>
            </a:r>
            <a:endParaRPr lang="en-US" dirty="0"/>
          </a:p>
        </p:txBody>
      </p:sp>
      <p:sp>
        <p:nvSpPr>
          <p:cNvPr id="3" name="Content Placeholder 2"/>
          <p:cNvSpPr>
            <a:spLocks noGrp="1"/>
          </p:cNvSpPr>
          <p:nvPr>
            <p:ph idx="1"/>
          </p:nvPr>
        </p:nvSpPr>
        <p:spPr/>
        <p:txBody>
          <a:bodyPr/>
          <a:lstStyle/>
          <a:p>
            <a:r>
              <a:rPr lang="en-US" sz="3200" dirty="0"/>
              <a:t>Early in </a:t>
            </a:r>
            <a:r>
              <a:rPr lang="en-US" sz="3200" dirty="0">
                <a:solidFill>
                  <a:srgbClr val="FFFF00"/>
                </a:solidFill>
              </a:rPr>
              <a:t>1939</a:t>
            </a:r>
            <a:r>
              <a:rPr lang="en-US" sz="3200" dirty="0"/>
              <a:t>, the world's scientific community discovered that </a:t>
            </a:r>
            <a:r>
              <a:rPr lang="en-US" sz="3200" dirty="0">
                <a:solidFill>
                  <a:srgbClr val="FFFF00"/>
                </a:solidFill>
              </a:rPr>
              <a:t>German physicists </a:t>
            </a:r>
            <a:r>
              <a:rPr lang="en-US" sz="3200" dirty="0"/>
              <a:t>had learned the secrets of </a:t>
            </a:r>
            <a:r>
              <a:rPr lang="en-US" sz="3200" dirty="0">
                <a:solidFill>
                  <a:srgbClr val="FFFF00"/>
                </a:solidFill>
              </a:rPr>
              <a:t>splitting a uranium atom</a:t>
            </a:r>
            <a:r>
              <a:rPr lang="en-US" sz="3200" dirty="0"/>
              <a:t>. </a:t>
            </a:r>
            <a:endParaRPr lang="en-US" sz="3200" dirty="0" smtClean="0"/>
          </a:p>
          <a:p>
            <a:r>
              <a:rPr lang="en-US" sz="3200" dirty="0" smtClean="0">
                <a:solidFill>
                  <a:srgbClr val="FFFF00"/>
                </a:solidFill>
              </a:rPr>
              <a:t>Fears</a:t>
            </a:r>
            <a:r>
              <a:rPr lang="en-US" sz="3200" dirty="0" smtClean="0"/>
              <a:t> </a:t>
            </a:r>
            <a:r>
              <a:rPr lang="en-US" sz="3200" dirty="0"/>
              <a:t>soon spread over the possibility </a:t>
            </a:r>
            <a:r>
              <a:rPr lang="en-US" sz="3200" dirty="0">
                <a:solidFill>
                  <a:srgbClr val="FFFF00"/>
                </a:solidFill>
              </a:rPr>
              <a:t>of Nazi scientists</a:t>
            </a:r>
            <a:r>
              <a:rPr lang="en-US" sz="3200" dirty="0"/>
              <a:t> utilizing that energy to </a:t>
            </a:r>
            <a:r>
              <a:rPr lang="en-US" sz="3200" dirty="0">
                <a:solidFill>
                  <a:srgbClr val="FFFF00"/>
                </a:solidFill>
              </a:rPr>
              <a:t>produce a bomb </a:t>
            </a:r>
            <a:r>
              <a:rPr lang="en-US" sz="3200" dirty="0"/>
              <a:t>capable of unspeakable destruction.</a:t>
            </a:r>
          </a:p>
          <a:p>
            <a:endParaRPr lang="en-US" dirty="0"/>
          </a:p>
        </p:txBody>
      </p:sp>
    </p:spTree>
    <p:extLst>
      <p:ext uri="{BB962C8B-B14F-4D97-AF65-F5344CB8AC3E}">
        <p14:creationId xmlns:p14="http://schemas.microsoft.com/office/powerpoint/2010/main" val="3786554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Scientists</a:t>
            </a:r>
            <a:endParaRPr lang="en-US" dirty="0"/>
          </a:p>
        </p:txBody>
      </p:sp>
      <p:sp>
        <p:nvSpPr>
          <p:cNvPr id="3" name="Content Placeholder 2"/>
          <p:cNvSpPr>
            <a:spLocks noGrp="1"/>
          </p:cNvSpPr>
          <p:nvPr>
            <p:ph idx="1"/>
          </p:nvPr>
        </p:nvSpPr>
        <p:spPr/>
        <p:txBody>
          <a:bodyPr>
            <a:normAutofit/>
          </a:bodyPr>
          <a:lstStyle/>
          <a:p>
            <a:r>
              <a:rPr lang="en-US" sz="2800" dirty="0"/>
              <a:t>Scientists </a:t>
            </a:r>
            <a:r>
              <a:rPr lang="en-US" sz="2800" b="1" cap="all" dirty="0">
                <a:solidFill>
                  <a:srgbClr val="FFFF00"/>
                </a:solidFill>
              </a:rPr>
              <a:t>ALBERT EINSTEIN</a:t>
            </a:r>
            <a:r>
              <a:rPr lang="en-US" sz="2800" dirty="0"/>
              <a:t>, who fled Nazi persecution, and </a:t>
            </a:r>
            <a:r>
              <a:rPr lang="en-US" sz="2800" b="1" cap="all" dirty="0">
                <a:solidFill>
                  <a:srgbClr val="FFFF00"/>
                </a:solidFill>
              </a:rPr>
              <a:t>ENRICO FERMI</a:t>
            </a:r>
            <a:r>
              <a:rPr lang="en-US" sz="2800" dirty="0"/>
              <a:t>, who escaped Fascist Italy, were now </a:t>
            </a:r>
            <a:r>
              <a:rPr lang="en-US" sz="2800" dirty="0">
                <a:solidFill>
                  <a:srgbClr val="FFFF00"/>
                </a:solidFill>
              </a:rPr>
              <a:t>living</a:t>
            </a:r>
            <a:r>
              <a:rPr lang="en-US" sz="2800" dirty="0"/>
              <a:t> in the </a:t>
            </a:r>
            <a:r>
              <a:rPr lang="en-US" sz="2800" dirty="0">
                <a:solidFill>
                  <a:srgbClr val="FFFF00"/>
                </a:solidFill>
              </a:rPr>
              <a:t>U</a:t>
            </a:r>
            <a:r>
              <a:rPr lang="en-US" sz="2800" dirty="0"/>
              <a:t>nited </a:t>
            </a:r>
            <a:r>
              <a:rPr lang="en-US" sz="2800" dirty="0">
                <a:solidFill>
                  <a:srgbClr val="FFFF00"/>
                </a:solidFill>
              </a:rPr>
              <a:t>S</a:t>
            </a:r>
            <a:r>
              <a:rPr lang="en-US" sz="2800" dirty="0"/>
              <a:t>tates</a:t>
            </a:r>
            <a:r>
              <a:rPr lang="en-US" sz="2800" dirty="0" smtClean="0"/>
              <a:t>.</a:t>
            </a:r>
          </a:p>
          <a:p>
            <a:r>
              <a:rPr lang="en-US" sz="2800" dirty="0" smtClean="0"/>
              <a:t> </a:t>
            </a:r>
            <a:r>
              <a:rPr lang="en-US" sz="2800" dirty="0"/>
              <a:t>They agreed that </a:t>
            </a:r>
            <a:r>
              <a:rPr lang="en-US" sz="2800" dirty="0">
                <a:solidFill>
                  <a:srgbClr val="FFFF00"/>
                </a:solidFill>
              </a:rPr>
              <a:t>the President must be informed </a:t>
            </a:r>
            <a:r>
              <a:rPr lang="en-US" sz="2800" dirty="0"/>
              <a:t>of the dangers of atomic technology in the hands of the Axis </a:t>
            </a:r>
            <a:r>
              <a:rPr lang="en-US" sz="2800" dirty="0" smtClean="0"/>
              <a:t>powers (the Nazis). </a:t>
            </a:r>
          </a:p>
          <a:p>
            <a:r>
              <a:rPr lang="en-US" sz="2800" dirty="0" smtClean="0">
                <a:solidFill>
                  <a:srgbClr val="FFFF00"/>
                </a:solidFill>
              </a:rPr>
              <a:t>Fermi </a:t>
            </a:r>
            <a:r>
              <a:rPr lang="en-US" sz="2800" dirty="0">
                <a:solidFill>
                  <a:srgbClr val="FFFF00"/>
                </a:solidFill>
              </a:rPr>
              <a:t>traveled to Washington </a:t>
            </a:r>
            <a:r>
              <a:rPr lang="en-US" sz="2800" dirty="0"/>
              <a:t>in March to express his concerns </a:t>
            </a:r>
            <a:r>
              <a:rPr lang="en-US" sz="2800" dirty="0" smtClean="0"/>
              <a:t>to </a:t>
            </a:r>
            <a:r>
              <a:rPr lang="en-US" sz="2800" dirty="0"/>
              <a:t>government officials. But </a:t>
            </a:r>
            <a:r>
              <a:rPr lang="en-US" sz="2800" dirty="0">
                <a:solidFill>
                  <a:srgbClr val="FFFF00"/>
                </a:solidFill>
              </a:rPr>
              <a:t>few shared his uneasiness.</a:t>
            </a:r>
            <a:endParaRPr lang="en-US" sz="2800" dirty="0">
              <a:solidFill>
                <a:srgbClr val="FFFF00"/>
              </a:solidFill>
            </a:endParaRPr>
          </a:p>
        </p:txBody>
      </p:sp>
    </p:spTree>
    <p:extLst>
      <p:ext uri="{BB962C8B-B14F-4D97-AF65-F5344CB8AC3E}">
        <p14:creationId xmlns:p14="http://schemas.microsoft.com/office/powerpoint/2010/main" val="697233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lbert einstein manhattan proj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8446" y="289560"/>
            <a:ext cx="3822971" cy="55738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88134" y="5887721"/>
            <a:ext cx="5163593" cy="523220"/>
          </a:xfrm>
          <a:prstGeom prst="rect">
            <a:avLst/>
          </a:prstGeom>
          <a:noFill/>
        </p:spPr>
        <p:txBody>
          <a:bodyPr wrap="none" rtlCol="0">
            <a:spAutoFit/>
          </a:bodyPr>
          <a:lstStyle/>
          <a:p>
            <a:r>
              <a:rPr lang="en-US" sz="2800" dirty="0" smtClean="0"/>
              <a:t>Albert Einstein and Niels Bohr</a:t>
            </a:r>
            <a:endParaRPr lang="en-US" sz="2800" dirty="0"/>
          </a:p>
        </p:txBody>
      </p:sp>
      <p:pic>
        <p:nvPicPr>
          <p:cNvPr id="1028" name="Picture 4" descr="Image result for enrico ferm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184" y="1662555"/>
            <a:ext cx="3949701" cy="50637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364377" y="1139335"/>
            <a:ext cx="2268570" cy="523220"/>
          </a:xfrm>
          <a:prstGeom prst="rect">
            <a:avLst/>
          </a:prstGeom>
          <a:noFill/>
        </p:spPr>
        <p:txBody>
          <a:bodyPr wrap="none" rtlCol="0">
            <a:spAutoFit/>
          </a:bodyPr>
          <a:lstStyle/>
          <a:p>
            <a:r>
              <a:rPr lang="en-US" sz="2800" dirty="0" smtClean="0"/>
              <a:t>Enrico Fermi</a:t>
            </a:r>
            <a:endParaRPr lang="en-US" sz="2800" dirty="0"/>
          </a:p>
        </p:txBody>
      </p:sp>
    </p:spTree>
    <p:extLst>
      <p:ext uri="{BB962C8B-B14F-4D97-AF65-F5344CB8AC3E}">
        <p14:creationId xmlns:p14="http://schemas.microsoft.com/office/powerpoint/2010/main" val="2730071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letter to the president</a:t>
            </a:r>
            <a:endParaRPr lang="en-US" dirty="0"/>
          </a:p>
        </p:txBody>
      </p:sp>
      <p:sp>
        <p:nvSpPr>
          <p:cNvPr id="3" name="Content Placeholder 2"/>
          <p:cNvSpPr>
            <a:spLocks noGrp="1"/>
          </p:cNvSpPr>
          <p:nvPr>
            <p:ph idx="1"/>
          </p:nvPr>
        </p:nvSpPr>
        <p:spPr/>
        <p:txBody>
          <a:bodyPr/>
          <a:lstStyle/>
          <a:p>
            <a:r>
              <a:rPr lang="en-US" sz="3600" dirty="0">
                <a:solidFill>
                  <a:srgbClr val="FFFF00"/>
                </a:solidFill>
              </a:rPr>
              <a:t>Einstein wrote </a:t>
            </a:r>
            <a:r>
              <a:rPr lang="en-US" sz="3600" dirty="0"/>
              <a:t>a letter </a:t>
            </a:r>
            <a:r>
              <a:rPr lang="en-US" sz="3600" dirty="0">
                <a:solidFill>
                  <a:srgbClr val="FFFF00"/>
                </a:solidFill>
              </a:rPr>
              <a:t>to President Roosevelt </a:t>
            </a:r>
            <a:r>
              <a:rPr lang="en-US" sz="3600" dirty="0"/>
              <a:t>urging the development of an </a:t>
            </a:r>
            <a:r>
              <a:rPr lang="en-US" sz="3600" dirty="0">
                <a:solidFill>
                  <a:srgbClr val="FFFF00"/>
                </a:solidFill>
              </a:rPr>
              <a:t>atomic research</a:t>
            </a:r>
            <a:r>
              <a:rPr lang="en-US" sz="3600" dirty="0"/>
              <a:t> program later that year (</a:t>
            </a:r>
            <a:r>
              <a:rPr lang="en-US" sz="3600" dirty="0">
                <a:solidFill>
                  <a:srgbClr val="FFFF00"/>
                </a:solidFill>
              </a:rPr>
              <a:t>1939</a:t>
            </a:r>
            <a:r>
              <a:rPr lang="en-US" sz="3600" dirty="0"/>
              <a:t>).</a:t>
            </a:r>
          </a:p>
          <a:p>
            <a:endParaRPr lang="en-US" dirty="0"/>
          </a:p>
        </p:txBody>
      </p:sp>
    </p:spTree>
    <p:extLst>
      <p:ext uri="{BB962C8B-B14F-4D97-AF65-F5344CB8AC3E}">
        <p14:creationId xmlns:p14="http://schemas.microsoft.com/office/powerpoint/2010/main" val="3877594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000" y="71437"/>
            <a:ext cx="11430000" cy="6715125"/>
          </a:xfrm>
          <a:prstGeom prst="rect">
            <a:avLst/>
          </a:prstGeom>
        </p:spPr>
      </p:pic>
      <p:sp>
        <p:nvSpPr>
          <p:cNvPr id="5" name="TextBox 4"/>
          <p:cNvSpPr txBox="1"/>
          <p:nvPr/>
        </p:nvSpPr>
        <p:spPr>
          <a:xfrm>
            <a:off x="587830" y="71437"/>
            <a:ext cx="3526928" cy="369332"/>
          </a:xfrm>
          <a:prstGeom prst="rect">
            <a:avLst/>
          </a:prstGeom>
          <a:noFill/>
        </p:spPr>
        <p:txBody>
          <a:bodyPr wrap="none" rtlCol="0">
            <a:spAutoFit/>
          </a:bodyPr>
          <a:lstStyle/>
          <a:p>
            <a:r>
              <a:rPr lang="en-US" dirty="0" smtClean="0">
                <a:solidFill>
                  <a:schemeClr val="bg1"/>
                </a:solidFill>
                <a:latin typeface="Viner Hand ITC" panose="03070502030502020203" pitchFamily="66" charset="0"/>
              </a:rPr>
              <a:t>Einstein’s letter to the president</a:t>
            </a:r>
            <a:endParaRPr lang="en-US" dirty="0">
              <a:solidFill>
                <a:schemeClr val="bg1"/>
              </a:solidFill>
              <a:latin typeface="Viner Hand ITC" panose="03070502030502020203" pitchFamily="66" charset="0"/>
            </a:endParaRPr>
          </a:p>
        </p:txBody>
      </p:sp>
    </p:spTree>
    <p:extLst>
      <p:ext uri="{BB962C8B-B14F-4D97-AF65-F5344CB8AC3E}">
        <p14:creationId xmlns:p14="http://schemas.microsoft.com/office/powerpoint/2010/main" val="2693666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manhattan</a:t>
            </a:r>
            <a:r>
              <a:rPr lang="en-US" dirty="0" smtClean="0"/>
              <a:t> project gets its name</a:t>
            </a:r>
            <a:endParaRPr lang="en-US" dirty="0"/>
          </a:p>
        </p:txBody>
      </p:sp>
      <p:sp>
        <p:nvSpPr>
          <p:cNvPr id="3" name="Content Placeholder 2"/>
          <p:cNvSpPr>
            <a:spLocks noGrp="1"/>
          </p:cNvSpPr>
          <p:nvPr>
            <p:ph idx="1"/>
          </p:nvPr>
        </p:nvSpPr>
        <p:spPr/>
        <p:txBody>
          <a:bodyPr/>
          <a:lstStyle/>
          <a:p>
            <a:r>
              <a:rPr lang="en-US" sz="2800" dirty="0" smtClean="0">
                <a:solidFill>
                  <a:srgbClr val="FFFF00"/>
                </a:solidFill>
              </a:rPr>
              <a:t>Roosevelt</a:t>
            </a:r>
            <a:r>
              <a:rPr lang="en-US" sz="2800" dirty="0" smtClean="0"/>
              <a:t> </a:t>
            </a:r>
            <a:r>
              <a:rPr lang="en-US" sz="2800" dirty="0" smtClean="0">
                <a:solidFill>
                  <a:srgbClr val="FFFF00"/>
                </a:solidFill>
              </a:rPr>
              <a:t>was unconvinced </a:t>
            </a:r>
            <a:r>
              <a:rPr lang="en-US" sz="2800" dirty="0" smtClean="0"/>
              <a:t>of the </a:t>
            </a:r>
            <a:r>
              <a:rPr lang="en-US" sz="2800" dirty="0"/>
              <a:t>necessity </a:t>
            </a:r>
            <a:r>
              <a:rPr lang="en-US" sz="2800" dirty="0" smtClean="0"/>
              <a:t>or the </a:t>
            </a:r>
            <a:r>
              <a:rPr lang="en-US" sz="2800" dirty="0"/>
              <a:t>utility for such a project, but </a:t>
            </a:r>
            <a:r>
              <a:rPr lang="en-US" sz="2800" dirty="0">
                <a:solidFill>
                  <a:srgbClr val="FFFF00"/>
                </a:solidFill>
              </a:rPr>
              <a:t>agreed</a:t>
            </a:r>
            <a:r>
              <a:rPr lang="en-US" sz="2800" dirty="0"/>
              <a:t> to proceed slowly. </a:t>
            </a:r>
            <a:endParaRPr lang="en-US" sz="2800" dirty="0" smtClean="0"/>
          </a:p>
          <a:p>
            <a:r>
              <a:rPr lang="en-US" sz="2800" dirty="0" smtClean="0"/>
              <a:t>In </a:t>
            </a:r>
            <a:r>
              <a:rPr lang="en-US" sz="2800" dirty="0"/>
              <a:t>late </a:t>
            </a:r>
            <a:r>
              <a:rPr lang="en-US" sz="2800" dirty="0">
                <a:solidFill>
                  <a:srgbClr val="FFFF00"/>
                </a:solidFill>
              </a:rPr>
              <a:t>1941</a:t>
            </a:r>
            <a:r>
              <a:rPr lang="en-US" sz="2800" dirty="0"/>
              <a:t>, the </a:t>
            </a:r>
            <a:r>
              <a:rPr lang="en-US" sz="2800" dirty="0">
                <a:solidFill>
                  <a:srgbClr val="FFFF00"/>
                </a:solidFill>
              </a:rPr>
              <a:t>American effort </a:t>
            </a:r>
            <a:r>
              <a:rPr lang="en-US" sz="2800" dirty="0"/>
              <a:t>to design and </a:t>
            </a:r>
            <a:r>
              <a:rPr lang="en-US" sz="2800" dirty="0">
                <a:solidFill>
                  <a:srgbClr val="FFFF00"/>
                </a:solidFill>
              </a:rPr>
              <a:t>build</a:t>
            </a:r>
            <a:r>
              <a:rPr lang="en-US" sz="2800" dirty="0"/>
              <a:t> an </a:t>
            </a:r>
            <a:r>
              <a:rPr lang="en-US" sz="2800" b="1" cap="all" dirty="0">
                <a:solidFill>
                  <a:srgbClr val="FFFF00"/>
                </a:solidFill>
              </a:rPr>
              <a:t>ATOMIC BOMB </a:t>
            </a:r>
            <a:r>
              <a:rPr lang="en-US" sz="2800" dirty="0"/>
              <a:t>received its code name — </a:t>
            </a:r>
            <a:endParaRPr lang="en-US" sz="2800" dirty="0" smtClean="0"/>
          </a:p>
          <a:p>
            <a:endParaRPr lang="en-US" sz="2800" dirty="0" smtClean="0"/>
          </a:p>
          <a:p>
            <a:pPr marL="0" indent="0" algn="ctr">
              <a:buNone/>
            </a:pPr>
            <a:r>
              <a:rPr lang="en-US" sz="4400" i="1" dirty="0" smtClean="0">
                <a:solidFill>
                  <a:srgbClr val="FFFF00"/>
                </a:solidFill>
              </a:rPr>
              <a:t>the</a:t>
            </a:r>
            <a:r>
              <a:rPr lang="en-US" sz="4400" i="1" dirty="0">
                <a:solidFill>
                  <a:srgbClr val="FFFF00"/>
                </a:solidFill>
              </a:rPr>
              <a:t> </a:t>
            </a:r>
            <a:r>
              <a:rPr lang="en-US" sz="4400" b="1" i="1" cap="all" dirty="0">
                <a:solidFill>
                  <a:srgbClr val="FFFF00"/>
                </a:solidFill>
              </a:rPr>
              <a:t>MANHATTAN PROJECT</a:t>
            </a:r>
            <a:r>
              <a:rPr lang="en-US" sz="4400" i="1" dirty="0"/>
              <a:t>.</a:t>
            </a:r>
          </a:p>
          <a:p>
            <a:endParaRPr lang="en-US" dirty="0"/>
          </a:p>
        </p:txBody>
      </p:sp>
    </p:spTree>
    <p:extLst>
      <p:ext uri="{BB962C8B-B14F-4D97-AF65-F5344CB8AC3E}">
        <p14:creationId xmlns:p14="http://schemas.microsoft.com/office/powerpoint/2010/main" val="3640128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research starts</a:t>
            </a:r>
            <a:endParaRPr lang="en-US" dirty="0"/>
          </a:p>
        </p:txBody>
      </p:sp>
      <p:sp>
        <p:nvSpPr>
          <p:cNvPr id="3" name="Content Placeholder 2"/>
          <p:cNvSpPr>
            <a:spLocks noGrp="1"/>
          </p:cNvSpPr>
          <p:nvPr>
            <p:ph idx="1"/>
          </p:nvPr>
        </p:nvSpPr>
        <p:spPr/>
        <p:txBody>
          <a:bodyPr/>
          <a:lstStyle/>
          <a:p>
            <a:r>
              <a:rPr lang="en-US" sz="2800" dirty="0"/>
              <a:t>At first the research was based at only a few universities — </a:t>
            </a:r>
            <a:endParaRPr lang="en-US" sz="2800" dirty="0" smtClean="0"/>
          </a:p>
          <a:p>
            <a:pPr lvl="1"/>
            <a:r>
              <a:rPr lang="en-US" sz="2800" dirty="0"/>
              <a:t>Columbia University</a:t>
            </a:r>
          </a:p>
          <a:p>
            <a:pPr lvl="1"/>
            <a:r>
              <a:rPr lang="en-US" sz="2800" dirty="0"/>
              <a:t>University of Chicago</a:t>
            </a:r>
          </a:p>
          <a:p>
            <a:pPr lvl="1"/>
            <a:r>
              <a:rPr lang="en-US" sz="2800" dirty="0"/>
              <a:t>University of California at Berkeley</a:t>
            </a:r>
            <a:r>
              <a:rPr lang="en-US" sz="2800" dirty="0" smtClean="0"/>
              <a:t>.</a:t>
            </a:r>
            <a:endParaRPr lang="en-US" sz="2800" dirty="0"/>
          </a:p>
          <a:p>
            <a:endParaRPr lang="en-US" sz="2800" dirty="0" smtClean="0"/>
          </a:p>
          <a:p>
            <a:r>
              <a:rPr lang="en-US" sz="2800" dirty="0"/>
              <a:t> A </a:t>
            </a:r>
            <a:r>
              <a:rPr lang="en-US" sz="2800" dirty="0">
                <a:solidFill>
                  <a:srgbClr val="FFFF00"/>
                </a:solidFill>
              </a:rPr>
              <a:t>breakthrough</a:t>
            </a:r>
            <a:r>
              <a:rPr lang="en-US" sz="2800" dirty="0"/>
              <a:t> occurred in </a:t>
            </a:r>
            <a:r>
              <a:rPr lang="en-US" sz="2800" dirty="0">
                <a:solidFill>
                  <a:srgbClr val="FFFF00"/>
                </a:solidFill>
              </a:rPr>
              <a:t>December 1942 </a:t>
            </a:r>
            <a:r>
              <a:rPr lang="en-US" sz="2800" dirty="0"/>
              <a:t>when </a:t>
            </a:r>
            <a:r>
              <a:rPr lang="en-US" sz="2800" dirty="0">
                <a:solidFill>
                  <a:srgbClr val="FFFF00"/>
                </a:solidFill>
              </a:rPr>
              <a:t>Fermi </a:t>
            </a:r>
            <a:r>
              <a:rPr lang="en-US" sz="2800" dirty="0"/>
              <a:t>led a group of </a:t>
            </a:r>
            <a:r>
              <a:rPr lang="en-US" sz="2800" dirty="0">
                <a:solidFill>
                  <a:srgbClr val="FFFF00"/>
                </a:solidFill>
              </a:rPr>
              <a:t>physicists</a:t>
            </a:r>
            <a:r>
              <a:rPr lang="en-US" sz="2800" dirty="0"/>
              <a:t> to produce the </a:t>
            </a:r>
            <a:r>
              <a:rPr lang="en-US" sz="2800" dirty="0">
                <a:solidFill>
                  <a:srgbClr val="FFFF00"/>
                </a:solidFill>
              </a:rPr>
              <a:t>first</a:t>
            </a:r>
            <a:r>
              <a:rPr lang="en-US" sz="2800" dirty="0"/>
              <a:t> controlled </a:t>
            </a:r>
            <a:r>
              <a:rPr lang="en-US" sz="2800" b="1" cap="all" dirty="0">
                <a:solidFill>
                  <a:srgbClr val="FFFF00"/>
                </a:solidFill>
              </a:rPr>
              <a:t>NUCLEAR CHAIN REACTION</a:t>
            </a:r>
            <a:r>
              <a:rPr lang="en-US" sz="2800" dirty="0"/>
              <a:t> under the grandstands of </a:t>
            </a:r>
            <a:r>
              <a:rPr lang="en-US" sz="2800" b="1" cap="all" dirty="0"/>
              <a:t>STAGG FIELD</a:t>
            </a:r>
            <a:r>
              <a:rPr lang="en-US" sz="2800" dirty="0"/>
              <a:t> at the </a:t>
            </a:r>
            <a:r>
              <a:rPr lang="en-US" sz="2800" dirty="0">
                <a:solidFill>
                  <a:srgbClr val="FFFF00"/>
                </a:solidFill>
              </a:rPr>
              <a:t>University of Chicago</a:t>
            </a:r>
            <a:r>
              <a:rPr lang="en-US" sz="2800" dirty="0"/>
              <a:t>.</a:t>
            </a:r>
          </a:p>
          <a:p>
            <a:endParaRPr lang="en-US" dirty="0"/>
          </a:p>
          <a:p>
            <a:endParaRPr lang="en-US" dirty="0"/>
          </a:p>
        </p:txBody>
      </p:sp>
    </p:spTree>
    <p:extLst>
      <p:ext uri="{BB962C8B-B14F-4D97-AF65-F5344CB8AC3E}">
        <p14:creationId xmlns:p14="http://schemas.microsoft.com/office/powerpoint/2010/main" val="991588001"/>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307</TotalTime>
  <Words>630</Words>
  <Application>Microsoft Office PowerPoint</Application>
  <PresentationFormat>Widescreen</PresentationFormat>
  <Paragraphs>71</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MS UI Gothic</vt:lpstr>
      <vt:lpstr>Arial</vt:lpstr>
      <vt:lpstr>Century Gothic</vt:lpstr>
      <vt:lpstr>Times New Roman</vt:lpstr>
      <vt:lpstr>Verdana</vt:lpstr>
      <vt:lpstr>Viner Hand ITC</vt:lpstr>
      <vt:lpstr>Vapor Trail</vt:lpstr>
      <vt:lpstr>The manhattAN PROJECT</vt:lpstr>
      <vt:lpstr>Essential questions</vt:lpstr>
      <vt:lpstr>Before the bomb</vt:lpstr>
      <vt:lpstr>Scientists</vt:lpstr>
      <vt:lpstr>PowerPoint Presentation</vt:lpstr>
      <vt:lpstr>The letter to the president</vt:lpstr>
      <vt:lpstr>PowerPoint Presentation</vt:lpstr>
      <vt:lpstr>The manhattan project gets its name</vt:lpstr>
      <vt:lpstr>The research starts</vt:lpstr>
      <vt:lpstr>The projects moves ahead</vt:lpstr>
      <vt:lpstr>PowerPoint Presentation</vt:lpstr>
      <vt:lpstr>PowerPoint Presentation</vt:lpstr>
      <vt:lpstr>secrets</vt:lpstr>
      <vt:lpstr>Testing the bomb</vt:lpstr>
      <vt:lpstr>PowerPoint Presentation</vt:lpstr>
      <vt:lpstr>PowerPoint Presentation</vt:lpstr>
      <vt:lpstr>Trinitiy</vt:lpstr>
      <vt:lpstr>PowerPoint Presentation</vt:lpstr>
      <vt:lpstr>Trinity Quote: Robert Oppenheimer</vt:lpstr>
      <vt:lpstr>The world had entered the nuclear age.</vt:lpstr>
    </vt:vector>
  </TitlesOfParts>
  <Company>GMCS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manhattAN PROJECT</dc:title>
  <dc:creator>Mary Ann Seslar</dc:creator>
  <cp:lastModifiedBy>Mary Ann Seslar</cp:lastModifiedBy>
  <cp:revision>14</cp:revision>
  <dcterms:created xsi:type="dcterms:W3CDTF">2018-12-10T15:46:47Z</dcterms:created>
  <dcterms:modified xsi:type="dcterms:W3CDTF">2018-12-10T20:54:03Z</dcterms:modified>
</cp:coreProperties>
</file>