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handoutMasterIdLst>
    <p:handoutMasterId r:id="rId16"/>
  </p:handoutMasterIdLst>
  <p:sldIdLst>
    <p:sldId id="256" r:id="rId2"/>
    <p:sldId id="258" r:id="rId3"/>
    <p:sldId id="269" r:id="rId4"/>
    <p:sldId id="259" r:id="rId5"/>
    <p:sldId id="266" r:id="rId6"/>
    <p:sldId id="260" r:id="rId7"/>
    <p:sldId id="267" r:id="rId8"/>
    <p:sldId id="268" r:id="rId9"/>
    <p:sldId id="263" r:id="rId10"/>
    <p:sldId id="262" r:id="rId11"/>
    <p:sldId id="265" r:id="rId12"/>
    <p:sldId id="261" r:id="rId13"/>
    <p:sldId id="264" r:id="rId14"/>
    <p:sldId id="270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1EEF"/>
    <a:srgbClr val="ED49D9"/>
    <a:srgbClr val="43F358"/>
    <a:srgbClr val="64CFD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36B98570-B86F-4F98-A614-4D0BB2F313C4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5C88959E-F6C9-494D-A725-250A9432B1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09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2E364238-41F2-41D8-8699-EB4C90D1CC20}" type="datetimeFigureOut">
              <a:rPr lang="en-US" smtClean="0"/>
              <a:t>10/31/2016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CAC41DAD-942B-45CD-8F78-12C2BB63EF8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The Celestial sphere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3505200"/>
            <a:ext cx="3829050" cy="30555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96897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341" y="1143000"/>
            <a:ext cx="8504869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07888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17896" y="762000"/>
            <a:ext cx="78536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Everyone’s horizon and zenith are different, depending on the time of day,</a:t>
            </a:r>
          </a:p>
          <a:p>
            <a:r>
              <a:rPr lang="en-US" dirty="0" smtClean="0"/>
              <a:t>position on earth, and time of year. </a:t>
            </a:r>
            <a:endParaRPr lang="en-US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"/>
          <a:stretch/>
        </p:blipFill>
        <p:spPr bwMode="auto">
          <a:xfrm>
            <a:off x="3066473" y="2923309"/>
            <a:ext cx="2396579" cy="23311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458560">
            <a:off x="3216649" y="2802043"/>
            <a:ext cx="361950" cy="48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/>
          <p:cNvCxnSpPr/>
          <p:nvPr/>
        </p:nvCxnSpPr>
        <p:spPr>
          <a:xfrm>
            <a:off x="1676400" y="4024135"/>
            <a:ext cx="2588362" cy="0"/>
          </a:xfrm>
          <a:prstGeom prst="line">
            <a:avLst/>
          </a:prstGeom>
          <a:ln w="25400">
            <a:solidFill>
              <a:srgbClr val="191E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2" name="Picture 4" descr="http://portablestudios.com.au/wp-content/uploads/2010/11/stick-figure.jpe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053"/>
          <a:stretch/>
        </p:blipFill>
        <p:spPr bwMode="auto">
          <a:xfrm rot="16200000">
            <a:off x="2582484" y="3742116"/>
            <a:ext cx="580670" cy="564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Connector 7"/>
          <p:cNvCxnSpPr/>
          <p:nvPr/>
        </p:nvCxnSpPr>
        <p:spPr>
          <a:xfrm flipV="1">
            <a:off x="4264762" y="1828800"/>
            <a:ext cx="0" cy="4495801"/>
          </a:xfrm>
          <a:prstGeom prst="line">
            <a:avLst/>
          </a:prstGeom>
          <a:ln w="25400">
            <a:solidFill>
              <a:srgbClr val="191EEF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reeform 9"/>
          <p:cNvSpPr/>
          <p:nvPr/>
        </p:nvSpPr>
        <p:spPr>
          <a:xfrm>
            <a:off x="1949281" y="2025018"/>
            <a:ext cx="2331478" cy="4300368"/>
          </a:xfrm>
          <a:custGeom>
            <a:avLst/>
            <a:gdLst>
              <a:gd name="connsiteX0" fmla="*/ 2302208 w 2331478"/>
              <a:gd name="connsiteY0" fmla="*/ 4300368 h 4300368"/>
              <a:gd name="connsiteX1" fmla="*/ 1604624 w 2331478"/>
              <a:gd name="connsiteY1" fmla="*/ 4196673 h 4300368"/>
              <a:gd name="connsiteX2" fmla="*/ 944748 w 2331478"/>
              <a:gd name="connsiteY2" fmla="*/ 3876161 h 4300368"/>
              <a:gd name="connsiteX3" fmla="*/ 313152 w 2331478"/>
              <a:gd name="connsiteY3" fmla="*/ 3197431 h 4300368"/>
              <a:gd name="connsiteX4" fmla="*/ 30348 w 2331478"/>
              <a:gd name="connsiteY4" fmla="*/ 2396153 h 4300368"/>
              <a:gd name="connsiteX5" fmla="*/ 39775 w 2331478"/>
              <a:gd name="connsiteY5" fmla="*/ 1745704 h 4300368"/>
              <a:gd name="connsiteX6" fmla="*/ 313152 w 2331478"/>
              <a:gd name="connsiteY6" fmla="*/ 1114108 h 4300368"/>
              <a:gd name="connsiteX7" fmla="*/ 897614 w 2331478"/>
              <a:gd name="connsiteY7" fmla="*/ 501366 h 4300368"/>
              <a:gd name="connsiteX8" fmla="*/ 1557490 w 2331478"/>
              <a:gd name="connsiteY8" fmla="*/ 162001 h 4300368"/>
              <a:gd name="connsiteX9" fmla="*/ 2264500 w 2331478"/>
              <a:gd name="connsiteY9" fmla="*/ 11172 h 4300368"/>
              <a:gd name="connsiteX10" fmla="*/ 2302208 w 2331478"/>
              <a:gd name="connsiteY10" fmla="*/ 11172 h 4300368"/>
              <a:gd name="connsiteX11" fmla="*/ 2311634 w 2331478"/>
              <a:gd name="connsiteY11" fmla="*/ 11172 h 430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1478" h="4300368">
                <a:moveTo>
                  <a:pt x="2302208" y="4300368"/>
                </a:moveTo>
                <a:cubicBezTo>
                  <a:pt x="2066537" y="4283871"/>
                  <a:pt x="1830867" y="4267374"/>
                  <a:pt x="1604624" y="4196673"/>
                </a:cubicBezTo>
                <a:cubicBezTo>
                  <a:pt x="1378381" y="4125972"/>
                  <a:pt x="1159993" y="4042701"/>
                  <a:pt x="944748" y="3876161"/>
                </a:cubicBezTo>
                <a:cubicBezTo>
                  <a:pt x="729503" y="3709621"/>
                  <a:pt x="465552" y="3444099"/>
                  <a:pt x="313152" y="3197431"/>
                </a:cubicBezTo>
                <a:cubicBezTo>
                  <a:pt x="160752" y="2950763"/>
                  <a:pt x="75911" y="2638107"/>
                  <a:pt x="30348" y="2396153"/>
                </a:cubicBezTo>
                <a:cubicBezTo>
                  <a:pt x="-15215" y="2154199"/>
                  <a:pt x="-7359" y="1959378"/>
                  <a:pt x="39775" y="1745704"/>
                </a:cubicBezTo>
                <a:cubicBezTo>
                  <a:pt x="86909" y="1532030"/>
                  <a:pt x="170179" y="1321498"/>
                  <a:pt x="313152" y="1114108"/>
                </a:cubicBezTo>
                <a:cubicBezTo>
                  <a:pt x="456125" y="906718"/>
                  <a:pt x="690225" y="660050"/>
                  <a:pt x="897614" y="501366"/>
                </a:cubicBezTo>
                <a:cubicBezTo>
                  <a:pt x="1105003" y="342682"/>
                  <a:pt x="1329676" y="243700"/>
                  <a:pt x="1557490" y="162001"/>
                </a:cubicBezTo>
                <a:cubicBezTo>
                  <a:pt x="1785304" y="80302"/>
                  <a:pt x="2140380" y="36310"/>
                  <a:pt x="2264500" y="11172"/>
                </a:cubicBezTo>
                <a:cubicBezTo>
                  <a:pt x="2388620" y="-13966"/>
                  <a:pt x="2302208" y="11172"/>
                  <a:pt x="2302208" y="11172"/>
                </a:cubicBezTo>
                <a:lnTo>
                  <a:pt x="2311634" y="11172"/>
                </a:lnTo>
              </a:path>
            </a:pathLst>
          </a:custGeom>
          <a:noFill/>
          <a:ln>
            <a:solidFill>
              <a:srgbClr val="191EE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762000" y="3839469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1EEF"/>
                </a:solidFill>
              </a:rPr>
              <a:t>zenith</a:t>
            </a:r>
            <a:endParaRPr lang="en-US" dirty="0">
              <a:solidFill>
                <a:srgbClr val="191EE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 rot="16200000">
            <a:off x="3974068" y="5670078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191EEF"/>
                </a:solidFill>
              </a:rPr>
              <a:t>horizon</a:t>
            </a:r>
            <a:endParaRPr lang="en-US" dirty="0">
              <a:solidFill>
                <a:srgbClr val="191EE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2667000" y="2209800"/>
            <a:ext cx="1613759" cy="1795942"/>
          </a:xfrm>
          <a:prstGeom prst="line">
            <a:avLst/>
          </a:prstGeom>
          <a:ln w="25400">
            <a:solidFill>
              <a:srgbClr val="ED4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66781" y="1992868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49D9"/>
                </a:solidFill>
              </a:rPr>
              <a:t>zenith</a:t>
            </a:r>
            <a:endParaRPr lang="en-US" dirty="0">
              <a:solidFill>
                <a:srgbClr val="ED49D9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 flipV="1">
            <a:off x="2742417" y="2280258"/>
            <a:ext cx="3076684" cy="3450968"/>
          </a:xfrm>
          <a:prstGeom prst="line">
            <a:avLst/>
          </a:prstGeom>
          <a:ln w="25400">
            <a:solidFill>
              <a:srgbClr val="ED49D9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 rot="18698018">
            <a:off x="5085457" y="2724499"/>
            <a:ext cx="9412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49D9"/>
                </a:solidFill>
              </a:rPr>
              <a:t>horizon</a:t>
            </a:r>
            <a:endParaRPr lang="en-US" dirty="0">
              <a:solidFill>
                <a:srgbClr val="ED49D9"/>
              </a:solidFill>
            </a:endParaRPr>
          </a:p>
        </p:txBody>
      </p:sp>
      <p:sp>
        <p:nvSpPr>
          <p:cNvPr id="26" name="Freeform 25"/>
          <p:cNvSpPr/>
          <p:nvPr/>
        </p:nvSpPr>
        <p:spPr>
          <a:xfrm rot="2722618">
            <a:off x="2264057" y="1194721"/>
            <a:ext cx="2331478" cy="4300368"/>
          </a:xfrm>
          <a:custGeom>
            <a:avLst/>
            <a:gdLst>
              <a:gd name="connsiteX0" fmla="*/ 2302208 w 2331478"/>
              <a:gd name="connsiteY0" fmla="*/ 4300368 h 4300368"/>
              <a:gd name="connsiteX1" fmla="*/ 1604624 w 2331478"/>
              <a:gd name="connsiteY1" fmla="*/ 4196673 h 4300368"/>
              <a:gd name="connsiteX2" fmla="*/ 944748 w 2331478"/>
              <a:gd name="connsiteY2" fmla="*/ 3876161 h 4300368"/>
              <a:gd name="connsiteX3" fmla="*/ 313152 w 2331478"/>
              <a:gd name="connsiteY3" fmla="*/ 3197431 h 4300368"/>
              <a:gd name="connsiteX4" fmla="*/ 30348 w 2331478"/>
              <a:gd name="connsiteY4" fmla="*/ 2396153 h 4300368"/>
              <a:gd name="connsiteX5" fmla="*/ 39775 w 2331478"/>
              <a:gd name="connsiteY5" fmla="*/ 1745704 h 4300368"/>
              <a:gd name="connsiteX6" fmla="*/ 313152 w 2331478"/>
              <a:gd name="connsiteY6" fmla="*/ 1114108 h 4300368"/>
              <a:gd name="connsiteX7" fmla="*/ 897614 w 2331478"/>
              <a:gd name="connsiteY7" fmla="*/ 501366 h 4300368"/>
              <a:gd name="connsiteX8" fmla="*/ 1557490 w 2331478"/>
              <a:gd name="connsiteY8" fmla="*/ 162001 h 4300368"/>
              <a:gd name="connsiteX9" fmla="*/ 2264500 w 2331478"/>
              <a:gd name="connsiteY9" fmla="*/ 11172 h 4300368"/>
              <a:gd name="connsiteX10" fmla="*/ 2302208 w 2331478"/>
              <a:gd name="connsiteY10" fmla="*/ 11172 h 4300368"/>
              <a:gd name="connsiteX11" fmla="*/ 2311634 w 2331478"/>
              <a:gd name="connsiteY11" fmla="*/ 11172 h 4300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331478" h="4300368">
                <a:moveTo>
                  <a:pt x="2302208" y="4300368"/>
                </a:moveTo>
                <a:cubicBezTo>
                  <a:pt x="2066537" y="4283871"/>
                  <a:pt x="1830867" y="4267374"/>
                  <a:pt x="1604624" y="4196673"/>
                </a:cubicBezTo>
                <a:cubicBezTo>
                  <a:pt x="1378381" y="4125972"/>
                  <a:pt x="1159993" y="4042701"/>
                  <a:pt x="944748" y="3876161"/>
                </a:cubicBezTo>
                <a:cubicBezTo>
                  <a:pt x="729503" y="3709621"/>
                  <a:pt x="465552" y="3444099"/>
                  <a:pt x="313152" y="3197431"/>
                </a:cubicBezTo>
                <a:cubicBezTo>
                  <a:pt x="160752" y="2950763"/>
                  <a:pt x="75911" y="2638107"/>
                  <a:pt x="30348" y="2396153"/>
                </a:cubicBezTo>
                <a:cubicBezTo>
                  <a:pt x="-15215" y="2154199"/>
                  <a:pt x="-7359" y="1959378"/>
                  <a:pt x="39775" y="1745704"/>
                </a:cubicBezTo>
                <a:cubicBezTo>
                  <a:pt x="86909" y="1532030"/>
                  <a:pt x="170179" y="1321498"/>
                  <a:pt x="313152" y="1114108"/>
                </a:cubicBezTo>
                <a:cubicBezTo>
                  <a:pt x="456125" y="906718"/>
                  <a:pt x="690225" y="660050"/>
                  <a:pt x="897614" y="501366"/>
                </a:cubicBezTo>
                <a:cubicBezTo>
                  <a:pt x="1105003" y="342682"/>
                  <a:pt x="1329676" y="243700"/>
                  <a:pt x="1557490" y="162001"/>
                </a:cubicBezTo>
                <a:cubicBezTo>
                  <a:pt x="1785304" y="80302"/>
                  <a:pt x="2140380" y="36310"/>
                  <a:pt x="2264500" y="11172"/>
                </a:cubicBezTo>
                <a:cubicBezTo>
                  <a:pt x="2388620" y="-13966"/>
                  <a:pt x="2302208" y="11172"/>
                  <a:pt x="2302208" y="11172"/>
                </a:cubicBezTo>
                <a:lnTo>
                  <a:pt x="2311634" y="11172"/>
                </a:lnTo>
              </a:path>
            </a:pathLst>
          </a:custGeom>
          <a:noFill/>
          <a:ln>
            <a:solidFill>
              <a:srgbClr val="ED49D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5-Point Star 15"/>
          <p:cNvSpPr/>
          <p:nvPr/>
        </p:nvSpPr>
        <p:spPr>
          <a:xfrm>
            <a:off x="4175264" y="18288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027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/>
      <p:bldP spid="12" grpId="0"/>
      <p:bldP spid="18" grpId="0"/>
      <p:bldP spid="25" grpId="0"/>
      <p:bldP spid="26" grpId="0" animBg="1"/>
      <p:bldP spid="1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" y="350537"/>
            <a:ext cx="8658225" cy="63598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234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Define these terms: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Zenith</a:t>
            </a:r>
          </a:p>
          <a:p>
            <a:r>
              <a:rPr lang="en-US" dirty="0"/>
              <a:t>Celestial</a:t>
            </a:r>
            <a:endParaRPr lang="en-US" dirty="0" smtClean="0"/>
          </a:p>
          <a:p>
            <a:r>
              <a:rPr lang="en-US" dirty="0" smtClean="0"/>
              <a:t>Celestial Sphere</a:t>
            </a:r>
          </a:p>
          <a:p>
            <a:r>
              <a:rPr lang="en-US" dirty="0" smtClean="0"/>
              <a:t>Horizon</a:t>
            </a:r>
          </a:p>
          <a:p>
            <a:r>
              <a:rPr lang="en-US" dirty="0" smtClean="0"/>
              <a:t>Axis</a:t>
            </a:r>
          </a:p>
          <a:p>
            <a:r>
              <a:rPr lang="en-US" dirty="0" smtClean="0"/>
              <a:t>Equator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8908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Finish Your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7696200" cy="4876800"/>
          </a:xfrm>
        </p:spPr>
        <p:txBody>
          <a:bodyPr/>
          <a:lstStyle/>
          <a:p>
            <a:r>
              <a:rPr lang="en-US" dirty="0" smtClean="0"/>
              <a:t>Be sure you have all the information from the PowerPoint and Lecture in your notes </a:t>
            </a:r>
            <a:r>
              <a:rPr lang="en-US" b="1" i="1" dirty="0" smtClean="0">
                <a:solidFill>
                  <a:srgbClr val="FF0000"/>
                </a:solidFill>
              </a:rPr>
              <a:t>(5 POINTS)</a:t>
            </a:r>
          </a:p>
          <a:p>
            <a:r>
              <a:rPr lang="en-US" dirty="0" smtClean="0"/>
              <a:t>Use your Cue Column for annotations.  DO NOT LEAVE IT BLANK!!!!!!</a:t>
            </a:r>
            <a:r>
              <a:rPr lang="en-US" b="1" i="1" dirty="0">
                <a:solidFill>
                  <a:srgbClr val="FF0000"/>
                </a:solidFill>
              </a:rPr>
              <a:t> (5 POINTS)</a:t>
            </a:r>
          </a:p>
          <a:p>
            <a:r>
              <a:rPr lang="en-US" dirty="0" smtClean="0"/>
              <a:t>Color code your notes and drawings with at least 3 </a:t>
            </a:r>
            <a:r>
              <a:rPr lang="en-US" dirty="0"/>
              <a:t>colors</a:t>
            </a:r>
            <a:r>
              <a:rPr lang="en-US" b="1" i="1" dirty="0">
                <a:solidFill>
                  <a:srgbClr val="FF0000"/>
                </a:solidFill>
              </a:rPr>
              <a:t>(5 POINTS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Write a Summary Paragraph of at least 5 sentences</a:t>
            </a:r>
          </a:p>
          <a:p>
            <a:pPr marL="0" indent="0">
              <a:buNone/>
            </a:pPr>
            <a:r>
              <a:rPr lang="en-US" b="1" i="1" dirty="0" smtClean="0">
                <a:solidFill>
                  <a:srgbClr val="FF0000"/>
                </a:solidFill>
              </a:rPr>
              <a:t>(</a:t>
            </a:r>
            <a:r>
              <a:rPr lang="en-US" b="1" i="1" dirty="0">
                <a:solidFill>
                  <a:srgbClr val="FF0000"/>
                </a:solidFill>
              </a:rPr>
              <a:t>5 POINTS</a:t>
            </a:r>
            <a:r>
              <a:rPr lang="en-US" b="1" i="1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smtClean="0"/>
              <a:t>Write </a:t>
            </a:r>
            <a:r>
              <a:rPr lang="en-US" dirty="0"/>
              <a:t>a </a:t>
            </a:r>
            <a:r>
              <a:rPr lang="en-US" dirty="0" smtClean="0"/>
              <a:t>Response Paragraph </a:t>
            </a:r>
            <a:r>
              <a:rPr lang="en-US" dirty="0"/>
              <a:t>of at least 5 </a:t>
            </a:r>
            <a:r>
              <a:rPr lang="en-US" dirty="0" smtClean="0"/>
              <a:t>sentences </a:t>
            </a:r>
            <a:r>
              <a:rPr lang="en-US" b="1" i="1" dirty="0">
                <a:solidFill>
                  <a:srgbClr val="FF0000"/>
                </a:solidFill>
              </a:rPr>
              <a:t>(5 POINTS)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TOTAL POINTS POSSIBLE-25 POINTS</a:t>
            </a:r>
            <a:endParaRPr lang="en-US" b="1" i="1" u="sng" dirty="0">
              <a:solidFill>
                <a:srgbClr val="FF0000"/>
              </a:solidFill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43186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6096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The </a:t>
            </a:r>
            <a:r>
              <a:rPr lang="en-US" u="sng" dirty="0" smtClean="0">
                <a:solidFill>
                  <a:srgbClr val="FF0000"/>
                </a:solidFill>
              </a:rPr>
              <a:t>Celestial Sphere </a:t>
            </a:r>
            <a:r>
              <a:rPr lang="en-US" dirty="0" smtClean="0"/>
              <a:t>is the </a:t>
            </a:r>
            <a:r>
              <a:rPr lang="en-US" i="1" u="sng" dirty="0" smtClean="0"/>
              <a:t>imaginary</a:t>
            </a:r>
            <a:r>
              <a:rPr lang="en-US" dirty="0" smtClean="0"/>
              <a:t> sphere surrounding earth  to which all the stars, planets, moons and sun </a:t>
            </a:r>
            <a:r>
              <a:rPr lang="en-US" i="1" u="sng" dirty="0" smtClean="0"/>
              <a:t>appear</a:t>
            </a:r>
            <a:r>
              <a:rPr lang="en-US" dirty="0" smtClean="0"/>
              <a:t> to be attached.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" y="1447800"/>
            <a:ext cx="8686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Constellations</a:t>
            </a:r>
            <a:r>
              <a:rPr lang="en-US" dirty="0" smtClean="0"/>
              <a:t> are the areas that the sky is divided up into. There are 88 constellations in the whole celestial sphere.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064491" y="2087403"/>
            <a:ext cx="746990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u="sng" dirty="0" smtClean="0">
                <a:solidFill>
                  <a:srgbClr val="FF0000"/>
                </a:solidFill>
              </a:rPr>
              <a:t>Asterisms</a:t>
            </a:r>
            <a:r>
              <a:rPr lang="en-US" dirty="0" smtClean="0"/>
              <a:t> are found in the constellations; they are the pictures observed by man in the stars.  These also </a:t>
            </a:r>
            <a:r>
              <a:rPr lang="en-US" i="1" u="sng" dirty="0" smtClean="0"/>
              <a:t>appear</a:t>
            </a:r>
            <a:r>
              <a:rPr lang="en-US" dirty="0" smtClean="0"/>
              <a:t> to be on the celestial sphere.</a:t>
            </a:r>
          </a:p>
        </p:txBody>
      </p:sp>
      <p:sp>
        <p:nvSpPr>
          <p:cNvPr id="5" name="Rectangle 4"/>
          <p:cNvSpPr/>
          <p:nvPr/>
        </p:nvSpPr>
        <p:spPr>
          <a:xfrm>
            <a:off x="1524000" y="3105835"/>
            <a:ext cx="662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1. The stars in a constellation are in the same general direction</a:t>
            </a:r>
          </a:p>
        </p:txBody>
      </p:sp>
      <p:sp>
        <p:nvSpPr>
          <p:cNvPr id="6" name="Rectangle 5"/>
          <p:cNvSpPr/>
          <p:nvPr/>
        </p:nvSpPr>
        <p:spPr>
          <a:xfrm>
            <a:off x="1524000" y="3475167"/>
            <a:ext cx="7239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2. The stars in a constellation are NOT the same distance from earth</a:t>
            </a: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62400"/>
            <a:ext cx="3334623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4114800"/>
            <a:ext cx="4075142" cy="254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9"/>
          <p:cNvSpPr/>
          <p:nvPr/>
        </p:nvSpPr>
        <p:spPr>
          <a:xfrm>
            <a:off x="838200" y="5486400"/>
            <a:ext cx="533400" cy="152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91721" y="5453390"/>
            <a:ext cx="1026357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dirty="0" err="1" smtClean="0"/>
              <a:t>Ursa</a:t>
            </a:r>
            <a:r>
              <a:rPr lang="en-US" sz="1050" dirty="0" smtClean="0"/>
              <a:t> Minor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735058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18" t="36066" r="31450" b="10516"/>
          <a:stretch/>
        </p:blipFill>
        <p:spPr bwMode="auto">
          <a:xfrm>
            <a:off x="914400" y="990600"/>
            <a:ext cx="7307067" cy="48845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71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2628900"/>
            <a:ext cx="19304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57400" y="685800"/>
            <a:ext cx="62077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Different cultures used the asterisms in the constellations: 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405360" y="1055132"/>
            <a:ext cx="6259086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To explain history or stories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To worship gods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To honor ancestors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As calendars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>
                <a:solidFill>
                  <a:srgbClr val="0070C0"/>
                </a:solidFill>
              </a:rPr>
              <a:t>As direction finders.  We still use the stars for this today!</a:t>
            </a:r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33" y="2978435"/>
            <a:ext cx="2118894" cy="2067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99838"/>
            <a:ext cx="1383968" cy="18563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941" y="3352800"/>
            <a:ext cx="3289059" cy="329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813" y="2747975"/>
            <a:ext cx="2161177" cy="10373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248400" y="2897326"/>
            <a:ext cx="2416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F0"/>
                </a:solidFill>
              </a:rPr>
              <a:t>Navajo Constellations</a:t>
            </a:r>
            <a:endParaRPr lang="en-US" dirty="0">
              <a:solidFill>
                <a:srgbClr val="00B0F0"/>
              </a:solidFill>
            </a:endParaRPr>
          </a:p>
        </p:txBody>
      </p: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0543" y="4191000"/>
            <a:ext cx="2133600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093998"/>
            <a:ext cx="2761455" cy="153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864" y="914400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Greek and Roman 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41492" y="4724666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B050"/>
                </a:solidFill>
              </a:rPr>
              <a:t>Mayan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0244" y="3886200"/>
            <a:ext cx="10310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Chinese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499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58" y="1228946"/>
            <a:ext cx="3748441" cy="30137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Pleiades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0223" y="2448577"/>
            <a:ext cx="2590800" cy="1867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895572"/>
            <a:ext cx="1771650" cy="258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0723" y="557323"/>
            <a:ext cx="24003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358007"/>
            <a:ext cx="3435246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4078" y="3371609"/>
            <a:ext cx="2414588" cy="3411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5699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600200" y="990600"/>
            <a:ext cx="5105400" cy="4800600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79"/>
          <a:stretch/>
        </p:blipFill>
        <p:spPr bwMode="auto">
          <a:xfrm>
            <a:off x="3775620" y="3023915"/>
            <a:ext cx="754559" cy="7339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457133" y="3429000"/>
            <a:ext cx="50526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earth</a:t>
            </a:r>
            <a:endParaRPr lang="en-US" sz="1100" dirty="0"/>
          </a:p>
        </p:txBody>
      </p:sp>
      <p:sp>
        <p:nvSpPr>
          <p:cNvPr id="4" name="TextBox 3"/>
          <p:cNvSpPr txBox="1"/>
          <p:nvPr/>
        </p:nvSpPr>
        <p:spPr>
          <a:xfrm rot="18844119">
            <a:off x="5518646" y="5047150"/>
            <a:ext cx="12827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F0"/>
                </a:solidFill>
              </a:rPr>
              <a:t>Celestial sphere</a:t>
            </a:r>
            <a:endParaRPr lang="en-US" sz="1200" dirty="0">
              <a:solidFill>
                <a:srgbClr val="00B0F0"/>
              </a:solidFill>
            </a:endParaRPr>
          </a:p>
        </p:txBody>
      </p:sp>
      <p:sp>
        <p:nvSpPr>
          <p:cNvPr id="5" name="Arc 4"/>
          <p:cNvSpPr/>
          <p:nvPr/>
        </p:nvSpPr>
        <p:spPr>
          <a:xfrm rot="7798405">
            <a:off x="3655174" y="2539173"/>
            <a:ext cx="843049" cy="983630"/>
          </a:xfrm>
          <a:prstGeom prst="arc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170966" y="3219274"/>
            <a:ext cx="7040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equator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2" name="Freeform 11"/>
          <p:cNvSpPr/>
          <p:nvPr/>
        </p:nvSpPr>
        <p:spPr>
          <a:xfrm>
            <a:off x="1597891" y="3371273"/>
            <a:ext cx="5126182" cy="655916"/>
          </a:xfrm>
          <a:custGeom>
            <a:avLst/>
            <a:gdLst>
              <a:gd name="connsiteX0" fmla="*/ 0 w 5126182"/>
              <a:gd name="connsiteY0" fmla="*/ 46182 h 655916"/>
              <a:gd name="connsiteX1" fmla="*/ 1117600 w 5126182"/>
              <a:gd name="connsiteY1" fmla="*/ 443345 h 655916"/>
              <a:gd name="connsiteX2" fmla="*/ 2540000 w 5126182"/>
              <a:gd name="connsiteY2" fmla="*/ 655782 h 655916"/>
              <a:gd name="connsiteX3" fmla="*/ 4156364 w 5126182"/>
              <a:gd name="connsiteY3" fmla="*/ 415636 h 655916"/>
              <a:gd name="connsiteX4" fmla="*/ 5126182 w 5126182"/>
              <a:gd name="connsiteY4" fmla="*/ 0 h 655916"/>
              <a:gd name="connsiteX5" fmla="*/ 5126182 w 5126182"/>
              <a:gd name="connsiteY5" fmla="*/ 0 h 6559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126182" h="655916">
                <a:moveTo>
                  <a:pt x="0" y="46182"/>
                </a:moveTo>
                <a:cubicBezTo>
                  <a:pt x="347133" y="193963"/>
                  <a:pt x="694267" y="341745"/>
                  <a:pt x="1117600" y="443345"/>
                </a:cubicBezTo>
                <a:cubicBezTo>
                  <a:pt x="1540933" y="544945"/>
                  <a:pt x="2033539" y="660400"/>
                  <a:pt x="2540000" y="655782"/>
                </a:cubicBezTo>
                <a:cubicBezTo>
                  <a:pt x="3046461" y="651164"/>
                  <a:pt x="3725334" y="524933"/>
                  <a:pt x="4156364" y="415636"/>
                </a:cubicBezTo>
                <a:cubicBezTo>
                  <a:pt x="4587394" y="306339"/>
                  <a:pt x="5126182" y="0"/>
                  <a:pt x="5126182" y="0"/>
                </a:cubicBezTo>
                <a:lnTo>
                  <a:pt x="5126182" y="0"/>
                </a:ln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 12"/>
          <p:cNvSpPr/>
          <p:nvPr/>
        </p:nvSpPr>
        <p:spPr>
          <a:xfrm>
            <a:off x="1607127" y="2826021"/>
            <a:ext cx="5107709" cy="517543"/>
          </a:xfrm>
          <a:custGeom>
            <a:avLst/>
            <a:gdLst>
              <a:gd name="connsiteX0" fmla="*/ 0 w 5107709"/>
              <a:gd name="connsiteY0" fmla="*/ 517543 h 517543"/>
              <a:gd name="connsiteX1" fmla="*/ 1117600 w 5107709"/>
              <a:gd name="connsiteY1" fmla="*/ 129615 h 517543"/>
              <a:gd name="connsiteX2" fmla="*/ 2466109 w 5107709"/>
              <a:gd name="connsiteY2" fmla="*/ 306 h 517543"/>
              <a:gd name="connsiteX3" fmla="*/ 3851564 w 5107709"/>
              <a:gd name="connsiteY3" fmla="*/ 157324 h 517543"/>
              <a:gd name="connsiteX4" fmla="*/ 5107709 w 5107709"/>
              <a:gd name="connsiteY4" fmla="*/ 517543 h 5175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07709" h="517543">
                <a:moveTo>
                  <a:pt x="0" y="517543"/>
                </a:moveTo>
                <a:cubicBezTo>
                  <a:pt x="353291" y="366682"/>
                  <a:pt x="706582" y="215821"/>
                  <a:pt x="1117600" y="129615"/>
                </a:cubicBezTo>
                <a:cubicBezTo>
                  <a:pt x="1528618" y="43409"/>
                  <a:pt x="2010448" y="-4312"/>
                  <a:pt x="2466109" y="306"/>
                </a:cubicBezTo>
                <a:cubicBezTo>
                  <a:pt x="2921770" y="4924"/>
                  <a:pt x="3411297" y="71118"/>
                  <a:pt x="3851564" y="157324"/>
                </a:cubicBezTo>
                <a:cubicBezTo>
                  <a:pt x="4291831" y="243530"/>
                  <a:pt x="4699770" y="380536"/>
                  <a:pt x="5107709" y="517543"/>
                </a:cubicBezTo>
              </a:path>
            </a:pathLst>
          </a:custGeom>
          <a:noFill/>
          <a:ln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705600" y="3252399"/>
            <a:ext cx="133402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Celestial equator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65600" y="2868403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D49D9"/>
                </a:solidFill>
              </a:rPr>
              <a:t>North Pole</a:t>
            </a:r>
            <a:endParaRPr lang="en-US" sz="1200" dirty="0">
              <a:solidFill>
                <a:srgbClr val="ED49D9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65600" y="3699231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D49D9"/>
                </a:solidFill>
              </a:rPr>
              <a:t>South Pole</a:t>
            </a:r>
            <a:endParaRPr lang="en-US" sz="1200" dirty="0">
              <a:solidFill>
                <a:srgbClr val="ED49D9"/>
              </a:solidFill>
            </a:endParaRPr>
          </a:p>
        </p:txBody>
      </p:sp>
      <p:cxnSp>
        <p:nvCxnSpPr>
          <p:cNvPr id="18" name="Straight Connector 17"/>
          <p:cNvCxnSpPr/>
          <p:nvPr/>
        </p:nvCxnSpPr>
        <p:spPr>
          <a:xfrm>
            <a:off x="4114800" y="2895600"/>
            <a:ext cx="0" cy="969328"/>
          </a:xfrm>
          <a:prstGeom prst="line">
            <a:avLst/>
          </a:prstGeom>
          <a:ln w="15875">
            <a:solidFill>
              <a:srgbClr val="ED4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099" name="Group 4098"/>
          <p:cNvGrpSpPr/>
          <p:nvPr/>
        </p:nvGrpSpPr>
        <p:grpSpPr>
          <a:xfrm>
            <a:off x="4095750" y="990600"/>
            <a:ext cx="57150" cy="4818853"/>
            <a:chOff x="4095750" y="990600"/>
            <a:chExt cx="57150" cy="4818853"/>
          </a:xfrm>
        </p:grpSpPr>
        <p:cxnSp>
          <p:nvCxnSpPr>
            <p:cNvPr id="26" name="Straight Connector 25"/>
            <p:cNvCxnSpPr>
              <a:endCxn id="2" idx="0"/>
            </p:cNvCxnSpPr>
            <p:nvPr/>
          </p:nvCxnSpPr>
          <p:spPr>
            <a:xfrm flipV="1">
              <a:off x="4114800" y="990600"/>
              <a:ext cx="38100" cy="1970136"/>
            </a:xfrm>
            <a:prstGeom prst="line">
              <a:avLst/>
            </a:prstGeom>
            <a:ln w="12700">
              <a:solidFill>
                <a:srgbClr val="ED49D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flipV="1">
              <a:off x="4095750" y="3839317"/>
              <a:ext cx="38100" cy="1970136"/>
            </a:xfrm>
            <a:prstGeom prst="line">
              <a:avLst/>
            </a:prstGeom>
            <a:ln w="12700">
              <a:solidFill>
                <a:srgbClr val="ED49D9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100" name="TextBox 4099"/>
          <p:cNvSpPr txBox="1"/>
          <p:nvPr/>
        </p:nvSpPr>
        <p:spPr>
          <a:xfrm>
            <a:off x="4191000" y="775900"/>
            <a:ext cx="153920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D49D9"/>
                </a:solidFill>
              </a:rPr>
              <a:t>North Celestial Pole</a:t>
            </a:r>
            <a:endParaRPr lang="en-US" sz="1200" dirty="0">
              <a:solidFill>
                <a:srgbClr val="ED49D9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2651052" y="5742801"/>
            <a:ext cx="161614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D49D9"/>
                </a:solidFill>
              </a:rPr>
              <a:t>South Celestial Pole</a:t>
            </a:r>
            <a:endParaRPr lang="en-US" sz="1200" dirty="0">
              <a:solidFill>
                <a:srgbClr val="ED49D9"/>
              </a:solidFill>
            </a:endParaRPr>
          </a:p>
        </p:txBody>
      </p:sp>
      <p:sp>
        <p:nvSpPr>
          <p:cNvPr id="4101" name="5-Point Star 4100"/>
          <p:cNvSpPr/>
          <p:nvPr/>
        </p:nvSpPr>
        <p:spPr>
          <a:xfrm>
            <a:off x="4046681" y="876300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102" name="TextBox 4101"/>
          <p:cNvSpPr txBox="1"/>
          <p:nvPr/>
        </p:nvSpPr>
        <p:spPr>
          <a:xfrm>
            <a:off x="2331861" y="713601"/>
            <a:ext cx="17448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C000"/>
                </a:solidFill>
              </a:rPr>
              <a:t>Polaris, The North Star</a:t>
            </a:r>
            <a:endParaRPr lang="en-US" sz="1200" dirty="0">
              <a:solidFill>
                <a:srgbClr val="FFC000"/>
              </a:solidFill>
            </a:endParaRPr>
          </a:p>
        </p:txBody>
      </p:sp>
      <p:sp>
        <p:nvSpPr>
          <p:cNvPr id="4105" name="Arc 4104"/>
          <p:cNvSpPr/>
          <p:nvPr/>
        </p:nvSpPr>
        <p:spPr>
          <a:xfrm>
            <a:off x="5458691" y="1778000"/>
            <a:ext cx="1066800" cy="223068"/>
          </a:xfrm>
          <a:prstGeom prst="arc">
            <a:avLst/>
          </a:prstGeom>
          <a:ln>
            <a:solidFill>
              <a:srgbClr val="64CFD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07" name="Curved Connector 4106"/>
          <p:cNvCxnSpPr>
            <a:stCxn id="4105" idx="2"/>
          </p:cNvCxnSpPr>
          <p:nvPr/>
        </p:nvCxnSpPr>
        <p:spPr>
          <a:xfrm rot="5400000">
            <a:off x="5870058" y="1478167"/>
            <a:ext cx="244066" cy="1066800"/>
          </a:xfrm>
          <a:prstGeom prst="curvedConnector2">
            <a:avLst/>
          </a:prstGeom>
          <a:ln>
            <a:solidFill>
              <a:srgbClr val="64CFD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08" name="TextBox 4107"/>
          <p:cNvSpPr txBox="1"/>
          <p:nvPr/>
        </p:nvSpPr>
        <p:spPr>
          <a:xfrm>
            <a:off x="6458601" y="1662874"/>
            <a:ext cx="24073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u="sng" dirty="0" smtClean="0">
                <a:solidFill>
                  <a:srgbClr val="191EEF"/>
                </a:solidFill>
              </a:rPr>
              <a:t>Apparent</a:t>
            </a:r>
            <a:r>
              <a:rPr lang="en-US" sz="1200" dirty="0" smtClean="0">
                <a:solidFill>
                  <a:srgbClr val="191EEF"/>
                </a:solidFill>
              </a:rPr>
              <a:t> spin of the sky. </a:t>
            </a:r>
          </a:p>
          <a:p>
            <a:r>
              <a:rPr lang="en-US" sz="1200" dirty="0" smtClean="0">
                <a:solidFill>
                  <a:srgbClr val="191EEF"/>
                </a:solidFill>
              </a:rPr>
              <a:t>(We all know it is NOT spinning!)</a:t>
            </a:r>
          </a:p>
          <a:p>
            <a:r>
              <a:rPr lang="en-US" sz="1200" dirty="0" smtClean="0">
                <a:solidFill>
                  <a:srgbClr val="191EEF"/>
                </a:solidFill>
              </a:rPr>
              <a:t>East to West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733800" y="35814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D49D9"/>
                </a:solidFill>
              </a:rPr>
              <a:t>Axis</a:t>
            </a:r>
            <a:endParaRPr lang="en-US" sz="1200" dirty="0">
              <a:solidFill>
                <a:srgbClr val="ED49D9"/>
              </a:solidFill>
            </a:endParaRPr>
          </a:p>
        </p:txBody>
      </p:sp>
      <p:pic>
        <p:nvPicPr>
          <p:cNvPr id="410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598857">
            <a:off x="3464718" y="2696948"/>
            <a:ext cx="538162" cy="527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111" name="Straight Connector 4110"/>
          <p:cNvCxnSpPr>
            <a:stCxn id="2" idx="3"/>
            <a:endCxn id="4105" idx="0"/>
          </p:cNvCxnSpPr>
          <p:nvPr/>
        </p:nvCxnSpPr>
        <p:spPr>
          <a:xfrm flipV="1">
            <a:off x="2347869" y="1778000"/>
            <a:ext cx="3644222" cy="3310168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12" name="TextBox 4111"/>
          <p:cNvSpPr txBox="1"/>
          <p:nvPr/>
        </p:nvSpPr>
        <p:spPr>
          <a:xfrm rot="19161645">
            <a:off x="2055532" y="4499454"/>
            <a:ext cx="96051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My Horizon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4123" name="Freeform 4122"/>
          <p:cNvSpPr/>
          <p:nvPr/>
        </p:nvSpPr>
        <p:spPr>
          <a:xfrm>
            <a:off x="1676400" y="1052899"/>
            <a:ext cx="4290291" cy="4002942"/>
          </a:xfrm>
          <a:custGeom>
            <a:avLst/>
            <a:gdLst>
              <a:gd name="connsiteX0" fmla="*/ 776269 w 4378451"/>
              <a:gd name="connsiteY0" fmla="*/ 4056870 h 4056870"/>
              <a:gd name="connsiteX1" fmla="*/ 222087 w 4378451"/>
              <a:gd name="connsiteY1" fmla="*/ 3317961 h 4056870"/>
              <a:gd name="connsiteX2" fmla="*/ 415 w 4378451"/>
              <a:gd name="connsiteY2" fmla="*/ 2246542 h 4056870"/>
              <a:gd name="connsiteX3" fmla="*/ 268269 w 4378451"/>
              <a:gd name="connsiteY3" fmla="*/ 1387561 h 4056870"/>
              <a:gd name="connsiteX4" fmla="*/ 767033 w 4378451"/>
              <a:gd name="connsiteY4" fmla="*/ 713306 h 4056870"/>
              <a:gd name="connsiteX5" fmla="*/ 1635251 w 4378451"/>
              <a:gd name="connsiteY5" fmla="*/ 168361 h 4056870"/>
              <a:gd name="connsiteX6" fmla="*/ 2549651 w 4378451"/>
              <a:gd name="connsiteY6" fmla="*/ 2106 h 4056870"/>
              <a:gd name="connsiteX7" fmla="*/ 3233142 w 4378451"/>
              <a:gd name="connsiteY7" fmla="*/ 94470 h 4056870"/>
              <a:gd name="connsiteX8" fmla="*/ 3907396 w 4378451"/>
              <a:gd name="connsiteY8" fmla="*/ 371561 h 4056870"/>
              <a:gd name="connsiteX9" fmla="*/ 4378451 w 4378451"/>
              <a:gd name="connsiteY9" fmla="*/ 768724 h 40568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78451" h="4056870">
                <a:moveTo>
                  <a:pt x="776269" y="4056870"/>
                </a:moveTo>
                <a:cubicBezTo>
                  <a:pt x="563832" y="3838276"/>
                  <a:pt x="351396" y="3619682"/>
                  <a:pt x="222087" y="3317961"/>
                </a:cubicBezTo>
                <a:cubicBezTo>
                  <a:pt x="92778" y="3016240"/>
                  <a:pt x="-7282" y="2568275"/>
                  <a:pt x="415" y="2246542"/>
                </a:cubicBezTo>
                <a:cubicBezTo>
                  <a:pt x="8112" y="1924809"/>
                  <a:pt x="140499" y="1643100"/>
                  <a:pt x="268269" y="1387561"/>
                </a:cubicBezTo>
                <a:cubicBezTo>
                  <a:pt x="396039" y="1132022"/>
                  <a:pt x="539203" y="916506"/>
                  <a:pt x="767033" y="713306"/>
                </a:cubicBezTo>
                <a:cubicBezTo>
                  <a:pt x="994863" y="510106"/>
                  <a:pt x="1338148" y="286894"/>
                  <a:pt x="1635251" y="168361"/>
                </a:cubicBezTo>
                <a:cubicBezTo>
                  <a:pt x="1932354" y="49828"/>
                  <a:pt x="2283336" y="14421"/>
                  <a:pt x="2549651" y="2106"/>
                </a:cubicBezTo>
                <a:cubicBezTo>
                  <a:pt x="2815966" y="-10209"/>
                  <a:pt x="3006851" y="32894"/>
                  <a:pt x="3233142" y="94470"/>
                </a:cubicBezTo>
                <a:cubicBezTo>
                  <a:pt x="3459433" y="156046"/>
                  <a:pt x="3716511" y="259185"/>
                  <a:pt x="3907396" y="371561"/>
                </a:cubicBezTo>
                <a:cubicBezTo>
                  <a:pt x="4098281" y="483937"/>
                  <a:pt x="4238366" y="626330"/>
                  <a:pt x="4378451" y="768724"/>
                </a:cubicBezTo>
              </a:path>
            </a:pathLst>
          </a:custGeom>
          <a:noFill/>
          <a:ln>
            <a:solidFill>
              <a:srgbClr val="00B05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24" name="TextBox 4123"/>
          <p:cNvSpPr txBox="1"/>
          <p:nvPr/>
        </p:nvSpPr>
        <p:spPr>
          <a:xfrm>
            <a:off x="1049381" y="2542095"/>
            <a:ext cx="6639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My sky</a:t>
            </a:r>
            <a:endParaRPr lang="en-US" sz="1200" dirty="0">
              <a:solidFill>
                <a:srgbClr val="00B050"/>
              </a:solidFill>
            </a:endParaRPr>
          </a:p>
        </p:txBody>
      </p:sp>
      <p:cxnSp>
        <p:nvCxnSpPr>
          <p:cNvPr id="4126" name="Straight Connector 4125"/>
          <p:cNvCxnSpPr>
            <a:endCxn id="4123" idx="4"/>
          </p:cNvCxnSpPr>
          <p:nvPr/>
        </p:nvCxnSpPr>
        <p:spPr>
          <a:xfrm flipH="1" flipV="1">
            <a:off x="2427989" y="1756723"/>
            <a:ext cx="1724910" cy="1676361"/>
          </a:xfrm>
          <a:prstGeom prst="line">
            <a:avLst/>
          </a:prstGeom>
          <a:ln w="15875">
            <a:solidFill>
              <a:srgbClr val="43F358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27" name="TextBox 4126"/>
          <p:cNvSpPr txBox="1"/>
          <p:nvPr/>
        </p:nvSpPr>
        <p:spPr>
          <a:xfrm>
            <a:off x="1492273" y="1509742"/>
            <a:ext cx="84189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B050"/>
                </a:solidFill>
              </a:rPr>
              <a:t>My zenith</a:t>
            </a:r>
            <a:endParaRPr lang="en-US" sz="1200" dirty="0">
              <a:solidFill>
                <a:srgbClr val="00B05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810209" y="2302278"/>
            <a:ext cx="170410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191EEF"/>
                </a:solidFill>
              </a:rPr>
              <a:t>The earth spins west to east</a:t>
            </a:r>
            <a:endParaRPr lang="en-US" sz="1200" dirty="0">
              <a:solidFill>
                <a:srgbClr val="191EE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4390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2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3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8" dur="2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3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4" dur="2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5" fill="hold">
                      <p:stCondLst>
                        <p:cond delay="indefinite"/>
                      </p:stCondLst>
                      <p:childTnLst>
                        <p:par>
                          <p:cTn id="176" fill="hold">
                            <p:stCondLst>
                              <p:cond delay="0"/>
                            </p:stCondLst>
                            <p:childTnLst>
                              <p:par>
                                <p:cTn id="17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9" dur="1000"/>
                                        <p:tgtEl>
                                          <p:spTgt spid="41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0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1" dur="1000" fill="hold"/>
                                        <p:tgtEl>
                                          <p:spTgt spid="4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2" fill="hold">
                      <p:stCondLst>
                        <p:cond delay="indefinite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6" dur="2000"/>
                                        <p:tgtEl>
                                          <p:spTgt spid="4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1" dur="500"/>
                                        <p:tgtEl>
                                          <p:spTgt spid="4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6" dur="500"/>
                                        <p:tgtEl>
                                          <p:spTgt spid="4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1" dur="1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4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4" grpId="0"/>
      <p:bldP spid="5" grpId="0" animBg="1"/>
      <p:bldP spid="6" grpId="0"/>
      <p:bldP spid="12" grpId="0" animBg="1"/>
      <p:bldP spid="13" grpId="0" animBg="1"/>
      <p:bldP spid="14" grpId="0"/>
      <p:bldP spid="15" grpId="0"/>
      <p:bldP spid="16" grpId="0"/>
      <p:bldP spid="4100" grpId="0"/>
      <p:bldP spid="39" grpId="0"/>
      <p:bldP spid="4101" grpId="0" animBg="1"/>
      <p:bldP spid="4102" grpId="0"/>
      <p:bldP spid="4105" grpId="0" animBg="1"/>
      <p:bldP spid="4108" grpId="0"/>
      <p:bldP spid="24" grpId="0"/>
      <p:bldP spid="4112" grpId="0"/>
      <p:bldP spid="4123" grpId="0" animBg="1"/>
      <p:bldP spid="4124" grpId="0"/>
      <p:bldP spid="4127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Box 44"/>
          <p:cNvSpPr txBox="1"/>
          <p:nvPr/>
        </p:nvSpPr>
        <p:spPr>
          <a:xfrm>
            <a:off x="4165600" y="3699231"/>
            <a:ext cx="9348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D49D9"/>
                </a:solidFill>
              </a:rPr>
              <a:t>South Pole</a:t>
            </a:r>
            <a:endParaRPr lang="en-US" sz="1200" dirty="0">
              <a:solidFill>
                <a:srgbClr val="ED49D9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733800" y="3581400"/>
            <a:ext cx="47481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D49D9"/>
                </a:solidFill>
              </a:rPr>
              <a:t>Axis</a:t>
            </a:r>
            <a:endParaRPr lang="en-US" sz="1200" dirty="0">
              <a:solidFill>
                <a:srgbClr val="ED49D9"/>
              </a:solidFill>
            </a:endParaRPr>
          </a:p>
        </p:txBody>
      </p:sp>
      <p:cxnSp>
        <p:nvCxnSpPr>
          <p:cNvPr id="62" name="Straight Connector 61"/>
          <p:cNvCxnSpPr/>
          <p:nvPr/>
        </p:nvCxnSpPr>
        <p:spPr>
          <a:xfrm flipV="1">
            <a:off x="2347869" y="1778000"/>
            <a:ext cx="3644222" cy="3310168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Isosceles Triangle 65"/>
          <p:cNvSpPr/>
          <p:nvPr/>
        </p:nvSpPr>
        <p:spPr>
          <a:xfrm>
            <a:off x="1049382" y="3279163"/>
            <a:ext cx="6600320" cy="2530290"/>
          </a:xfrm>
          <a:prstGeom prst="triangle">
            <a:avLst>
              <a:gd name="adj" fmla="val 85713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0" name="Group 69"/>
          <p:cNvGrpSpPr/>
          <p:nvPr/>
        </p:nvGrpSpPr>
        <p:grpSpPr>
          <a:xfrm>
            <a:off x="158253" y="713601"/>
            <a:ext cx="8418020" cy="5229999"/>
            <a:chOff x="158253" y="713601"/>
            <a:chExt cx="8418020" cy="5229999"/>
          </a:xfrm>
        </p:grpSpPr>
        <p:grpSp>
          <p:nvGrpSpPr>
            <p:cNvPr id="68" name="Group 67"/>
            <p:cNvGrpSpPr/>
            <p:nvPr/>
          </p:nvGrpSpPr>
          <p:grpSpPr>
            <a:xfrm>
              <a:off x="158253" y="713601"/>
              <a:ext cx="8418020" cy="5095852"/>
              <a:chOff x="158253" y="713601"/>
              <a:chExt cx="8418020" cy="5095852"/>
            </a:xfrm>
          </p:grpSpPr>
          <p:sp>
            <p:nvSpPr>
              <p:cNvPr id="36" name="Oval 35"/>
              <p:cNvSpPr/>
              <p:nvPr/>
            </p:nvSpPr>
            <p:spPr>
              <a:xfrm>
                <a:off x="1600200" y="990600"/>
                <a:ext cx="5105400" cy="48006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7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79"/>
              <a:stretch/>
            </p:blipFill>
            <p:spPr bwMode="auto">
              <a:xfrm>
                <a:off x="3775620" y="3023915"/>
                <a:ext cx="754559" cy="733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38" name="TextBox 37"/>
              <p:cNvSpPr txBox="1"/>
              <p:nvPr/>
            </p:nvSpPr>
            <p:spPr>
              <a:xfrm>
                <a:off x="3457133" y="3429000"/>
                <a:ext cx="5052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earth</a:t>
                </a:r>
                <a:endParaRPr lang="en-US" sz="1100" dirty="0"/>
              </a:p>
            </p:txBody>
          </p:sp>
          <p:sp>
            <p:nvSpPr>
              <p:cNvPr id="39" name="Arc 38"/>
              <p:cNvSpPr/>
              <p:nvPr/>
            </p:nvSpPr>
            <p:spPr>
              <a:xfrm rot="7798405">
                <a:off x="3655174" y="2539173"/>
                <a:ext cx="843049" cy="983630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0" name="TextBox 39"/>
              <p:cNvSpPr txBox="1"/>
              <p:nvPr/>
            </p:nvSpPr>
            <p:spPr>
              <a:xfrm>
                <a:off x="3170966" y="321927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equator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1" name="Freeform 40"/>
              <p:cNvSpPr/>
              <p:nvPr/>
            </p:nvSpPr>
            <p:spPr>
              <a:xfrm>
                <a:off x="1597891" y="3371273"/>
                <a:ext cx="5126182" cy="655916"/>
              </a:xfrm>
              <a:custGeom>
                <a:avLst/>
                <a:gdLst>
                  <a:gd name="connsiteX0" fmla="*/ 0 w 5126182"/>
                  <a:gd name="connsiteY0" fmla="*/ 46182 h 655916"/>
                  <a:gd name="connsiteX1" fmla="*/ 1117600 w 5126182"/>
                  <a:gd name="connsiteY1" fmla="*/ 443345 h 655916"/>
                  <a:gd name="connsiteX2" fmla="*/ 2540000 w 5126182"/>
                  <a:gd name="connsiteY2" fmla="*/ 655782 h 655916"/>
                  <a:gd name="connsiteX3" fmla="*/ 4156364 w 5126182"/>
                  <a:gd name="connsiteY3" fmla="*/ 415636 h 655916"/>
                  <a:gd name="connsiteX4" fmla="*/ 5126182 w 5126182"/>
                  <a:gd name="connsiteY4" fmla="*/ 0 h 655916"/>
                  <a:gd name="connsiteX5" fmla="*/ 5126182 w 5126182"/>
                  <a:gd name="connsiteY5" fmla="*/ 0 h 65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6182" h="655916">
                    <a:moveTo>
                      <a:pt x="0" y="46182"/>
                    </a:moveTo>
                    <a:cubicBezTo>
                      <a:pt x="347133" y="193963"/>
                      <a:pt x="694267" y="341745"/>
                      <a:pt x="1117600" y="443345"/>
                    </a:cubicBezTo>
                    <a:cubicBezTo>
                      <a:pt x="1540933" y="544945"/>
                      <a:pt x="2033539" y="660400"/>
                      <a:pt x="2540000" y="655782"/>
                    </a:cubicBezTo>
                    <a:cubicBezTo>
                      <a:pt x="3046461" y="651164"/>
                      <a:pt x="3725334" y="524933"/>
                      <a:pt x="4156364" y="415636"/>
                    </a:cubicBezTo>
                    <a:cubicBezTo>
                      <a:pt x="4587394" y="306339"/>
                      <a:pt x="5126182" y="0"/>
                      <a:pt x="5126182" y="0"/>
                    </a:cubicBezTo>
                    <a:lnTo>
                      <a:pt x="5126182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Freeform 41"/>
              <p:cNvSpPr/>
              <p:nvPr/>
            </p:nvSpPr>
            <p:spPr>
              <a:xfrm>
                <a:off x="1607127" y="2826021"/>
                <a:ext cx="5107709" cy="517543"/>
              </a:xfrm>
              <a:custGeom>
                <a:avLst/>
                <a:gdLst>
                  <a:gd name="connsiteX0" fmla="*/ 0 w 5107709"/>
                  <a:gd name="connsiteY0" fmla="*/ 517543 h 517543"/>
                  <a:gd name="connsiteX1" fmla="*/ 1117600 w 5107709"/>
                  <a:gd name="connsiteY1" fmla="*/ 129615 h 517543"/>
                  <a:gd name="connsiteX2" fmla="*/ 2466109 w 5107709"/>
                  <a:gd name="connsiteY2" fmla="*/ 306 h 517543"/>
                  <a:gd name="connsiteX3" fmla="*/ 3851564 w 5107709"/>
                  <a:gd name="connsiteY3" fmla="*/ 157324 h 517543"/>
                  <a:gd name="connsiteX4" fmla="*/ 5107709 w 5107709"/>
                  <a:gd name="connsiteY4" fmla="*/ 517543 h 51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7709" h="517543">
                    <a:moveTo>
                      <a:pt x="0" y="517543"/>
                    </a:moveTo>
                    <a:cubicBezTo>
                      <a:pt x="353291" y="366682"/>
                      <a:pt x="706582" y="215821"/>
                      <a:pt x="1117600" y="129615"/>
                    </a:cubicBezTo>
                    <a:cubicBezTo>
                      <a:pt x="1528618" y="43409"/>
                      <a:pt x="2010448" y="-4312"/>
                      <a:pt x="2466109" y="306"/>
                    </a:cubicBezTo>
                    <a:cubicBezTo>
                      <a:pt x="2921770" y="4924"/>
                      <a:pt x="3411297" y="71118"/>
                      <a:pt x="3851564" y="157324"/>
                    </a:cubicBezTo>
                    <a:cubicBezTo>
                      <a:pt x="4291831" y="243530"/>
                      <a:pt x="4699770" y="380536"/>
                      <a:pt x="5107709" y="51754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43" name="TextBox 42"/>
              <p:cNvSpPr txBox="1"/>
              <p:nvPr/>
            </p:nvSpPr>
            <p:spPr>
              <a:xfrm>
                <a:off x="158253" y="3225085"/>
                <a:ext cx="13340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Celestial equator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4208610" y="2411232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D49D9"/>
                    </a:solidFill>
                  </a:rPr>
                  <a:t>North Pole</a:t>
                </a:r>
                <a:endParaRPr lang="en-US" sz="1200" dirty="0">
                  <a:solidFill>
                    <a:srgbClr val="ED49D9"/>
                  </a:solidFill>
                </a:endParaRPr>
              </a:p>
            </p:txBody>
          </p:sp>
          <p:grpSp>
            <p:nvGrpSpPr>
              <p:cNvPr id="46" name="Group 45"/>
              <p:cNvGrpSpPr/>
              <p:nvPr/>
            </p:nvGrpSpPr>
            <p:grpSpPr>
              <a:xfrm>
                <a:off x="4095750" y="990600"/>
                <a:ext cx="57150" cy="4818853"/>
                <a:chOff x="4095750" y="990600"/>
                <a:chExt cx="57150" cy="4818853"/>
              </a:xfrm>
            </p:grpSpPr>
            <p:cxnSp>
              <p:nvCxnSpPr>
                <p:cNvPr id="47" name="Straight Connector 46"/>
                <p:cNvCxnSpPr>
                  <a:endCxn id="36" idx="0"/>
                </p:cNvCxnSpPr>
                <p:nvPr/>
              </p:nvCxnSpPr>
              <p:spPr>
                <a:xfrm flipV="1">
                  <a:off x="4114800" y="990600"/>
                  <a:ext cx="38100" cy="1970136"/>
                </a:xfrm>
                <a:prstGeom prst="line">
                  <a:avLst/>
                </a:prstGeom>
                <a:ln w="12700">
                  <a:solidFill>
                    <a:srgbClr val="ED49D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/>
                <p:cNvCxnSpPr/>
                <p:nvPr/>
              </p:nvCxnSpPr>
              <p:spPr>
                <a:xfrm flipV="1">
                  <a:off x="4095750" y="3839317"/>
                  <a:ext cx="38100" cy="1970136"/>
                </a:xfrm>
                <a:prstGeom prst="line">
                  <a:avLst/>
                </a:prstGeom>
                <a:ln w="12700">
                  <a:solidFill>
                    <a:srgbClr val="ED49D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49" name="TextBox 48"/>
              <p:cNvSpPr txBox="1"/>
              <p:nvPr/>
            </p:nvSpPr>
            <p:spPr>
              <a:xfrm>
                <a:off x="4191000" y="775900"/>
                <a:ext cx="15392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D49D9"/>
                    </a:solidFill>
                  </a:rPr>
                  <a:t>North Celestial Pole</a:t>
                </a:r>
                <a:endParaRPr lang="en-US" sz="1200" dirty="0">
                  <a:solidFill>
                    <a:srgbClr val="ED49D9"/>
                  </a:solidFill>
                </a:endParaRPr>
              </a:p>
            </p:txBody>
          </p:sp>
          <p:sp>
            <p:nvSpPr>
              <p:cNvPr id="50" name="5-Point Star 49"/>
              <p:cNvSpPr/>
              <p:nvPr/>
            </p:nvSpPr>
            <p:spPr>
              <a:xfrm>
                <a:off x="4046681" y="8763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2331861" y="713601"/>
                <a:ext cx="1744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C000"/>
                    </a:solidFill>
                  </a:rPr>
                  <a:t>Polaris, The North Star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52" name="Arc 51"/>
              <p:cNvSpPr/>
              <p:nvPr/>
            </p:nvSpPr>
            <p:spPr>
              <a:xfrm>
                <a:off x="4960602" y="1340605"/>
                <a:ext cx="1066800" cy="223068"/>
              </a:xfrm>
              <a:prstGeom prst="arc">
                <a:avLst/>
              </a:prstGeom>
              <a:ln>
                <a:solidFill>
                  <a:srgbClr val="64CF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3" name="Curved Connector 52"/>
              <p:cNvCxnSpPr>
                <a:stCxn id="52" idx="2"/>
              </p:cNvCxnSpPr>
              <p:nvPr/>
            </p:nvCxnSpPr>
            <p:spPr>
              <a:xfrm rot="5400000">
                <a:off x="5371969" y="1040772"/>
                <a:ext cx="244066" cy="1066800"/>
              </a:xfrm>
              <a:prstGeom prst="curvedConnector2">
                <a:avLst/>
              </a:prstGeom>
              <a:ln>
                <a:solidFill>
                  <a:srgbClr val="64CFD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TextBox 53"/>
              <p:cNvSpPr txBox="1"/>
              <p:nvPr/>
            </p:nvSpPr>
            <p:spPr>
              <a:xfrm>
                <a:off x="6168947" y="1049874"/>
                <a:ext cx="2407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u="sng" dirty="0" smtClean="0">
                    <a:solidFill>
                      <a:srgbClr val="64CFD2"/>
                    </a:solidFill>
                  </a:rPr>
                  <a:t>Apparent</a:t>
                </a:r>
                <a:r>
                  <a:rPr lang="en-US" sz="1200" dirty="0" smtClean="0">
                    <a:solidFill>
                      <a:srgbClr val="64CFD2"/>
                    </a:solidFill>
                  </a:rPr>
                  <a:t> spin of the sky. </a:t>
                </a:r>
              </a:p>
              <a:p>
                <a:r>
                  <a:rPr lang="en-US" sz="1200" dirty="0" smtClean="0">
                    <a:solidFill>
                      <a:srgbClr val="64CFD2"/>
                    </a:solidFill>
                  </a:rPr>
                  <a:t>(We all know it is NOT spinning!)</a:t>
                </a:r>
              </a:p>
              <a:p>
                <a:r>
                  <a:rPr lang="en-US" sz="1200" dirty="0" smtClean="0">
                    <a:solidFill>
                      <a:srgbClr val="64CFD2"/>
                    </a:solidFill>
                  </a:rPr>
                  <a:t>East to West</a:t>
                </a:r>
              </a:p>
            </p:txBody>
          </p:sp>
          <p:pic>
            <p:nvPicPr>
              <p:cNvPr id="5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98857">
                <a:off x="3464718" y="2696948"/>
                <a:ext cx="538162" cy="52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57" name="TextBox 56"/>
              <p:cNvSpPr txBox="1"/>
              <p:nvPr/>
            </p:nvSpPr>
            <p:spPr>
              <a:xfrm rot="19161645">
                <a:off x="2055532" y="4499454"/>
                <a:ext cx="9605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My Horizon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58" name="Freeform 57"/>
              <p:cNvSpPr/>
              <p:nvPr/>
            </p:nvSpPr>
            <p:spPr>
              <a:xfrm>
                <a:off x="1676400" y="1052899"/>
                <a:ext cx="4290291" cy="4002942"/>
              </a:xfrm>
              <a:custGeom>
                <a:avLst/>
                <a:gdLst>
                  <a:gd name="connsiteX0" fmla="*/ 776269 w 4378451"/>
                  <a:gd name="connsiteY0" fmla="*/ 4056870 h 4056870"/>
                  <a:gd name="connsiteX1" fmla="*/ 222087 w 4378451"/>
                  <a:gd name="connsiteY1" fmla="*/ 3317961 h 4056870"/>
                  <a:gd name="connsiteX2" fmla="*/ 415 w 4378451"/>
                  <a:gd name="connsiteY2" fmla="*/ 2246542 h 4056870"/>
                  <a:gd name="connsiteX3" fmla="*/ 268269 w 4378451"/>
                  <a:gd name="connsiteY3" fmla="*/ 1387561 h 4056870"/>
                  <a:gd name="connsiteX4" fmla="*/ 767033 w 4378451"/>
                  <a:gd name="connsiteY4" fmla="*/ 713306 h 4056870"/>
                  <a:gd name="connsiteX5" fmla="*/ 1635251 w 4378451"/>
                  <a:gd name="connsiteY5" fmla="*/ 168361 h 4056870"/>
                  <a:gd name="connsiteX6" fmla="*/ 2549651 w 4378451"/>
                  <a:gd name="connsiteY6" fmla="*/ 2106 h 4056870"/>
                  <a:gd name="connsiteX7" fmla="*/ 3233142 w 4378451"/>
                  <a:gd name="connsiteY7" fmla="*/ 94470 h 4056870"/>
                  <a:gd name="connsiteX8" fmla="*/ 3907396 w 4378451"/>
                  <a:gd name="connsiteY8" fmla="*/ 371561 h 4056870"/>
                  <a:gd name="connsiteX9" fmla="*/ 4378451 w 4378451"/>
                  <a:gd name="connsiteY9" fmla="*/ 768724 h 405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8451" h="4056870">
                    <a:moveTo>
                      <a:pt x="776269" y="4056870"/>
                    </a:moveTo>
                    <a:cubicBezTo>
                      <a:pt x="563832" y="3838276"/>
                      <a:pt x="351396" y="3619682"/>
                      <a:pt x="222087" y="3317961"/>
                    </a:cubicBezTo>
                    <a:cubicBezTo>
                      <a:pt x="92778" y="3016240"/>
                      <a:pt x="-7282" y="2568275"/>
                      <a:pt x="415" y="2246542"/>
                    </a:cubicBezTo>
                    <a:cubicBezTo>
                      <a:pt x="8112" y="1924809"/>
                      <a:pt x="140499" y="1643100"/>
                      <a:pt x="268269" y="1387561"/>
                    </a:cubicBezTo>
                    <a:cubicBezTo>
                      <a:pt x="396039" y="1132022"/>
                      <a:pt x="539203" y="916506"/>
                      <a:pt x="767033" y="713306"/>
                    </a:cubicBezTo>
                    <a:cubicBezTo>
                      <a:pt x="994863" y="510106"/>
                      <a:pt x="1338148" y="286894"/>
                      <a:pt x="1635251" y="168361"/>
                    </a:cubicBezTo>
                    <a:cubicBezTo>
                      <a:pt x="1932354" y="49828"/>
                      <a:pt x="2283336" y="14421"/>
                      <a:pt x="2549651" y="2106"/>
                    </a:cubicBezTo>
                    <a:cubicBezTo>
                      <a:pt x="2815966" y="-10209"/>
                      <a:pt x="3006851" y="32894"/>
                      <a:pt x="3233142" y="94470"/>
                    </a:cubicBezTo>
                    <a:cubicBezTo>
                      <a:pt x="3459433" y="156046"/>
                      <a:pt x="3716511" y="259185"/>
                      <a:pt x="3907396" y="371561"/>
                    </a:cubicBezTo>
                    <a:cubicBezTo>
                      <a:pt x="4098281" y="483937"/>
                      <a:pt x="4238366" y="626330"/>
                      <a:pt x="4378451" y="76872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1049381" y="2542095"/>
                <a:ext cx="663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My sky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60" name="Straight Connector 59"/>
              <p:cNvCxnSpPr>
                <a:endCxn id="58" idx="4"/>
              </p:cNvCxnSpPr>
              <p:nvPr/>
            </p:nvCxnSpPr>
            <p:spPr>
              <a:xfrm flipH="1" flipV="1">
                <a:off x="2427989" y="1756723"/>
                <a:ext cx="1724910" cy="1676361"/>
              </a:xfrm>
              <a:prstGeom prst="line">
                <a:avLst/>
              </a:prstGeom>
              <a:ln w="15875">
                <a:solidFill>
                  <a:srgbClr val="43F35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/>
              <p:cNvSpPr txBox="1"/>
              <p:nvPr/>
            </p:nvSpPr>
            <p:spPr>
              <a:xfrm>
                <a:off x="1492273" y="1509742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My zenith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65" name="Parallelogram 64"/>
              <p:cNvSpPr/>
              <p:nvPr/>
            </p:nvSpPr>
            <p:spPr>
              <a:xfrm>
                <a:off x="2331860" y="1778000"/>
                <a:ext cx="6126339" cy="3403600"/>
              </a:xfrm>
              <a:prstGeom prst="parallelogram">
                <a:avLst>
                  <a:gd name="adj" fmla="val 1082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7" name="TextBox 66"/>
              <p:cNvSpPr txBox="1"/>
              <p:nvPr/>
            </p:nvSpPr>
            <p:spPr>
              <a:xfrm>
                <a:off x="3618763" y="1698669"/>
                <a:ext cx="4748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D49D9"/>
                    </a:solidFill>
                  </a:rPr>
                  <a:t>Axis</a:t>
                </a:r>
                <a:endParaRPr lang="en-US" sz="1200" dirty="0">
                  <a:solidFill>
                    <a:srgbClr val="ED49D9"/>
                  </a:solidFill>
                </a:endParaRPr>
              </a:p>
            </p:txBody>
          </p:sp>
        </p:grpSp>
        <p:sp>
          <p:nvSpPr>
            <p:cNvPr id="69" name="Isosceles Triangle 68"/>
            <p:cNvSpPr/>
            <p:nvPr/>
          </p:nvSpPr>
          <p:spPr>
            <a:xfrm>
              <a:off x="1219200" y="2391998"/>
              <a:ext cx="5766837" cy="3551602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946231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/>
      <p:bldP spid="5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 rot="2442928">
            <a:off x="141068" y="1315923"/>
            <a:ext cx="8418020" cy="5393212"/>
            <a:chOff x="158253" y="713601"/>
            <a:chExt cx="8418020" cy="5229999"/>
          </a:xfrm>
        </p:grpSpPr>
        <p:grpSp>
          <p:nvGrpSpPr>
            <p:cNvPr id="3" name="Group 2"/>
            <p:cNvGrpSpPr/>
            <p:nvPr/>
          </p:nvGrpSpPr>
          <p:grpSpPr>
            <a:xfrm>
              <a:off x="158253" y="713601"/>
              <a:ext cx="8418020" cy="5095852"/>
              <a:chOff x="158253" y="713601"/>
              <a:chExt cx="8418020" cy="5095852"/>
            </a:xfrm>
          </p:grpSpPr>
          <p:sp>
            <p:nvSpPr>
              <p:cNvPr id="5" name="Oval 4"/>
              <p:cNvSpPr/>
              <p:nvPr/>
            </p:nvSpPr>
            <p:spPr>
              <a:xfrm>
                <a:off x="1600200" y="990600"/>
                <a:ext cx="5105400" cy="4800600"/>
              </a:xfrm>
              <a:prstGeom prst="ellipse">
                <a:avLst/>
              </a:prstGeom>
              <a:noFill/>
              <a:ln>
                <a:solidFill>
                  <a:srgbClr val="00B0F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6" name="Picture 2"/>
              <p:cNvPicPr>
                <a:picLocks noChangeAspect="1" noChangeArrowheads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3679"/>
              <a:stretch/>
            </p:blipFill>
            <p:spPr bwMode="auto">
              <a:xfrm>
                <a:off x="3775620" y="3023915"/>
                <a:ext cx="754559" cy="7339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7" name="TextBox 6"/>
              <p:cNvSpPr txBox="1"/>
              <p:nvPr/>
            </p:nvSpPr>
            <p:spPr>
              <a:xfrm>
                <a:off x="3457133" y="3429000"/>
                <a:ext cx="505267" cy="2616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100" dirty="0" smtClean="0"/>
                  <a:t>earth</a:t>
                </a:r>
                <a:endParaRPr lang="en-US" sz="1100" dirty="0"/>
              </a:p>
            </p:txBody>
          </p:sp>
          <p:sp>
            <p:nvSpPr>
              <p:cNvPr id="8" name="Arc 7"/>
              <p:cNvSpPr/>
              <p:nvPr/>
            </p:nvSpPr>
            <p:spPr>
              <a:xfrm rot="7798405">
                <a:off x="3655174" y="2539173"/>
                <a:ext cx="843049" cy="983630"/>
              </a:xfrm>
              <a:prstGeom prst="arc">
                <a:avLst/>
              </a:prstGeom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3170966" y="3219274"/>
                <a:ext cx="70403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equator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0" name="Freeform 9"/>
              <p:cNvSpPr/>
              <p:nvPr/>
            </p:nvSpPr>
            <p:spPr>
              <a:xfrm>
                <a:off x="1597891" y="3371273"/>
                <a:ext cx="5126182" cy="655916"/>
              </a:xfrm>
              <a:custGeom>
                <a:avLst/>
                <a:gdLst>
                  <a:gd name="connsiteX0" fmla="*/ 0 w 5126182"/>
                  <a:gd name="connsiteY0" fmla="*/ 46182 h 655916"/>
                  <a:gd name="connsiteX1" fmla="*/ 1117600 w 5126182"/>
                  <a:gd name="connsiteY1" fmla="*/ 443345 h 655916"/>
                  <a:gd name="connsiteX2" fmla="*/ 2540000 w 5126182"/>
                  <a:gd name="connsiteY2" fmla="*/ 655782 h 655916"/>
                  <a:gd name="connsiteX3" fmla="*/ 4156364 w 5126182"/>
                  <a:gd name="connsiteY3" fmla="*/ 415636 h 655916"/>
                  <a:gd name="connsiteX4" fmla="*/ 5126182 w 5126182"/>
                  <a:gd name="connsiteY4" fmla="*/ 0 h 655916"/>
                  <a:gd name="connsiteX5" fmla="*/ 5126182 w 5126182"/>
                  <a:gd name="connsiteY5" fmla="*/ 0 h 6559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126182" h="655916">
                    <a:moveTo>
                      <a:pt x="0" y="46182"/>
                    </a:moveTo>
                    <a:cubicBezTo>
                      <a:pt x="347133" y="193963"/>
                      <a:pt x="694267" y="341745"/>
                      <a:pt x="1117600" y="443345"/>
                    </a:cubicBezTo>
                    <a:cubicBezTo>
                      <a:pt x="1540933" y="544945"/>
                      <a:pt x="2033539" y="660400"/>
                      <a:pt x="2540000" y="655782"/>
                    </a:cubicBezTo>
                    <a:cubicBezTo>
                      <a:pt x="3046461" y="651164"/>
                      <a:pt x="3725334" y="524933"/>
                      <a:pt x="4156364" y="415636"/>
                    </a:cubicBezTo>
                    <a:cubicBezTo>
                      <a:pt x="4587394" y="306339"/>
                      <a:pt x="5126182" y="0"/>
                      <a:pt x="5126182" y="0"/>
                    </a:cubicBezTo>
                    <a:lnTo>
                      <a:pt x="5126182" y="0"/>
                    </a:lnTo>
                  </a:path>
                </a:pathLst>
              </a:cu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1607127" y="2826021"/>
                <a:ext cx="5107709" cy="517543"/>
              </a:xfrm>
              <a:custGeom>
                <a:avLst/>
                <a:gdLst>
                  <a:gd name="connsiteX0" fmla="*/ 0 w 5107709"/>
                  <a:gd name="connsiteY0" fmla="*/ 517543 h 517543"/>
                  <a:gd name="connsiteX1" fmla="*/ 1117600 w 5107709"/>
                  <a:gd name="connsiteY1" fmla="*/ 129615 h 517543"/>
                  <a:gd name="connsiteX2" fmla="*/ 2466109 w 5107709"/>
                  <a:gd name="connsiteY2" fmla="*/ 306 h 517543"/>
                  <a:gd name="connsiteX3" fmla="*/ 3851564 w 5107709"/>
                  <a:gd name="connsiteY3" fmla="*/ 157324 h 517543"/>
                  <a:gd name="connsiteX4" fmla="*/ 5107709 w 5107709"/>
                  <a:gd name="connsiteY4" fmla="*/ 517543 h 517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107709" h="517543">
                    <a:moveTo>
                      <a:pt x="0" y="517543"/>
                    </a:moveTo>
                    <a:cubicBezTo>
                      <a:pt x="353291" y="366682"/>
                      <a:pt x="706582" y="215821"/>
                      <a:pt x="1117600" y="129615"/>
                    </a:cubicBezTo>
                    <a:cubicBezTo>
                      <a:pt x="1528618" y="43409"/>
                      <a:pt x="2010448" y="-4312"/>
                      <a:pt x="2466109" y="306"/>
                    </a:cubicBezTo>
                    <a:cubicBezTo>
                      <a:pt x="2921770" y="4924"/>
                      <a:pt x="3411297" y="71118"/>
                      <a:pt x="3851564" y="157324"/>
                    </a:cubicBezTo>
                    <a:cubicBezTo>
                      <a:pt x="4291831" y="243530"/>
                      <a:pt x="4699770" y="380536"/>
                      <a:pt x="5107709" y="517543"/>
                    </a:cubicBezTo>
                  </a:path>
                </a:pathLst>
              </a:custGeom>
              <a:noFill/>
              <a:ln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srgbClr val="FF00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158253" y="3225085"/>
                <a:ext cx="133402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0000"/>
                    </a:solidFill>
                  </a:rPr>
                  <a:t>Celestial equator</a:t>
                </a:r>
                <a:endParaRPr lang="en-US" sz="1200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4208610" y="2411232"/>
                <a:ext cx="909223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D49D9"/>
                    </a:solidFill>
                  </a:rPr>
                  <a:t>North Pole</a:t>
                </a:r>
                <a:endParaRPr lang="en-US" sz="1200" dirty="0">
                  <a:solidFill>
                    <a:srgbClr val="ED49D9"/>
                  </a:solidFill>
                </a:endParaRPr>
              </a:p>
            </p:txBody>
          </p:sp>
          <p:grpSp>
            <p:nvGrpSpPr>
              <p:cNvPr id="14" name="Group 13"/>
              <p:cNvGrpSpPr/>
              <p:nvPr/>
            </p:nvGrpSpPr>
            <p:grpSpPr>
              <a:xfrm>
                <a:off x="4095750" y="990600"/>
                <a:ext cx="57150" cy="4818853"/>
                <a:chOff x="4095750" y="990600"/>
                <a:chExt cx="57150" cy="4818853"/>
              </a:xfrm>
            </p:grpSpPr>
            <p:cxnSp>
              <p:nvCxnSpPr>
                <p:cNvPr id="29" name="Straight Connector 28"/>
                <p:cNvCxnSpPr>
                  <a:endCxn id="5" idx="0"/>
                </p:cNvCxnSpPr>
                <p:nvPr/>
              </p:nvCxnSpPr>
              <p:spPr>
                <a:xfrm flipV="1">
                  <a:off x="4114800" y="990600"/>
                  <a:ext cx="38100" cy="1970136"/>
                </a:xfrm>
                <a:prstGeom prst="line">
                  <a:avLst/>
                </a:prstGeom>
                <a:ln w="12700">
                  <a:solidFill>
                    <a:srgbClr val="ED49D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Straight Connector 29"/>
                <p:cNvCxnSpPr/>
                <p:nvPr/>
              </p:nvCxnSpPr>
              <p:spPr>
                <a:xfrm flipV="1">
                  <a:off x="4095750" y="3839317"/>
                  <a:ext cx="38100" cy="1970136"/>
                </a:xfrm>
                <a:prstGeom prst="line">
                  <a:avLst/>
                </a:prstGeom>
                <a:ln w="12700">
                  <a:solidFill>
                    <a:srgbClr val="ED49D9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5" name="TextBox 14"/>
              <p:cNvSpPr txBox="1"/>
              <p:nvPr/>
            </p:nvSpPr>
            <p:spPr>
              <a:xfrm>
                <a:off x="4191000" y="775900"/>
                <a:ext cx="153920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D49D9"/>
                    </a:solidFill>
                  </a:rPr>
                  <a:t>North Celestial Pole</a:t>
                </a:r>
                <a:endParaRPr lang="en-US" sz="1200" dirty="0">
                  <a:solidFill>
                    <a:srgbClr val="ED49D9"/>
                  </a:solidFill>
                </a:endParaRPr>
              </a:p>
            </p:txBody>
          </p:sp>
          <p:sp>
            <p:nvSpPr>
              <p:cNvPr id="16" name="5-Point Star 15"/>
              <p:cNvSpPr/>
              <p:nvPr/>
            </p:nvSpPr>
            <p:spPr>
              <a:xfrm>
                <a:off x="4046681" y="876300"/>
                <a:ext cx="228600" cy="228600"/>
              </a:xfrm>
              <a:prstGeom prst="star5">
                <a:avLst/>
              </a:prstGeom>
              <a:solidFill>
                <a:srgbClr val="FFFF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2331861" y="713601"/>
                <a:ext cx="17448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FFC000"/>
                    </a:solidFill>
                  </a:rPr>
                  <a:t>Polaris, The North Star</a:t>
                </a:r>
                <a:endParaRPr lang="en-US" sz="1200" dirty="0">
                  <a:solidFill>
                    <a:srgbClr val="FFC000"/>
                  </a:solidFill>
                </a:endParaRPr>
              </a:p>
            </p:txBody>
          </p:sp>
          <p:sp>
            <p:nvSpPr>
              <p:cNvPr id="18" name="Arc 17"/>
              <p:cNvSpPr/>
              <p:nvPr/>
            </p:nvSpPr>
            <p:spPr>
              <a:xfrm>
                <a:off x="4960602" y="1340605"/>
                <a:ext cx="1066800" cy="223068"/>
              </a:xfrm>
              <a:prstGeom prst="arc">
                <a:avLst/>
              </a:prstGeom>
              <a:ln>
                <a:solidFill>
                  <a:srgbClr val="64CFD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19" name="Curved Connector 18"/>
              <p:cNvCxnSpPr>
                <a:stCxn id="18" idx="2"/>
              </p:cNvCxnSpPr>
              <p:nvPr/>
            </p:nvCxnSpPr>
            <p:spPr>
              <a:xfrm rot="5400000">
                <a:off x="5371969" y="1040772"/>
                <a:ext cx="244066" cy="1066800"/>
              </a:xfrm>
              <a:prstGeom prst="curvedConnector2">
                <a:avLst/>
              </a:prstGeom>
              <a:ln>
                <a:solidFill>
                  <a:srgbClr val="64CFD2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TextBox 19"/>
              <p:cNvSpPr txBox="1"/>
              <p:nvPr/>
            </p:nvSpPr>
            <p:spPr>
              <a:xfrm>
                <a:off x="6168947" y="1049874"/>
                <a:ext cx="240732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u="sng" dirty="0" smtClean="0">
                    <a:solidFill>
                      <a:srgbClr val="64CFD2"/>
                    </a:solidFill>
                  </a:rPr>
                  <a:t>Apparent</a:t>
                </a:r>
                <a:r>
                  <a:rPr lang="en-US" sz="1200" dirty="0" smtClean="0">
                    <a:solidFill>
                      <a:srgbClr val="64CFD2"/>
                    </a:solidFill>
                  </a:rPr>
                  <a:t> spin of the sky. </a:t>
                </a:r>
              </a:p>
              <a:p>
                <a:r>
                  <a:rPr lang="en-US" sz="1200" dirty="0" smtClean="0">
                    <a:solidFill>
                      <a:srgbClr val="64CFD2"/>
                    </a:solidFill>
                  </a:rPr>
                  <a:t>(We all know it is NOT spinning!)</a:t>
                </a:r>
              </a:p>
              <a:p>
                <a:r>
                  <a:rPr lang="en-US" sz="1200" dirty="0" smtClean="0">
                    <a:solidFill>
                      <a:srgbClr val="64CFD2"/>
                    </a:solidFill>
                  </a:rPr>
                  <a:t>East to West</a:t>
                </a:r>
              </a:p>
            </p:txBody>
          </p:sp>
          <p:pic>
            <p:nvPicPr>
              <p:cNvPr id="21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8598857">
                <a:off x="3464718" y="2696948"/>
                <a:ext cx="538162" cy="5275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2" name="TextBox 21"/>
              <p:cNvSpPr txBox="1"/>
              <p:nvPr/>
            </p:nvSpPr>
            <p:spPr>
              <a:xfrm rot="19161645">
                <a:off x="2055532" y="4499454"/>
                <a:ext cx="960519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My Horizon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3" name="Freeform 22"/>
              <p:cNvSpPr/>
              <p:nvPr/>
            </p:nvSpPr>
            <p:spPr>
              <a:xfrm>
                <a:off x="1676400" y="1052899"/>
                <a:ext cx="4290291" cy="4002942"/>
              </a:xfrm>
              <a:custGeom>
                <a:avLst/>
                <a:gdLst>
                  <a:gd name="connsiteX0" fmla="*/ 776269 w 4378451"/>
                  <a:gd name="connsiteY0" fmla="*/ 4056870 h 4056870"/>
                  <a:gd name="connsiteX1" fmla="*/ 222087 w 4378451"/>
                  <a:gd name="connsiteY1" fmla="*/ 3317961 h 4056870"/>
                  <a:gd name="connsiteX2" fmla="*/ 415 w 4378451"/>
                  <a:gd name="connsiteY2" fmla="*/ 2246542 h 4056870"/>
                  <a:gd name="connsiteX3" fmla="*/ 268269 w 4378451"/>
                  <a:gd name="connsiteY3" fmla="*/ 1387561 h 4056870"/>
                  <a:gd name="connsiteX4" fmla="*/ 767033 w 4378451"/>
                  <a:gd name="connsiteY4" fmla="*/ 713306 h 4056870"/>
                  <a:gd name="connsiteX5" fmla="*/ 1635251 w 4378451"/>
                  <a:gd name="connsiteY5" fmla="*/ 168361 h 4056870"/>
                  <a:gd name="connsiteX6" fmla="*/ 2549651 w 4378451"/>
                  <a:gd name="connsiteY6" fmla="*/ 2106 h 4056870"/>
                  <a:gd name="connsiteX7" fmla="*/ 3233142 w 4378451"/>
                  <a:gd name="connsiteY7" fmla="*/ 94470 h 4056870"/>
                  <a:gd name="connsiteX8" fmla="*/ 3907396 w 4378451"/>
                  <a:gd name="connsiteY8" fmla="*/ 371561 h 4056870"/>
                  <a:gd name="connsiteX9" fmla="*/ 4378451 w 4378451"/>
                  <a:gd name="connsiteY9" fmla="*/ 768724 h 405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378451" h="4056870">
                    <a:moveTo>
                      <a:pt x="776269" y="4056870"/>
                    </a:moveTo>
                    <a:cubicBezTo>
                      <a:pt x="563832" y="3838276"/>
                      <a:pt x="351396" y="3619682"/>
                      <a:pt x="222087" y="3317961"/>
                    </a:cubicBezTo>
                    <a:cubicBezTo>
                      <a:pt x="92778" y="3016240"/>
                      <a:pt x="-7282" y="2568275"/>
                      <a:pt x="415" y="2246542"/>
                    </a:cubicBezTo>
                    <a:cubicBezTo>
                      <a:pt x="8112" y="1924809"/>
                      <a:pt x="140499" y="1643100"/>
                      <a:pt x="268269" y="1387561"/>
                    </a:cubicBezTo>
                    <a:cubicBezTo>
                      <a:pt x="396039" y="1132022"/>
                      <a:pt x="539203" y="916506"/>
                      <a:pt x="767033" y="713306"/>
                    </a:cubicBezTo>
                    <a:cubicBezTo>
                      <a:pt x="994863" y="510106"/>
                      <a:pt x="1338148" y="286894"/>
                      <a:pt x="1635251" y="168361"/>
                    </a:cubicBezTo>
                    <a:cubicBezTo>
                      <a:pt x="1932354" y="49828"/>
                      <a:pt x="2283336" y="14421"/>
                      <a:pt x="2549651" y="2106"/>
                    </a:cubicBezTo>
                    <a:cubicBezTo>
                      <a:pt x="2815966" y="-10209"/>
                      <a:pt x="3006851" y="32894"/>
                      <a:pt x="3233142" y="94470"/>
                    </a:cubicBezTo>
                    <a:cubicBezTo>
                      <a:pt x="3459433" y="156046"/>
                      <a:pt x="3716511" y="259185"/>
                      <a:pt x="3907396" y="371561"/>
                    </a:cubicBezTo>
                    <a:cubicBezTo>
                      <a:pt x="4098281" y="483937"/>
                      <a:pt x="4238366" y="626330"/>
                      <a:pt x="4378451" y="768724"/>
                    </a:cubicBezTo>
                  </a:path>
                </a:pathLst>
              </a:custGeom>
              <a:noFill/>
              <a:ln>
                <a:solidFill>
                  <a:srgbClr val="00B05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TextBox 23"/>
              <p:cNvSpPr txBox="1"/>
              <p:nvPr/>
            </p:nvSpPr>
            <p:spPr>
              <a:xfrm>
                <a:off x="1049381" y="2542095"/>
                <a:ext cx="663964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My sky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cxnSp>
            <p:nvCxnSpPr>
              <p:cNvPr id="25" name="Straight Connector 24"/>
              <p:cNvCxnSpPr>
                <a:endCxn id="23" idx="4"/>
              </p:cNvCxnSpPr>
              <p:nvPr/>
            </p:nvCxnSpPr>
            <p:spPr>
              <a:xfrm flipH="1" flipV="1">
                <a:off x="2427989" y="1756723"/>
                <a:ext cx="1724910" cy="1676361"/>
              </a:xfrm>
              <a:prstGeom prst="line">
                <a:avLst/>
              </a:prstGeom>
              <a:ln w="15875">
                <a:solidFill>
                  <a:srgbClr val="43F358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/>
              <p:cNvSpPr txBox="1"/>
              <p:nvPr/>
            </p:nvSpPr>
            <p:spPr>
              <a:xfrm>
                <a:off x="1492273" y="1509742"/>
                <a:ext cx="84189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B050"/>
                    </a:solidFill>
                  </a:rPr>
                  <a:t>My zenith</a:t>
                </a:r>
                <a:endParaRPr lang="en-US" sz="1200" dirty="0">
                  <a:solidFill>
                    <a:srgbClr val="00B050"/>
                  </a:solidFill>
                </a:endParaRPr>
              </a:p>
            </p:txBody>
          </p:sp>
          <p:sp>
            <p:nvSpPr>
              <p:cNvPr id="27" name="Parallelogram 26"/>
              <p:cNvSpPr/>
              <p:nvPr/>
            </p:nvSpPr>
            <p:spPr>
              <a:xfrm>
                <a:off x="2331860" y="1778000"/>
                <a:ext cx="6126339" cy="3403600"/>
              </a:xfrm>
              <a:prstGeom prst="parallelogram">
                <a:avLst>
                  <a:gd name="adj" fmla="val 108201"/>
                </a:avLst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3618763" y="1698669"/>
                <a:ext cx="4748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ED49D9"/>
                    </a:solidFill>
                  </a:rPr>
                  <a:t>Axis</a:t>
                </a:r>
                <a:endParaRPr lang="en-US" sz="1200" dirty="0">
                  <a:solidFill>
                    <a:srgbClr val="ED49D9"/>
                  </a:solidFill>
                </a:endParaRPr>
              </a:p>
            </p:txBody>
          </p:sp>
        </p:grpSp>
        <p:sp>
          <p:nvSpPr>
            <p:cNvPr id="4" name="Isosceles Triangle 3"/>
            <p:cNvSpPr/>
            <p:nvPr/>
          </p:nvSpPr>
          <p:spPr>
            <a:xfrm>
              <a:off x="1219200" y="2391998"/>
              <a:ext cx="5766837" cy="3551602"/>
            </a:xfrm>
            <a:prstGeom prst="triangle">
              <a:avLst>
                <a:gd name="adj" fmla="val 100000"/>
              </a:avLst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3" name="Straight Connector 32"/>
          <p:cNvCxnSpPr/>
          <p:nvPr/>
        </p:nvCxnSpPr>
        <p:spPr>
          <a:xfrm flipV="1">
            <a:off x="1781097" y="3921393"/>
            <a:ext cx="4848303" cy="109995"/>
          </a:xfrm>
          <a:prstGeom prst="line">
            <a:avLst/>
          </a:prstGeom>
          <a:ln w="1587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97875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1905000" y="2819400"/>
            <a:ext cx="5257800" cy="14478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5800" y="2973288"/>
            <a:ext cx="16900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50"/>
                </a:solidFill>
              </a:rPr>
              <a:t>Observer’s horizon</a:t>
            </a:r>
            <a:endParaRPr lang="en-US" sz="1400" dirty="0">
              <a:solidFill>
                <a:srgbClr val="00B050"/>
              </a:solidFill>
            </a:endParaRPr>
          </a:p>
        </p:txBody>
      </p:sp>
      <p:sp>
        <p:nvSpPr>
          <p:cNvPr id="6" name="Freeform 5"/>
          <p:cNvSpPr/>
          <p:nvPr/>
        </p:nvSpPr>
        <p:spPr>
          <a:xfrm>
            <a:off x="1893455" y="1689201"/>
            <a:ext cx="5273963" cy="1802144"/>
          </a:xfrm>
          <a:custGeom>
            <a:avLst/>
            <a:gdLst>
              <a:gd name="connsiteX0" fmla="*/ 0 w 5273963"/>
              <a:gd name="connsiteY0" fmla="*/ 1802144 h 1802144"/>
              <a:gd name="connsiteX1" fmla="*/ 166254 w 5273963"/>
              <a:gd name="connsiteY1" fmla="*/ 1284908 h 1802144"/>
              <a:gd name="connsiteX2" fmla="*/ 766618 w 5273963"/>
              <a:gd name="connsiteY2" fmla="*/ 656835 h 1802144"/>
              <a:gd name="connsiteX3" fmla="*/ 1671781 w 5273963"/>
              <a:gd name="connsiteY3" fmla="*/ 213490 h 1802144"/>
              <a:gd name="connsiteX4" fmla="*/ 2521527 w 5273963"/>
              <a:gd name="connsiteY4" fmla="*/ 10290 h 1802144"/>
              <a:gd name="connsiteX5" fmla="*/ 3380509 w 5273963"/>
              <a:gd name="connsiteY5" fmla="*/ 65708 h 1802144"/>
              <a:gd name="connsiteX6" fmla="*/ 4064000 w 5273963"/>
              <a:gd name="connsiteY6" fmla="*/ 370508 h 1802144"/>
              <a:gd name="connsiteX7" fmla="*/ 4664363 w 5273963"/>
              <a:gd name="connsiteY7" fmla="*/ 795381 h 1802144"/>
              <a:gd name="connsiteX8" fmla="*/ 5033818 w 5273963"/>
              <a:gd name="connsiteY8" fmla="*/ 1257199 h 1802144"/>
              <a:gd name="connsiteX9" fmla="*/ 5273963 w 5273963"/>
              <a:gd name="connsiteY9" fmla="*/ 1783672 h 18021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73963" h="1802144">
                <a:moveTo>
                  <a:pt x="0" y="1802144"/>
                </a:moveTo>
                <a:cubicBezTo>
                  <a:pt x="19242" y="1638968"/>
                  <a:pt x="38484" y="1475793"/>
                  <a:pt x="166254" y="1284908"/>
                </a:cubicBezTo>
                <a:cubicBezTo>
                  <a:pt x="294024" y="1094023"/>
                  <a:pt x="515697" y="835405"/>
                  <a:pt x="766618" y="656835"/>
                </a:cubicBezTo>
                <a:cubicBezTo>
                  <a:pt x="1017539" y="478265"/>
                  <a:pt x="1379296" y="321247"/>
                  <a:pt x="1671781" y="213490"/>
                </a:cubicBezTo>
                <a:cubicBezTo>
                  <a:pt x="1964266" y="105733"/>
                  <a:pt x="2236739" y="34920"/>
                  <a:pt x="2521527" y="10290"/>
                </a:cubicBezTo>
                <a:cubicBezTo>
                  <a:pt x="2806315" y="-14340"/>
                  <a:pt x="3123430" y="5672"/>
                  <a:pt x="3380509" y="65708"/>
                </a:cubicBezTo>
                <a:cubicBezTo>
                  <a:pt x="3637588" y="125744"/>
                  <a:pt x="3850024" y="248896"/>
                  <a:pt x="4064000" y="370508"/>
                </a:cubicBezTo>
                <a:cubicBezTo>
                  <a:pt x="4277976" y="492120"/>
                  <a:pt x="4502727" y="647599"/>
                  <a:pt x="4664363" y="795381"/>
                </a:cubicBezTo>
                <a:cubicBezTo>
                  <a:pt x="4825999" y="943163"/>
                  <a:pt x="4932218" y="1092484"/>
                  <a:pt x="5033818" y="1257199"/>
                </a:cubicBezTo>
                <a:cubicBezTo>
                  <a:pt x="5135418" y="1421914"/>
                  <a:pt x="5204690" y="1602793"/>
                  <a:pt x="5273963" y="1783672"/>
                </a:cubicBezTo>
              </a:path>
            </a:pathLst>
          </a:cu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676400" y="1828800"/>
            <a:ext cx="13726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rgbClr val="00B0F0"/>
                </a:solidFill>
              </a:rPr>
              <a:t>Observer’s sky</a:t>
            </a:r>
            <a:endParaRPr lang="en-US" sz="1400" dirty="0">
              <a:solidFill>
                <a:srgbClr val="00B0F0"/>
              </a:solidFill>
            </a:endParaRPr>
          </a:p>
        </p:txBody>
      </p:sp>
      <p:sp>
        <p:nvSpPr>
          <p:cNvPr id="9" name="Oval 8"/>
          <p:cNvSpPr/>
          <p:nvPr/>
        </p:nvSpPr>
        <p:spPr>
          <a:xfrm>
            <a:off x="4343400" y="2973288"/>
            <a:ext cx="187036" cy="153888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>
            <a:stCxn id="9" idx="4"/>
          </p:cNvCxnSpPr>
          <p:nvPr/>
        </p:nvCxnSpPr>
        <p:spPr>
          <a:xfrm>
            <a:off x="4436918" y="3127176"/>
            <a:ext cx="0" cy="153889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343400" y="3204120"/>
            <a:ext cx="187036" cy="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 flipV="1">
            <a:off x="4343400" y="3276600"/>
            <a:ext cx="93518" cy="15240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436918" y="3276600"/>
            <a:ext cx="135082" cy="152400"/>
          </a:xfrm>
          <a:prstGeom prst="line">
            <a:avLst/>
          </a:prstGeom>
          <a:ln w="34925">
            <a:solidFill>
              <a:schemeClr val="accent5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76600" y="3090445"/>
            <a:ext cx="92044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/>
              <a:t>Observer</a:t>
            </a:r>
            <a:endParaRPr lang="en-US" sz="1400" dirty="0"/>
          </a:p>
        </p:txBody>
      </p:sp>
      <p:sp>
        <p:nvSpPr>
          <p:cNvPr id="23" name="5-Point Star 22"/>
          <p:cNvSpPr/>
          <p:nvPr/>
        </p:nvSpPr>
        <p:spPr>
          <a:xfrm>
            <a:off x="5867400" y="1982688"/>
            <a:ext cx="228600" cy="228600"/>
          </a:xfrm>
          <a:prstGeom prst="star5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reeform 24"/>
          <p:cNvSpPr/>
          <p:nvPr/>
        </p:nvSpPr>
        <p:spPr>
          <a:xfrm rot="274541">
            <a:off x="2299972" y="2491971"/>
            <a:ext cx="2111468" cy="1721657"/>
          </a:xfrm>
          <a:custGeom>
            <a:avLst/>
            <a:gdLst>
              <a:gd name="connsiteX0" fmla="*/ 2000632 w 2111468"/>
              <a:gd name="connsiteY0" fmla="*/ 262312 h 1721657"/>
              <a:gd name="connsiteX1" fmla="*/ 1187832 w 2111468"/>
              <a:gd name="connsiteY1" fmla="*/ 49876 h 1721657"/>
              <a:gd name="connsiteX2" fmla="*/ 495104 w 2111468"/>
              <a:gd name="connsiteY2" fmla="*/ 3694 h 1721657"/>
              <a:gd name="connsiteX3" fmla="*/ 97941 w 2111468"/>
              <a:gd name="connsiteY3" fmla="*/ 49876 h 1721657"/>
              <a:gd name="connsiteX4" fmla="*/ 51759 w 2111468"/>
              <a:gd name="connsiteY4" fmla="*/ 419330 h 1721657"/>
              <a:gd name="connsiteX5" fmla="*/ 735250 w 2111468"/>
              <a:gd name="connsiteY5" fmla="*/ 955039 h 1721657"/>
              <a:gd name="connsiteX6" fmla="*/ 2111468 w 2111468"/>
              <a:gd name="connsiteY6" fmla="*/ 1721657 h 1721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111468" h="1721657">
                <a:moveTo>
                  <a:pt x="2000632" y="262312"/>
                </a:moveTo>
                <a:cubicBezTo>
                  <a:pt x="1719692" y="177645"/>
                  <a:pt x="1438753" y="92979"/>
                  <a:pt x="1187832" y="49876"/>
                </a:cubicBezTo>
                <a:cubicBezTo>
                  <a:pt x="936911" y="6773"/>
                  <a:pt x="676752" y="3694"/>
                  <a:pt x="495104" y="3694"/>
                </a:cubicBezTo>
                <a:cubicBezTo>
                  <a:pt x="313456" y="3694"/>
                  <a:pt x="171832" y="-19397"/>
                  <a:pt x="97941" y="49876"/>
                </a:cubicBezTo>
                <a:cubicBezTo>
                  <a:pt x="24050" y="119149"/>
                  <a:pt x="-54459" y="268470"/>
                  <a:pt x="51759" y="419330"/>
                </a:cubicBezTo>
                <a:cubicBezTo>
                  <a:pt x="157977" y="570190"/>
                  <a:pt x="391965" y="737985"/>
                  <a:pt x="735250" y="955039"/>
                </a:cubicBezTo>
                <a:cubicBezTo>
                  <a:pt x="1078535" y="1172094"/>
                  <a:pt x="1595001" y="1446875"/>
                  <a:pt x="2111468" y="1721657"/>
                </a:cubicBezTo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1024226" y="2455864"/>
            <a:ext cx="135165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FF0000"/>
                </a:solidFill>
              </a:rPr>
              <a:t>Celestial Equator</a:t>
            </a:r>
            <a:endParaRPr lang="en-US" sz="1200" dirty="0">
              <a:solidFill>
                <a:srgbClr val="FF0000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116782" y="1829133"/>
            <a:ext cx="15392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Polaris,</a:t>
            </a:r>
          </a:p>
          <a:p>
            <a:r>
              <a:rPr lang="en-US" sz="1200" dirty="0" smtClean="0"/>
              <a:t>Celestial North Pole</a:t>
            </a:r>
            <a:endParaRPr lang="en-US" sz="1200" dirty="0"/>
          </a:p>
        </p:txBody>
      </p:sp>
      <p:cxnSp>
        <p:nvCxnSpPr>
          <p:cNvPr id="29" name="Straight Connector 28"/>
          <p:cNvCxnSpPr>
            <a:endCxn id="23" idx="2"/>
          </p:cNvCxnSpPr>
          <p:nvPr/>
        </p:nvCxnSpPr>
        <p:spPr>
          <a:xfrm flipV="1">
            <a:off x="4572000" y="2211287"/>
            <a:ext cx="1339059" cy="1217713"/>
          </a:xfrm>
          <a:prstGeom prst="line">
            <a:avLst/>
          </a:prstGeom>
          <a:ln w="28575">
            <a:solidFill>
              <a:srgbClr val="ED4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 rot="18965750">
            <a:off x="5061353" y="2410602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ED49D9"/>
                </a:solidFill>
              </a:rPr>
              <a:t>axis</a:t>
            </a:r>
            <a:endParaRPr lang="en-US" sz="1200" dirty="0">
              <a:solidFill>
                <a:srgbClr val="ED49D9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081953" y="5033757"/>
            <a:ext cx="532709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ED49D9"/>
                </a:solidFill>
              </a:rPr>
              <a:t>The axis and the equator make a right angle!</a:t>
            </a:r>
          </a:p>
          <a:p>
            <a:r>
              <a:rPr lang="en-US" dirty="0" smtClean="0">
                <a:solidFill>
                  <a:srgbClr val="ED49D9"/>
                </a:solidFill>
              </a:rPr>
              <a:t>The zenith and the horizon make a right angle too!</a:t>
            </a:r>
            <a:endParaRPr lang="en-US" dirty="0">
              <a:solidFill>
                <a:srgbClr val="ED49D9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771604" y="1560991"/>
            <a:ext cx="6543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191EEF"/>
                </a:solidFill>
              </a:rPr>
              <a:t>Zenith</a:t>
            </a:r>
            <a:r>
              <a:rPr lang="en-US" sz="1200" dirty="0" smtClean="0"/>
              <a:t> </a:t>
            </a:r>
            <a:endParaRPr lang="en-US" sz="1200" dirty="0"/>
          </a:p>
        </p:txBody>
      </p:sp>
      <p:cxnSp>
        <p:nvCxnSpPr>
          <p:cNvPr id="34" name="Straight Connector 33"/>
          <p:cNvCxnSpPr>
            <a:endCxn id="6" idx="4"/>
          </p:cNvCxnSpPr>
          <p:nvPr/>
        </p:nvCxnSpPr>
        <p:spPr>
          <a:xfrm flipH="1" flipV="1">
            <a:off x="4414982" y="1699491"/>
            <a:ext cx="21936" cy="1273797"/>
          </a:xfrm>
          <a:prstGeom prst="line">
            <a:avLst/>
          </a:prstGeom>
          <a:ln w="25400">
            <a:solidFill>
              <a:srgbClr val="191EEF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6017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1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5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animBg="1"/>
      <p:bldP spid="8" grpId="0"/>
      <p:bldP spid="9" grpId="0" animBg="1"/>
      <p:bldP spid="22" grpId="0"/>
      <p:bldP spid="23" grpId="0" animBg="1"/>
      <p:bldP spid="25" grpId="0" animBg="1"/>
      <p:bldP spid="26" grpId="0"/>
      <p:bldP spid="27" grpId="0"/>
      <p:bldP spid="30" grpId="0"/>
      <p:bldP spid="31" grpId="0"/>
      <p:bldP spid="3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</Template>
  <TotalTime>3617</TotalTime>
  <Words>440</Words>
  <Application>Microsoft Office PowerPoint</Application>
  <PresentationFormat>On-screen Show (4:3)</PresentationFormat>
  <Paragraphs>98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Clarity</vt:lpstr>
      <vt:lpstr>The Celestial sphere</vt:lpstr>
      <vt:lpstr>PowerPoint Presentation</vt:lpstr>
      <vt:lpstr>PowerPoint Presentation</vt:lpstr>
      <vt:lpstr>PowerPoint Presentation</vt:lpstr>
      <vt:lpstr>Pleiades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Define these terms:</vt:lpstr>
      <vt:lpstr>Finish Your Notes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Celestial sphere</dc:title>
  <dc:creator>Mary Ann Seslar</dc:creator>
  <cp:lastModifiedBy>admin</cp:lastModifiedBy>
  <cp:revision>29</cp:revision>
  <cp:lastPrinted>2016-10-31T20:33:33Z</cp:lastPrinted>
  <dcterms:created xsi:type="dcterms:W3CDTF">2013-09-17T23:07:14Z</dcterms:created>
  <dcterms:modified xsi:type="dcterms:W3CDTF">2016-11-01T22:07:54Z</dcterms:modified>
</cp:coreProperties>
</file>