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3"/>
  </p:handoutMasterIdLst>
  <p:sldIdLst>
    <p:sldId id="256" r:id="rId2"/>
    <p:sldId id="257" r:id="rId3"/>
    <p:sldId id="258" r:id="rId4"/>
    <p:sldId id="259" r:id="rId5"/>
    <p:sldId id="283" r:id="rId6"/>
    <p:sldId id="260" r:id="rId7"/>
    <p:sldId id="300" r:id="rId8"/>
    <p:sldId id="261" r:id="rId9"/>
    <p:sldId id="299" r:id="rId10"/>
    <p:sldId id="294" r:id="rId11"/>
    <p:sldId id="270" r:id="rId12"/>
    <p:sldId id="271" r:id="rId13"/>
    <p:sldId id="272" r:id="rId14"/>
    <p:sldId id="264" r:id="rId15"/>
    <p:sldId id="265" r:id="rId16"/>
    <p:sldId id="273" r:id="rId17"/>
    <p:sldId id="274" r:id="rId18"/>
    <p:sldId id="275" r:id="rId19"/>
    <p:sldId id="263" r:id="rId20"/>
    <p:sldId id="288" r:id="rId21"/>
    <p:sldId id="292" r:id="rId22"/>
    <p:sldId id="293" r:id="rId23"/>
    <p:sldId id="262" r:id="rId24"/>
    <p:sldId id="289" r:id="rId25"/>
    <p:sldId id="291" r:id="rId26"/>
    <p:sldId id="278" r:id="rId27"/>
    <p:sldId id="290" r:id="rId28"/>
    <p:sldId id="295" r:id="rId29"/>
    <p:sldId id="277" r:id="rId30"/>
    <p:sldId id="296" r:id="rId31"/>
    <p:sldId id="266" r:id="rId32"/>
    <p:sldId id="297" r:id="rId33"/>
    <p:sldId id="279" r:id="rId34"/>
    <p:sldId id="280" r:id="rId35"/>
    <p:sldId id="298" r:id="rId36"/>
    <p:sldId id="267" r:id="rId37"/>
    <p:sldId id="268" r:id="rId38"/>
    <p:sldId id="285" r:id="rId39"/>
    <p:sldId id="286" r:id="rId40"/>
    <p:sldId id="284" r:id="rId41"/>
    <p:sldId id="287" r:id="rId4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CAD8"/>
    <a:srgbClr val="2EE0FF"/>
    <a:srgbClr val="FF34EF"/>
    <a:srgbClr val="FF7420"/>
    <a:srgbClr val="3CFF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01" autoAdjust="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2BF2DEBF-A996-43D1-997C-1B4FC79C4652}" type="datetimeFigureOut">
              <a:rPr lang="en-US" smtClean="0"/>
              <a:t>8/20/2018</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2A9D25AF-227E-4A22-A2B7-313F9C4291F7}" type="slidenum">
              <a:rPr lang="en-US" smtClean="0"/>
              <a:t>‹#›</a:t>
            </a:fld>
            <a:endParaRPr lang="en-US"/>
          </a:p>
        </p:txBody>
      </p:sp>
    </p:spTree>
    <p:extLst>
      <p:ext uri="{BB962C8B-B14F-4D97-AF65-F5344CB8AC3E}">
        <p14:creationId xmlns:p14="http://schemas.microsoft.com/office/powerpoint/2010/main" val="175074933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F5499DF-B2A9-4AA5-AA16-1D402AC44F6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6F3AC898-218D-4EFE-B5F0-FBACBA6AD51A}"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499DF-B2A9-4AA5-AA16-1D402AC44F6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C898-218D-4EFE-B5F0-FBACBA6AD51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5499DF-B2A9-4AA5-AA16-1D402AC44F68}"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3AC898-218D-4EFE-B5F0-FBACBA6AD51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5499DF-B2A9-4AA5-AA16-1D402AC44F68}" type="datetimeFigureOut">
              <a:rPr lang="en-US" smtClean="0"/>
              <a:t>8/20/2018</a:t>
            </a:fld>
            <a:endParaRPr lang="en-US"/>
          </a:p>
        </p:txBody>
      </p:sp>
      <p:sp>
        <p:nvSpPr>
          <p:cNvPr id="10" name="Slide Number Placeholder 9"/>
          <p:cNvSpPr>
            <a:spLocks noGrp="1"/>
          </p:cNvSpPr>
          <p:nvPr>
            <p:ph type="sldNum" sz="quarter" idx="11"/>
          </p:nvPr>
        </p:nvSpPr>
        <p:spPr/>
        <p:txBody>
          <a:bodyPr/>
          <a:lstStyle/>
          <a:p>
            <a:fld id="{6F3AC898-218D-4EFE-B5F0-FBACBA6AD51A}"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9F5499DF-B2A9-4AA5-AA16-1D402AC44F68}" type="datetimeFigureOut">
              <a:rPr lang="en-US" smtClean="0"/>
              <a:t>8/20/2018</a:t>
            </a:fld>
            <a:endParaRPr lang="en-US"/>
          </a:p>
        </p:txBody>
      </p:sp>
      <p:sp>
        <p:nvSpPr>
          <p:cNvPr id="20" name="Slide Number Placeholder 19"/>
          <p:cNvSpPr>
            <a:spLocks noGrp="1"/>
          </p:cNvSpPr>
          <p:nvPr>
            <p:ph type="sldNum" sz="quarter" idx="11"/>
          </p:nvPr>
        </p:nvSpPr>
        <p:spPr/>
        <p:txBody>
          <a:bodyPr/>
          <a:lstStyle/>
          <a:p>
            <a:fld id="{6F3AC898-218D-4EFE-B5F0-FBACBA6AD51A}"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9F5499DF-B2A9-4AA5-AA16-1D402AC44F68}"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C898-218D-4EFE-B5F0-FBACBA6AD51A}"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F5499DF-B2A9-4AA5-AA16-1D402AC44F68}"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3AC898-218D-4EFE-B5F0-FBACBA6AD51A}"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5499DF-B2A9-4AA5-AA16-1D402AC44F68}" type="datetimeFigureOut">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3AC898-218D-4EFE-B5F0-FBACBA6AD51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F5499DF-B2A9-4AA5-AA16-1D402AC44F68}" type="datetimeFigureOut">
              <a:rPr lang="en-US" smtClean="0"/>
              <a:t>8/20/2018</a:t>
            </a:fld>
            <a:endParaRPr lang="en-US"/>
          </a:p>
        </p:txBody>
      </p:sp>
      <p:sp>
        <p:nvSpPr>
          <p:cNvPr id="6" name="Slide Number Placeholder 5"/>
          <p:cNvSpPr>
            <a:spLocks noGrp="1"/>
          </p:cNvSpPr>
          <p:nvPr>
            <p:ph type="sldNum" sz="quarter" idx="11"/>
          </p:nvPr>
        </p:nvSpPr>
        <p:spPr/>
        <p:txBody>
          <a:bodyPr/>
          <a:lstStyle/>
          <a:p>
            <a:fld id="{6F3AC898-218D-4EFE-B5F0-FBACBA6AD51A}"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9F5499DF-B2A9-4AA5-AA16-1D402AC44F68}" type="datetimeFigureOut">
              <a:rPr lang="en-US" smtClean="0"/>
              <a:t>8/20/2018</a:t>
            </a:fld>
            <a:endParaRPr lang="en-US"/>
          </a:p>
        </p:txBody>
      </p:sp>
      <p:sp>
        <p:nvSpPr>
          <p:cNvPr id="10" name="Slide Number Placeholder 9"/>
          <p:cNvSpPr>
            <a:spLocks noGrp="1"/>
          </p:cNvSpPr>
          <p:nvPr>
            <p:ph type="sldNum" sz="quarter" idx="15"/>
          </p:nvPr>
        </p:nvSpPr>
        <p:spPr/>
        <p:txBody>
          <a:bodyPr/>
          <a:lstStyle/>
          <a:p>
            <a:fld id="{6F3AC898-218D-4EFE-B5F0-FBACBA6AD51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499DF-B2A9-4AA5-AA16-1D402AC44F68}"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3AC898-218D-4EFE-B5F0-FBACBA6AD51A}"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6F3AC898-218D-4EFE-B5F0-FBACBA6AD51A}"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9F5499DF-B2A9-4AA5-AA16-1D402AC44F68}" type="datetimeFigureOut">
              <a:rPr lang="en-US" smtClean="0"/>
              <a:t>8/20/2018</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imgres?imgurl&amp;imgrefurl=http://jpulley.edublogs.org/2011/04/19/wonderful-writers-in-jk/&amp;h=0&amp;w=0&amp;sz=1&amp;tbnid=61Ey6qu4MBpDGM&amp;tbnh=263&amp;tbnw=191&amp;prev=/search?q=class+notes&amp;tbm=isch&amp;tbo=u&amp;zoom=1&amp;q=class%20notes&amp;docid=hvcOBkhpjkZP3M&amp;ei=2hsMUv_BCKewyQGCzoCABQ&amp;ved=0CAMQsC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3.gstatic.com/images?q=tbn:ANd9GcTcAkXfcweZABKAuQefu_HYan1RCG6jhsm9ucgC2aYu7F1DJN9-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685800"/>
            <a:ext cx="4724400" cy="3525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8000" dirty="0" smtClean="0"/>
              <a:t>TAKING CORNELL STYLE NOTES</a:t>
            </a:r>
            <a:endParaRPr lang="en-US" sz="8000" dirty="0"/>
          </a:p>
        </p:txBody>
      </p:sp>
      <p:sp>
        <p:nvSpPr>
          <p:cNvPr id="3" name="Subtitle 2"/>
          <p:cNvSpPr>
            <a:spLocks noGrp="1"/>
          </p:cNvSpPr>
          <p:nvPr>
            <p:ph type="subTitle" idx="1"/>
          </p:nvPr>
        </p:nvSpPr>
        <p:spPr/>
        <p:txBody>
          <a:bodyPr/>
          <a:lstStyle/>
          <a:p>
            <a:r>
              <a:rPr lang="en-US" dirty="0" smtClean="0"/>
              <a:t>A guide to note-taking</a:t>
            </a:r>
            <a:endParaRPr lang="en-US" dirty="0"/>
          </a:p>
        </p:txBody>
      </p:sp>
    </p:spTree>
    <p:extLst>
      <p:ext uri="{BB962C8B-B14F-4D97-AF65-F5344CB8AC3E}">
        <p14:creationId xmlns:p14="http://schemas.microsoft.com/office/powerpoint/2010/main" val="326013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52400"/>
            <a:ext cx="4953000" cy="6590009"/>
          </a:xfrm>
          <a:prstGeom prst="rect">
            <a:avLst/>
          </a:prstGeom>
        </p:spPr>
      </p:pic>
      <p:sp>
        <p:nvSpPr>
          <p:cNvPr id="3" name="TextBox 2"/>
          <p:cNvSpPr txBox="1"/>
          <p:nvPr/>
        </p:nvSpPr>
        <p:spPr>
          <a:xfrm>
            <a:off x="5791201" y="1524000"/>
            <a:ext cx="3124200" cy="4832092"/>
          </a:xfrm>
          <a:prstGeom prst="rect">
            <a:avLst/>
          </a:prstGeom>
          <a:noFill/>
        </p:spPr>
        <p:txBody>
          <a:bodyPr wrap="square" rtlCol="0">
            <a:spAutoFit/>
          </a:bodyPr>
          <a:lstStyle/>
          <a:p>
            <a:r>
              <a:rPr lang="en-US" sz="2800" dirty="0" smtClean="0"/>
              <a:t>You do not have to copy the board, the power point or the book word for word!</a:t>
            </a:r>
          </a:p>
          <a:p>
            <a:r>
              <a:rPr lang="en-US" sz="2800" dirty="0" smtClean="0"/>
              <a:t>Write the information so it means something to you and you can remember what you wrote!</a:t>
            </a:r>
            <a:endParaRPr lang="en-US" sz="2800" dirty="0"/>
          </a:p>
        </p:txBody>
      </p:sp>
    </p:spTree>
    <p:extLst>
      <p:ext uri="{BB962C8B-B14F-4D97-AF65-F5344CB8AC3E}">
        <p14:creationId xmlns:p14="http://schemas.microsoft.com/office/powerpoint/2010/main" val="3714822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ading a book cartoon.jpg"/>
          <p:cNvPicPr>
            <a:picLocks noGrp="1" noChangeAspect="1"/>
          </p:cNvPicPr>
          <p:nvPr>
            <p:ph type="pic" idx="1"/>
          </p:nvPr>
        </p:nvPicPr>
        <p:blipFill>
          <a:blip r:embed="rId2" cstate="print"/>
          <a:srcRect t="18119" b="18119"/>
          <a:stretch>
            <a:fillRect/>
          </a:stretch>
        </p:blipFill>
        <p:spPr>
          <a:xfrm rot="1043559">
            <a:off x="350469" y="3335383"/>
            <a:ext cx="4119196" cy="2974975"/>
          </a:xfrm>
        </p:spPr>
      </p:pic>
      <p:sp>
        <p:nvSpPr>
          <p:cNvPr id="3" name="Content Placeholder 2"/>
          <p:cNvSpPr>
            <a:spLocks noGrp="1"/>
          </p:cNvSpPr>
          <p:nvPr>
            <p:ph type="body" sz="half" idx="2"/>
          </p:nvPr>
        </p:nvSpPr>
        <p:spPr>
          <a:xfrm>
            <a:off x="4800600" y="1676400"/>
            <a:ext cx="4114800" cy="4572000"/>
          </a:xfrm>
        </p:spPr>
        <p:txBody>
          <a:bodyPr>
            <a:normAutofit lnSpcReduction="10000"/>
          </a:bodyPr>
          <a:lstStyle/>
          <a:p>
            <a:endParaRPr lang="en-US" dirty="0" smtClean="0"/>
          </a:p>
          <a:p>
            <a:endParaRPr lang="en-US" dirty="0" smtClean="0"/>
          </a:p>
          <a:p>
            <a:r>
              <a:rPr lang="en-US" sz="2800" dirty="0" smtClean="0"/>
              <a:t>Annotating keeps the reader engaged with the text. While you are reading or taking notes, use one or more of these strategies to mark the article you are reading or add to the notes from class.  Annotations include your thoughts and questions.</a:t>
            </a:r>
          </a:p>
          <a:p>
            <a:endParaRPr lang="en-US" dirty="0"/>
          </a:p>
        </p:txBody>
      </p:sp>
      <p:sp>
        <p:nvSpPr>
          <p:cNvPr id="9" name="Rectangle 8"/>
          <p:cNvSpPr/>
          <p:nvPr/>
        </p:nvSpPr>
        <p:spPr>
          <a:xfrm>
            <a:off x="914400" y="762000"/>
            <a:ext cx="5763116"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ANNOTATIONS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26809209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311513"/>
            <a:ext cx="8610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Papyrus" pitchFamily="66" charset="0"/>
                <a:ea typeface="Calibri" pitchFamily="34" charset="0"/>
                <a:cs typeface="Times New Roman" pitchFamily="18" charset="0"/>
              </a:rPr>
              <a:t>Write annotations in the margins of the article or in an area of your paper set aside for annotations or on sticky notes if it is not possible to write on the article or book. Annotations can</a:t>
            </a:r>
            <a:r>
              <a:rPr kumimoji="0" lang="en-US" sz="3200" b="1" i="0" u="none" strike="noStrike" cap="none" normalizeH="0" dirty="0" smtClean="0">
                <a:ln>
                  <a:noFill/>
                </a:ln>
                <a:solidFill>
                  <a:schemeClr val="tx1"/>
                </a:solidFill>
                <a:effectLst/>
                <a:latin typeface="Papyrus" pitchFamily="66" charset="0"/>
                <a:ea typeface="Calibri" pitchFamily="34" charset="0"/>
                <a:cs typeface="Times New Roman" pitchFamily="18" charset="0"/>
              </a:rPr>
              <a:t> be:</a:t>
            </a:r>
            <a:endParaRPr kumimoji="0" lang="en-US" sz="3200" b="1" i="0" u="none" strike="noStrike" cap="none" normalizeH="0" baseline="0" dirty="0" smtClean="0">
              <a:ln>
                <a:noFill/>
              </a:ln>
              <a:solidFill>
                <a:schemeClr val="tx1"/>
              </a:solidFill>
              <a:effectLst/>
              <a:latin typeface="Papyrus" pitchFamily="66" charset="0"/>
            </a:endParaRPr>
          </a:p>
        </p:txBody>
      </p:sp>
      <p:sp>
        <p:nvSpPr>
          <p:cNvPr id="8" name="TextBox 7"/>
          <p:cNvSpPr txBox="1"/>
          <p:nvPr/>
        </p:nvSpPr>
        <p:spPr>
          <a:xfrm>
            <a:off x="1143000" y="2819400"/>
            <a:ext cx="2491451" cy="1046440"/>
          </a:xfrm>
          <a:prstGeom prst="rect">
            <a:avLst/>
          </a:prstGeom>
          <a:noFill/>
        </p:spPr>
        <p:txBody>
          <a:bodyPr wrap="none" rtlCol="0">
            <a:spAutoFit/>
          </a:bodyPr>
          <a:lstStyle/>
          <a:p>
            <a:pPr marL="0" lvl="1"/>
            <a:r>
              <a:rPr kumimoji="0" lang="en-US" sz="4400" b="0" i="0" u="none" strike="noStrike" cap="none" normalizeH="0" baseline="0" dirty="0" smtClean="0">
                <a:ln>
                  <a:noFill/>
                </a:ln>
                <a:solidFill>
                  <a:schemeClr val="accent1">
                    <a:lumMod val="75000"/>
                  </a:schemeClr>
                </a:solidFill>
                <a:effectLst/>
                <a:latin typeface="Calibri" pitchFamily="34" charset="0"/>
                <a:ea typeface="Calibri" pitchFamily="34" charset="0"/>
                <a:cs typeface="Times New Roman" pitchFamily="18" charset="0"/>
              </a:rPr>
              <a:t>Questions</a:t>
            </a:r>
            <a:endParaRPr kumimoji="0" lang="en-US" sz="4400" b="0" i="0" u="none" strike="noStrike" cap="none" normalizeH="0" baseline="0" dirty="0" smtClean="0">
              <a:ln>
                <a:noFill/>
              </a:ln>
              <a:solidFill>
                <a:schemeClr val="accent1">
                  <a:lumMod val="75000"/>
                </a:schemeClr>
              </a:solidFill>
              <a:effectLst/>
              <a:latin typeface="Arial" pitchFamily="34" charset="0"/>
            </a:endParaRPr>
          </a:p>
          <a:p>
            <a:endParaRPr lang="en-US" dirty="0"/>
          </a:p>
        </p:txBody>
      </p:sp>
      <p:sp>
        <p:nvSpPr>
          <p:cNvPr id="9" name="Rectangle 8"/>
          <p:cNvSpPr/>
          <p:nvPr/>
        </p:nvSpPr>
        <p:spPr>
          <a:xfrm>
            <a:off x="2590800" y="3886200"/>
            <a:ext cx="2224863" cy="769441"/>
          </a:xfrm>
          <a:prstGeom prst="rect">
            <a:avLst/>
          </a:prstGeom>
        </p:spPr>
        <p:txBody>
          <a:bodyPr wrap="none">
            <a:spAutoFit/>
          </a:bodyPr>
          <a:lstStyle/>
          <a:p>
            <a:pPr lvl="1" eaLnBrk="0" fontAlgn="base" hangingPunct="0">
              <a:spcBef>
                <a:spcPct val="0"/>
              </a:spcBef>
              <a:spcAft>
                <a:spcPct val="0"/>
              </a:spcAft>
            </a:pPr>
            <a:r>
              <a:rPr kumimoji="0" lang="en-US" sz="4400" b="0" i="0" u="none" strike="noStrike" cap="none" normalizeH="0" baseline="0" dirty="0" smtClean="0">
                <a:ln>
                  <a:noFill/>
                </a:ln>
                <a:solidFill>
                  <a:srgbClr val="C35800"/>
                </a:solidFill>
                <a:effectLst/>
                <a:latin typeface="Calibri" pitchFamily="34" charset="0"/>
                <a:ea typeface="Calibri" pitchFamily="34" charset="0"/>
                <a:cs typeface="Times New Roman" pitchFamily="18" charset="0"/>
              </a:rPr>
              <a:t>Opinions</a:t>
            </a:r>
            <a:endParaRPr lang="en-US" sz="4400" dirty="0">
              <a:solidFill>
                <a:srgbClr val="C35800"/>
              </a:solidFill>
              <a:latin typeface="Arial" pitchFamily="34" charset="0"/>
            </a:endParaRPr>
          </a:p>
        </p:txBody>
      </p:sp>
      <p:sp>
        <p:nvSpPr>
          <p:cNvPr id="12" name="TextBox 11"/>
          <p:cNvSpPr txBox="1"/>
          <p:nvPr/>
        </p:nvSpPr>
        <p:spPr>
          <a:xfrm>
            <a:off x="4267200" y="4953000"/>
            <a:ext cx="2671475" cy="769441"/>
          </a:xfrm>
          <a:prstGeom prst="rect">
            <a:avLst/>
          </a:prstGeom>
          <a:noFill/>
        </p:spPr>
        <p:txBody>
          <a:bodyPr wrap="none" rtlCol="0">
            <a:spAutoFit/>
          </a:bodyPr>
          <a:lstStyle/>
          <a:p>
            <a:pPr lvl="1" eaLnBrk="0" fontAlgn="base" hangingPunct="0">
              <a:spcBef>
                <a:spcPct val="0"/>
              </a:spcBef>
              <a:spcAft>
                <a:spcPct val="0"/>
              </a:spcAft>
            </a:pPr>
            <a:r>
              <a:rPr kumimoji="0" lang="en-US" sz="4400" b="0" i="0" u="none" strike="noStrike" cap="none" normalizeH="0" baseline="0" dirty="0" smtClean="0">
                <a:ln>
                  <a:noFill/>
                </a:ln>
                <a:solidFill>
                  <a:srgbClr val="C35800"/>
                </a:solidFill>
                <a:effectLst/>
                <a:latin typeface="Calibri" pitchFamily="34" charset="0"/>
                <a:ea typeface="Calibri" pitchFamily="34" charset="0"/>
                <a:cs typeface="Times New Roman" pitchFamily="18" charset="0"/>
              </a:rPr>
              <a:t>Comments</a:t>
            </a:r>
            <a:endParaRPr kumimoji="0" lang="en-US" sz="4400" b="0" i="0" u="none" strike="noStrike" cap="none" normalizeH="0" baseline="0" dirty="0" smtClean="0">
              <a:ln>
                <a:noFill/>
              </a:ln>
              <a:solidFill>
                <a:srgbClr val="C35800"/>
              </a:solidFill>
              <a:effectLst/>
              <a:latin typeface="Arial" pitchFamily="34" charset="0"/>
            </a:endParaRPr>
          </a:p>
        </p:txBody>
      </p:sp>
    </p:spTree>
    <p:extLst>
      <p:ext uri="{BB962C8B-B14F-4D97-AF65-F5344CB8AC3E}">
        <p14:creationId xmlns:p14="http://schemas.microsoft.com/office/powerpoint/2010/main" val="268245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ox(in)">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000" fill="hold"/>
                                        <p:tgtEl>
                                          <p:spTgt spid="8"/>
                                        </p:tgtEl>
                                        <p:attrNameLst>
                                          <p:attrName>ppt_x</p:attrName>
                                        </p:attrNameLst>
                                      </p:cBhvr>
                                      <p:tavLst>
                                        <p:tav tm="0">
                                          <p:val>
                                            <p:strVal val="#ppt_x"/>
                                          </p:val>
                                        </p:tav>
                                        <p:tav tm="100000">
                                          <p:val>
                                            <p:strVal val="#ppt_x"/>
                                          </p:val>
                                        </p:tav>
                                      </p:tavLst>
                                    </p:anim>
                                    <p:anim calcmode="lin" valueType="num">
                                      <p:cBhvr additive="base">
                                        <p:cTn id="13"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000" fill="hold"/>
                                        <p:tgtEl>
                                          <p:spTgt spid="9"/>
                                        </p:tgtEl>
                                        <p:attrNameLst>
                                          <p:attrName>ppt_x</p:attrName>
                                        </p:attrNameLst>
                                      </p:cBhvr>
                                      <p:tavLst>
                                        <p:tav tm="0">
                                          <p:val>
                                            <p:strVal val="#ppt_x"/>
                                          </p:val>
                                        </p:tav>
                                        <p:tav tm="100000">
                                          <p:val>
                                            <p:strVal val="#ppt_x"/>
                                          </p:val>
                                        </p:tav>
                                      </p:tavLst>
                                    </p:anim>
                                    <p:anim calcmode="lin" valueType="num">
                                      <p:cBhvr additive="base">
                                        <p:cTn id="19"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fill="hold"/>
                                        <p:tgtEl>
                                          <p:spTgt spid="12"/>
                                        </p:tgtEl>
                                        <p:attrNameLst>
                                          <p:attrName>ppt_x</p:attrName>
                                        </p:attrNameLst>
                                      </p:cBhvr>
                                      <p:tavLst>
                                        <p:tav tm="0">
                                          <p:val>
                                            <p:strVal val="#ppt_x"/>
                                          </p:val>
                                        </p:tav>
                                        <p:tav tm="100000">
                                          <p:val>
                                            <p:strVal val="#ppt_x"/>
                                          </p:val>
                                        </p:tav>
                                      </p:tavLst>
                                    </p:anim>
                                    <p:anim calcmode="lin" valueType="num">
                                      <p:cBhvr additive="base">
                                        <p:cTn id="25"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you write the annotations for your notes?</a:t>
            </a:r>
            <a:endParaRPr lang="en-US" dirty="0"/>
          </a:p>
        </p:txBody>
      </p:sp>
    </p:spTree>
    <p:extLst>
      <p:ext uri="{BB962C8B-B14F-4D97-AF65-F5344CB8AC3E}">
        <p14:creationId xmlns:p14="http://schemas.microsoft.com/office/powerpoint/2010/main" val="153232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267200"/>
            <a:ext cx="7239000" cy="2133600"/>
          </a:xfrm>
        </p:spPr>
        <p:txBody>
          <a:bodyPr/>
          <a:lstStyle/>
          <a:p>
            <a:r>
              <a:rPr lang="en-US" dirty="0" smtClean="0"/>
              <a:t>The cue column</a:t>
            </a:r>
            <a:br>
              <a:rPr lang="en-US" dirty="0" smtClean="0"/>
            </a:br>
            <a:r>
              <a:rPr lang="en-US" dirty="0" smtClean="0"/>
              <a:t>or ‘extra column’.</a:t>
            </a:r>
            <a:endParaRPr lang="en-US" dirty="0"/>
          </a:p>
        </p:txBody>
      </p:sp>
      <p:pic>
        <p:nvPicPr>
          <p:cNvPr id="7170" name="Picture 2" descr="http://t0.gstatic.com/images?q=tbn:ANd9GcTYd1mdf6vK5orm5dAyLpXb6Vb8onwIKqbWk9YfrUCMf2DlnX9W7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3200400" cy="3886200"/>
          </a:xfrm>
          <a:prstGeom prst="rect">
            <a:avLst/>
          </a:prstGeom>
          <a:noFill/>
          <a:extLst>
            <a:ext uri="{909E8E84-426E-40DD-AFC4-6F175D3DCCD1}">
              <a14:hiddenFill xmlns:a14="http://schemas.microsoft.com/office/drawing/2010/main">
                <a:solidFill>
                  <a:srgbClr val="FFFFFF"/>
                </a:solidFill>
              </a14:hiddenFill>
            </a:ext>
          </a:extLst>
        </p:spPr>
      </p:pic>
      <p:sp>
        <p:nvSpPr>
          <p:cNvPr id="3" name="Left Arrow 2"/>
          <p:cNvSpPr/>
          <p:nvPr/>
        </p:nvSpPr>
        <p:spPr>
          <a:xfrm rot="656141">
            <a:off x="2133600" y="2895600"/>
            <a:ext cx="49408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737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15000" y="395287"/>
            <a:ext cx="3008313" cy="900113"/>
          </a:xfrm>
        </p:spPr>
        <p:txBody>
          <a:bodyPr/>
          <a:lstStyle/>
          <a:p>
            <a:r>
              <a:rPr lang="en-US" dirty="0" smtClean="0"/>
              <a:t>THE CUE COLUMN</a:t>
            </a:r>
            <a:endParaRPr lang="en-US" dirty="0"/>
          </a:p>
        </p:txBody>
      </p:sp>
      <p:sp>
        <p:nvSpPr>
          <p:cNvPr id="4" name="Text Placeholder 3"/>
          <p:cNvSpPr>
            <a:spLocks noGrp="1"/>
          </p:cNvSpPr>
          <p:nvPr>
            <p:ph type="body" sz="half" idx="2"/>
          </p:nvPr>
        </p:nvSpPr>
        <p:spPr>
          <a:xfrm>
            <a:off x="5715000" y="1371601"/>
            <a:ext cx="3008313" cy="4572000"/>
          </a:xfrm>
        </p:spPr>
        <p:txBody>
          <a:bodyPr>
            <a:normAutofit fontScale="92500" lnSpcReduction="10000"/>
          </a:bodyPr>
          <a:lstStyle/>
          <a:p>
            <a:r>
              <a:rPr lang="en-US" sz="2400" dirty="0" smtClean="0">
                <a:solidFill>
                  <a:srgbClr val="00B050"/>
                </a:solidFill>
              </a:rPr>
              <a:t>The cue column is filled in after the notes are taken.  </a:t>
            </a:r>
          </a:p>
          <a:p>
            <a:endParaRPr lang="en-US" sz="2400" dirty="0" smtClean="0">
              <a:solidFill>
                <a:srgbClr val="00B050"/>
              </a:solidFill>
            </a:endParaRPr>
          </a:p>
          <a:p>
            <a:r>
              <a:rPr lang="en-US" sz="2400" dirty="0" smtClean="0">
                <a:solidFill>
                  <a:srgbClr val="00B050"/>
                </a:solidFill>
              </a:rPr>
              <a:t>Sometimes, if you have a brilliant idea, you might want to jot it down quickly in the cue column before you forget it.</a:t>
            </a:r>
          </a:p>
          <a:p>
            <a:endParaRPr lang="en-US" sz="2400" dirty="0">
              <a:solidFill>
                <a:srgbClr val="00B050"/>
              </a:solidFill>
            </a:endParaRPr>
          </a:p>
          <a:p>
            <a:r>
              <a:rPr lang="en-US" sz="2400" dirty="0" smtClean="0">
                <a:solidFill>
                  <a:srgbClr val="00B050"/>
                </a:solidFill>
              </a:rPr>
              <a:t>What goes into the cue column? See the list. </a:t>
            </a:r>
            <a:endParaRPr lang="en-US" sz="2400" dirty="0">
              <a:solidFill>
                <a:srgbClr val="00B050"/>
              </a:solidFill>
            </a:endParaRPr>
          </a:p>
        </p:txBody>
      </p:sp>
      <p:sp>
        <p:nvSpPr>
          <p:cNvPr id="5" name="Content Placeholder 4"/>
          <p:cNvSpPr>
            <a:spLocks noGrp="1"/>
          </p:cNvSpPr>
          <p:nvPr>
            <p:ph sz="quarter" idx="13"/>
          </p:nvPr>
        </p:nvSpPr>
        <p:spPr/>
        <p:txBody>
          <a:bodyPr/>
          <a:lstStyle/>
          <a:p>
            <a:r>
              <a:rPr lang="en-US" dirty="0" smtClean="0"/>
              <a:t>Questions</a:t>
            </a:r>
          </a:p>
          <a:p>
            <a:r>
              <a:rPr lang="en-US" dirty="0" smtClean="0"/>
              <a:t>Main Ideas</a:t>
            </a:r>
          </a:p>
          <a:p>
            <a:r>
              <a:rPr lang="en-US" dirty="0" smtClean="0"/>
              <a:t>Reactions</a:t>
            </a:r>
          </a:p>
          <a:p>
            <a:r>
              <a:rPr lang="en-US" dirty="0" smtClean="0"/>
              <a:t>Inferences</a:t>
            </a:r>
          </a:p>
          <a:p>
            <a:r>
              <a:rPr lang="en-US" dirty="0" smtClean="0"/>
              <a:t>Vocabulary</a:t>
            </a:r>
          </a:p>
          <a:p>
            <a:r>
              <a:rPr lang="en-US" dirty="0" smtClean="0"/>
              <a:t>Drawings</a:t>
            </a:r>
          </a:p>
          <a:p>
            <a:r>
              <a:rPr lang="en-US" dirty="0" smtClean="0"/>
              <a:t>Connections</a:t>
            </a:r>
          </a:p>
          <a:p>
            <a:r>
              <a:rPr lang="en-US" dirty="0" smtClean="0"/>
              <a:t>Significant Items</a:t>
            </a:r>
          </a:p>
          <a:p>
            <a:endParaRPr lang="en-US" dirty="0"/>
          </a:p>
        </p:txBody>
      </p:sp>
      <p:sp>
        <p:nvSpPr>
          <p:cNvPr id="6" name="Notched Right Arrow 5"/>
          <p:cNvSpPr/>
          <p:nvPr/>
        </p:nvSpPr>
        <p:spPr>
          <a:xfrm rot="12734133">
            <a:off x="3597072" y="4591379"/>
            <a:ext cx="2329649"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http://t2.gstatic.com/images?q=tbn:ANd9GcRWF6VsbYchO_Y4Ym7-GEm-F5IKbn4q4hBpJRRSXzPIsPqo2U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48200"/>
            <a:ext cx="32766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1.gstatic.com/images?q=tbn:ANd9GcRKEFi4SOhMEbLm3OZUVJizWEgvIPI9EdZLl-tpvV8wg1MocZUf8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95400"/>
            <a:ext cx="23812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21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25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barn(inVertical)">
                                      <p:cBhvr>
                                        <p:cTn id="33" dur="500"/>
                                        <p:tgtEl>
                                          <p:spTgt spid="5">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250"/>
                                  </p:stCondLst>
                                  <p:childTnLst>
                                    <p:set>
                                      <p:cBhvr>
                                        <p:cTn id="37" dur="1" fill="hold">
                                          <p:stCondLst>
                                            <p:cond delay="0"/>
                                          </p:stCondLst>
                                        </p:cTn>
                                        <p:tgtEl>
                                          <p:spTgt spid="5">
                                            <p:txEl>
                                              <p:pRg st="1" end="1"/>
                                            </p:txEl>
                                          </p:spTgt>
                                        </p:tgtEl>
                                        <p:attrNameLst>
                                          <p:attrName>style.visibility</p:attrName>
                                        </p:attrNameLst>
                                      </p:cBhvr>
                                      <p:to>
                                        <p:strVal val="visible"/>
                                      </p:to>
                                    </p:set>
                                    <p:animEffect transition="in" filter="barn(inVertical)">
                                      <p:cBhvr>
                                        <p:cTn id="38" dur="500"/>
                                        <p:tgtEl>
                                          <p:spTgt spid="5">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25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barn(inVertical)">
                                      <p:cBhvr>
                                        <p:cTn id="43" dur="500"/>
                                        <p:tgtEl>
                                          <p:spTgt spid="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250"/>
                                  </p:stCondLst>
                                  <p:childTnLst>
                                    <p:set>
                                      <p:cBhvr>
                                        <p:cTn id="47" dur="1" fill="hold">
                                          <p:stCondLst>
                                            <p:cond delay="0"/>
                                          </p:stCondLst>
                                        </p:cTn>
                                        <p:tgtEl>
                                          <p:spTgt spid="5">
                                            <p:txEl>
                                              <p:pRg st="3" end="3"/>
                                            </p:txEl>
                                          </p:spTgt>
                                        </p:tgtEl>
                                        <p:attrNameLst>
                                          <p:attrName>style.visibility</p:attrName>
                                        </p:attrNameLst>
                                      </p:cBhvr>
                                      <p:to>
                                        <p:strVal val="visible"/>
                                      </p:to>
                                    </p:set>
                                    <p:animEffect transition="in" filter="barn(inVertical)">
                                      <p:cBhvr>
                                        <p:cTn id="48" dur="500"/>
                                        <p:tgtEl>
                                          <p:spTgt spid="5">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250"/>
                                  </p:stCondLst>
                                  <p:childTnLst>
                                    <p:set>
                                      <p:cBhvr>
                                        <p:cTn id="52" dur="1" fill="hold">
                                          <p:stCondLst>
                                            <p:cond delay="0"/>
                                          </p:stCondLst>
                                        </p:cTn>
                                        <p:tgtEl>
                                          <p:spTgt spid="5">
                                            <p:txEl>
                                              <p:pRg st="4" end="4"/>
                                            </p:txEl>
                                          </p:spTgt>
                                        </p:tgtEl>
                                        <p:attrNameLst>
                                          <p:attrName>style.visibility</p:attrName>
                                        </p:attrNameLst>
                                      </p:cBhvr>
                                      <p:to>
                                        <p:strVal val="visible"/>
                                      </p:to>
                                    </p:set>
                                    <p:animEffect transition="in" filter="barn(inVertical)">
                                      <p:cBhvr>
                                        <p:cTn id="53" dur="500"/>
                                        <p:tgtEl>
                                          <p:spTgt spid="5">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25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barn(inVertical)">
                                      <p:cBhvr>
                                        <p:cTn id="58" dur="500"/>
                                        <p:tgtEl>
                                          <p:spTgt spid="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250"/>
                                  </p:stCondLst>
                                  <p:childTnLst>
                                    <p:set>
                                      <p:cBhvr>
                                        <p:cTn id="62" dur="1" fill="hold">
                                          <p:stCondLst>
                                            <p:cond delay="0"/>
                                          </p:stCondLst>
                                        </p:cTn>
                                        <p:tgtEl>
                                          <p:spTgt spid="5">
                                            <p:txEl>
                                              <p:pRg st="6" end="6"/>
                                            </p:txEl>
                                          </p:spTgt>
                                        </p:tgtEl>
                                        <p:attrNameLst>
                                          <p:attrName>style.visibility</p:attrName>
                                        </p:attrNameLst>
                                      </p:cBhvr>
                                      <p:to>
                                        <p:strVal val="visible"/>
                                      </p:to>
                                    </p:set>
                                    <p:animEffect transition="in" filter="barn(inVertical)">
                                      <p:cBhvr>
                                        <p:cTn id="63" dur="500"/>
                                        <p:tgtEl>
                                          <p:spTgt spid="5">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250"/>
                                  </p:stCondLst>
                                  <p:childTnLst>
                                    <p:set>
                                      <p:cBhvr>
                                        <p:cTn id="67" dur="1" fill="hold">
                                          <p:stCondLst>
                                            <p:cond delay="0"/>
                                          </p:stCondLst>
                                        </p:cTn>
                                        <p:tgtEl>
                                          <p:spTgt spid="5">
                                            <p:txEl>
                                              <p:pRg st="7" end="7"/>
                                            </p:txEl>
                                          </p:spTgt>
                                        </p:tgtEl>
                                        <p:attrNameLst>
                                          <p:attrName>style.visibility</p:attrName>
                                        </p:attrNameLst>
                                      </p:cBhvr>
                                      <p:to>
                                        <p:strVal val="visible"/>
                                      </p:to>
                                    </p:set>
                                    <p:animEffect transition="in" filter="barn(inVertical)">
                                      <p:cBhvr>
                                        <p:cTn id="6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5" grpId="0" build="p"/>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86200" y="152400"/>
            <a:ext cx="4944931" cy="6400800"/>
          </a:xfrm>
          <a:prstGeom prst="rect">
            <a:avLst/>
          </a:prstGeom>
        </p:spPr>
      </p:pic>
      <p:sp>
        <p:nvSpPr>
          <p:cNvPr id="3" name="TextBox 2"/>
          <p:cNvSpPr txBox="1"/>
          <p:nvPr/>
        </p:nvSpPr>
        <p:spPr>
          <a:xfrm>
            <a:off x="914400" y="1524000"/>
            <a:ext cx="2667000" cy="4401205"/>
          </a:xfrm>
          <a:prstGeom prst="rect">
            <a:avLst/>
          </a:prstGeom>
          <a:noFill/>
        </p:spPr>
        <p:txBody>
          <a:bodyPr wrap="square" rtlCol="0">
            <a:spAutoFit/>
          </a:bodyPr>
          <a:lstStyle/>
          <a:p>
            <a:r>
              <a:rPr lang="en-US" sz="2800" dirty="0" smtClean="0"/>
              <a:t>Write a few annotations in your cue column right now. Remember that you can also write them at the same time as you write the other notes, too.</a:t>
            </a:r>
            <a:endParaRPr lang="en-US" sz="2800" dirty="0"/>
          </a:p>
        </p:txBody>
      </p:sp>
    </p:spTree>
    <p:extLst>
      <p:ext uri="{BB962C8B-B14F-4D97-AF65-F5344CB8AC3E}">
        <p14:creationId xmlns:p14="http://schemas.microsoft.com/office/powerpoint/2010/main" val="2816583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Highlighting and color-coding</a:t>
            </a:r>
            <a:endParaRPr lang="en-US" sz="4400" dirty="0"/>
          </a:p>
        </p:txBody>
      </p:sp>
      <p:sp>
        <p:nvSpPr>
          <p:cNvPr id="5" name="Content Placeholder 4"/>
          <p:cNvSpPr>
            <a:spLocks noGrp="1"/>
          </p:cNvSpPr>
          <p:nvPr>
            <p:ph idx="1"/>
          </p:nvPr>
        </p:nvSpPr>
        <p:spPr>
          <a:xfrm>
            <a:off x="1219200" y="381000"/>
            <a:ext cx="7467600" cy="4876800"/>
          </a:xfrm>
        </p:spPr>
        <p:txBody>
          <a:bodyPr>
            <a:normAutofit fontScale="92500"/>
          </a:bodyPr>
          <a:lstStyle/>
          <a:p>
            <a:r>
              <a:rPr lang="en-US" dirty="0" smtClean="0">
                <a:solidFill>
                  <a:srgbClr val="92D050"/>
                </a:solidFill>
              </a:rPr>
              <a:t>Use highlighters, colored pens or pencils, or crayons to color your notes.</a:t>
            </a:r>
          </a:p>
          <a:p>
            <a:pPr lvl="1">
              <a:buFont typeface="Wingdings" pitchFamily="2" charset="2"/>
              <a:buChar char="Ø"/>
            </a:pPr>
            <a:r>
              <a:rPr lang="en-US" sz="3500" i="1" dirty="0" smtClean="0">
                <a:solidFill>
                  <a:srgbClr val="FF0000"/>
                </a:solidFill>
              </a:rPr>
              <a:t>Highlighting/ color-coding means:</a:t>
            </a:r>
          </a:p>
          <a:p>
            <a:r>
              <a:rPr lang="en-US" dirty="0" smtClean="0">
                <a:solidFill>
                  <a:schemeClr val="accent1">
                    <a:lumMod val="60000"/>
                    <a:lumOff val="40000"/>
                  </a:schemeClr>
                </a:solidFill>
              </a:rPr>
              <a:t>Using color to emphasize certain, important words or paragraphs</a:t>
            </a:r>
          </a:p>
          <a:p>
            <a:r>
              <a:rPr lang="en-US" dirty="0" smtClean="0"/>
              <a:t>Colored </a:t>
            </a:r>
            <a:r>
              <a:rPr lang="en-US" dirty="0" smtClean="0">
                <a:solidFill>
                  <a:srgbClr val="F78FE3"/>
                </a:solidFill>
              </a:rPr>
              <a:t>■</a:t>
            </a:r>
            <a:r>
              <a:rPr lang="en-US" dirty="0" smtClean="0"/>
              <a:t>bullets or </a:t>
            </a:r>
            <a:r>
              <a:rPr lang="en-US" sz="3000" dirty="0" smtClean="0">
                <a:solidFill>
                  <a:srgbClr val="F78FE3"/>
                </a:solidFill>
              </a:rPr>
              <a:t>*</a:t>
            </a:r>
            <a:r>
              <a:rPr lang="en-US" dirty="0" smtClean="0"/>
              <a:t>stars or </a:t>
            </a:r>
            <a:r>
              <a:rPr lang="en-US" dirty="0" smtClean="0">
                <a:solidFill>
                  <a:srgbClr val="F78FE3"/>
                </a:solidFill>
              </a:rPr>
              <a:t>●</a:t>
            </a:r>
            <a:r>
              <a:rPr lang="en-US" dirty="0" smtClean="0"/>
              <a:t>dots on lists </a:t>
            </a:r>
          </a:p>
          <a:p>
            <a:r>
              <a:rPr lang="en-US" b="1" dirty="0" smtClean="0">
                <a:solidFill>
                  <a:srgbClr val="00B0F0"/>
                </a:solidFill>
              </a:rPr>
              <a:t>Differentiating</a:t>
            </a:r>
            <a:r>
              <a:rPr lang="en-US" dirty="0" smtClean="0">
                <a:solidFill>
                  <a:srgbClr val="00B0F0"/>
                </a:solidFill>
              </a:rPr>
              <a:t> </a:t>
            </a:r>
            <a:r>
              <a:rPr lang="en-US" dirty="0" smtClean="0"/>
              <a:t>passages or words from each other. </a:t>
            </a:r>
            <a:r>
              <a:rPr lang="en-US" i="1" dirty="0" smtClean="0"/>
              <a:t>Example: All vocabulary is </a:t>
            </a:r>
            <a:r>
              <a:rPr lang="en-US" i="1" dirty="0" smtClean="0">
                <a:solidFill>
                  <a:srgbClr val="3366FF"/>
                </a:solidFill>
              </a:rPr>
              <a:t>blue</a:t>
            </a:r>
          </a:p>
          <a:p>
            <a:r>
              <a:rPr lang="en-US" dirty="0" smtClean="0"/>
              <a:t>Boxes, circles, squiggles etc. drawn around passages to make them stand out for remembering</a:t>
            </a:r>
            <a:endParaRPr lang="en-US" dirty="0"/>
          </a:p>
        </p:txBody>
      </p:sp>
      <p:sp>
        <p:nvSpPr>
          <p:cNvPr id="6" name="Rectangle 5"/>
          <p:cNvSpPr/>
          <p:nvPr/>
        </p:nvSpPr>
        <p:spPr>
          <a:xfrm>
            <a:off x="990600" y="5486400"/>
            <a:ext cx="75438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00200" y="4267200"/>
            <a:ext cx="914400" cy="304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2514600" y="4191000"/>
            <a:ext cx="914400" cy="4572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Explosion 1 6"/>
          <p:cNvSpPr/>
          <p:nvPr/>
        </p:nvSpPr>
        <p:spPr>
          <a:xfrm>
            <a:off x="3429000" y="3886200"/>
            <a:ext cx="1600200" cy="990600"/>
          </a:xfrm>
          <a:prstGeom prst="irregularSeal1">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179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heel(1)">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heel(1)">
                                      <p:cBhvr>
                                        <p:cTn id="5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P spid="3"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657600"/>
          </a:xfrm>
          <a:ln>
            <a:solidFill>
              <a:srgbClr val="F78FE3"/>
            </a:solidFill>
          </a:ln>
        </p:spPr>
        <p:txBody>
          <a:bodyPr/>
          <a:lstStyle/>
          <a:p>
            <a:endParaRPr lang="en-US" i="1" dirty="0" smtClean="0">
              <a:solidFill>
                <a:srgbClr val="00FF00"/>
              </a:solidFill>
            </a:endParaRPr>
          </a:p>
          <a:p>
            <a:r>
              <a:rPr lang="en-US" i="1" dirty="0" smtClean="0">
                <a:solidFill>
                  <a:srgbClr val="00FF00"/>
                </a:solidFill>
              </a:rPr>
              <a:t>Highlighting/color-coding does NOT mean:</a:t>
            </a:r>
          </a:p>
          <a:p>
            <a:r>
              <a:rPr lang="en-US" i="1" strike="sngStrike" dirty="0" smtClean="0">
                <a:solidFill>
                  <a:srgbClr val="F78FE3"/>
                </a:solidFill>
              </a:rPr>
              <a:t>Using your highlighter to draw lines through all the text so it is pink (or green or yellow)</a:t>
            </a:r>
          </a:p>
          <a:p>
            <a:r>
              <a:rPr lang="en-US" i="1" dirty="0" smtClean="0"/>
              <a:t>Randomly </a:t>
            </a:r>
            <a:r>
              <a:rPr lang="en-US" i="1" dirty="0" smtClean="0">
                <a:solidFill>
                  <a:schemeClr val="accent6">
                    <a:lumMod val="60000"/>
                    <a:lumOff val="40000"/>
                  </a:schemeClr>
                </a:solidFill>
              </a:rPr>
              <a:t>coloring</a:t>
            </a:r>
            <a:r>
              <a:rPr lang="en-US" i="1" dirty="0" smtClean="0"/>
              <a:t> words so it </a:t>
            </a:r>
            <a:r>
              <a:rPr lang="en-US" i="1" dirty="0" smtClean="0">
                <a:solidFill>
                  <a:srgbClr val="FFC000"/>
                </a:solidFill>
              </a:rPr>
              <a:t>looks</a:t>
            </a:r>
            <a:r>
              <a:rPr lang="en-US" i="1" dirty="0" smtClean="0"/>
              <a:t> like you did something</a:t>
            </a:r>
          </a:p>
          <a:p>
            <a:r>
              <a:rPr lang="en-US" i="1" dirty="0" smtClean="0">
                <a:solidFill>
                  <a:srgbClr val="FF0000"/>
                </a:solidFill>
              </a:rPr>
              <a:t>Writing everything in red colored pen or blue pencil</a:t>
            </a:r>
          </a:p>
          <a:p>
            <a:endParaRPr lang="en-US" i="1" dirty="0"/>
          </a:p>
        </p:txBody>
      </p:sp>
      <p:sp>
        <p:nvSpPr>
          <p:cNvPr id="4" name="TextBox 3"/>
          <p:cNvSpPr txBox="1"/>
          <p:nvPr/>
        </p:nvSpPr>
        <p:spPr>
          <a:xfrm>
            <a:off x="4572000" y="5943600"/>
            <a:ext cx="184731" cy="369332"/>
          </a:xfrm>
          <a:prstGeom prst="rect">
            <a:avLst/>
          </a:prstGeom>
          <a:noFill/>
        </p:spPr>
        <p:txBody>
          <a:bodyPr wrap="none" rtlCol="0">
            <a:spAutoFit/>
          </a:bodyPr>
          <a:lstStyle/>
          <a:p>
            <a:endParaRPr lang="en-US" dirty="0"/>
          </a:p>
        </p:txBody>
      </p:sp>
      <p:sp>
        <p:nvSpPr>
          <p:cNvPr id="5" name="TextBox 4"/>
          <p:cNvSpPr txBox="1"/>
          <p:nvPr/>
        </p:nvSpPr>
        <p:spPr>
          <a:xfrm>
            <a:off x="381000" y="4919009"/>
            <a:ext cx="8382000" cy="2062103"/>
          </a:xfrm>
          <a:prstGeom prst="rect">
            <a:avLst/>
          </a:prstGeom>
          <a:noFill/>
        </p:spPr>
        <p:txBody>
          <a:bodyPr wrap="square" rtlCol="0">
            <a:spAutoFit/>
          </a:bodyPr>
          <a:lstStyle/>
          <a:p>
            <a:pPr algn="ctr"/>
            <a:r>
              <a:rPr lang="en-US" sz="4400" i="1" u="sng" dirty="0" smtClean="0">
                <a:solidFill>
                  <a:schemeClr val="accent3">
                    <a:lumMod val="60000"/>
                    <a:lumOff val="40000"/>
                  </a:schemeClr>
                </a:solidFill>
              </a:rPr>
              <a:t>Color-coding should </a:t>
            </a:r>
            <a:r>
              <a:rPr lang="en-US" sz="4400" i="1" u="sng" dirty="0" smtClean="0">
                <a:solidFill>
                  <a:srgbClr val="3366FF"/>
                </a:solidFill>
              </a:rPr>
              <a:t>MEAN</a:t>
            </a:r>
            <a:r>
              <a:rPr lang="en-US" sz="4400" i="1" u="sng" dirty="0" smtClean="0"/>
              <a:t> </a:t>
            </a:r>
            <a:r>
              <a:rPr lang="en-US" sz="4400" i="1" u="sng" dirty="0" smtClean="0">
                <a:solidFill>
                  <a:schemeClr val="accent3">
                    <a:lumMod val="60000"/>
                    <a:lumOff val="40000"/>
                  </a:schemeClr>
                </a:solidFill>
              </a:rPr>
              <a:t>something to </a:t>
            </a:r>
            <a:r>
              <a:rPr lang="en-US" sz="4400" i="1" u="sng" dirty="0" smtClean="0">
                <a:solidFill>
                  <a:srgbClr val="3366FF"/>
                </a:solidFill>
              </a:rPr>
              <a:t>YOU</a:t>
            </a:r>
            <a:r>
              <a:rPr lang="en-US" sz="4400" i="1" dirty="0" smtClean="0">
                <a:solidFill>
                  <a:srgbClr val="3366FF"/>
                </a:solidFill>
              </a:rPr>
              <a:t>!</a:t>
            </a:r>
          </a:p>
          <a:p>
            <a:pPr algn="ctr"/>
            <a:endParaRPr lang="en-US" sz="4000" dirty="0"/>
          </a:p>
        </p:txBody>
      </p:sp>
      <p:sp>
        <p:nvSpPr>
          <p:cNvPr id="8" name="Up Ribbon 7"/>
          <p:cNvSpPr/>
          <p:nvPr/>
        </p:nvSpPr>
        <p:spPr>
          <a:xfrm>
            <a:off x="0" y="5029200"/>
            <a:ext cx="9144000" cy="1447800"/>
          </a:xfrm>
          <a:prstGeom prst="ribbon2">
            <a:avLst>
              <a:gd name="adj1" fmla="val 16667"/>
              <a:gd name="adj2" fmla="val 72903"/>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2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FF0000"/>
                </a:solidFill>
              </a:rPr>
              <a:t>Color-coding notes</a:t>
            </a:r>
            <a:endParaRPr lang="en-US" sz="6000" dirty="0">
              <a:solidFill>
                <a:srgbClr val="FF0000"/>
              </a:solidFill>
            </a:endParaRPr>
          </a:p>
        </p:txBody>
      </p:sp>
      <p:sp>
        <p:nvSpPr>
          <p:cNvPr id="3" name="Content Placeholder 2"/>
          <p:cNvSpPr>
            <a:spLocks noGrp="1"/>
          </p:cNvSpPr>
          <p:nvPr>
            <p:ph idx="1"/>
          </p:nvPr>
        </p:nvSpPr>
        <p:spPr>
          <a:xfrm>
            <a:off x="609600" y="152400"/>
            <a:ext cx="8077200" cy="3733800"/>
          </a:xfrm>
        </p:spPr>
        <p:txBody>
          <a:bodyPr>
            <a:normAutofit fontScale="92500"/>
          </a:bodyPr>
          <a:lstStyle/>
          <a:p>
            <a:r>
              <a:rPr lang="en-US" dirty="0" smtClean="0"/>
              <a:t>The following slides will show you some techniques of color-coding your notes.</a:t>
            </a:r>
          </a:p>
          <a:p>
            <a:r>
              <a:rPr lang="en-US" dirty="0" smtClean="0"/>
              <a:t>There are also slides on ‘visual note-taking’ which is a pictorial method of note-taking that also uses color.</a:t>
            </a:r>
          </a:p>
          <a:p>
            <a:r>
              <a:rPr lang="en-US" dirty="0" smtClean="0"/>
              <a:t>You must use at least 3 colors on your notes in my class.  </a:t>
            </a:r>
          </a:p>
          <a:p>
            <a:r>
              <a:rPr lang="en-US" dirty="0" smtClean="0"/>
              <a:t>The coloring is up to you but it must be MEANINGFUL! Not just a random blob of color.</a:t>
            </a:r>
          </a:p>
          <a:p>
            <a:endParaRPr lang="en-US" dirty="0"/>
          </a:p>
        </p:txBody>
      </p:sp>
      <p:pic>
        <p:nvPicPr>
          <p:cNvPr id="6146" name="Picture 2" descr="http://t2.gstatic.com/images?q=tbn:ANd9GcQ7JAAwGUs7S2GQgq217ngf3QEN81o_UD7Oedyt_n9tS10sY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748088"/>
            <a:ext cx="8382000" cy="176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17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1143000"/>
            <a:ext cx="7239000" cy="5257800"/>
          </a:xfrm>
        </p:spPr>
        <p:txBody>
          <a:bodyPr/>
          <a:lstStyle/>
          <a:p>
            <a:r>
              <a:rPr lang="en-US" b="0" dirty="0" smtClean="0"/>
              <a:t>You are required to take notes following the guidelines in this presentation.</a:t>
            </a:r>
            <a:endParaRPr lang="en-US" b="0" dirty="0"/>
          </a:p>
        </p:txBody>
      </p:sp>
      <p:pic>
        <p:nvPicPr>
          <p:cNvPr id="9218" name="Picture 2" descr="http://t3.gstatic.com/images?q=tbn:ANd9GcS2-nJesBD4KIkekGR0UpU2ZBh1IvpZEOxYC6rLAsmGnP_24GONUjBzo3j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828800"/>
            <a:ext cx="1819275"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901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20432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0447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93900" y="0"/>
            <a:ext cx="5143500" cy="6858000"/>
          </a:xfrm>
          <a:prstGeom prst="rect">
            <a:avLst/>
          </a:prstGeom>
        </p:spPr>
      </p:pic>
    </p:spTree>
    <p:extLst>
      <p:ext uri="{BB962C8B-B14F-4D97-AF65-F5344CB8AC3E}">
        <p14:creationId xmlns:p14="http://schemas.microsoft.com/office/powerpoint/2010/main" val="4000114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91" y="609600"/>
            <a:ext cx="9106428" cy="5638800"/>
          </a:xfrm>
          <a:prstGeom prst="rect">
            <a:avLst/>
          </a:prstGeom>
        </p:spPr>
      </p:pic>
    </p:spTree>
    <p:extLst>
      <p:ext uri="{BB962C8B-B14F-4D97-AF65-F5344CB8AC3E}">
        <p14:creationId xmlns:p14="http://schemas.microsoft.com/office/powerpoint/2010/main" val="3357693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2988"/>
            <a:ext cx="5143500" cy="6858000"/>
          </a:xfrm>
          <a:prstGeom prst="rect">
            <a:avLst/>
          </a:prstGeom>
        </p:spPr>
      </p:pic>
      <p:sp>
        <p:nvSpPr>
          <p:cNvPr id="4" name="TextBox 3"/>
          <p:cNvSpPr txBox="1"/>
          <p:nvPr/>
        </p:nvSpPr>
        <p:spPr>
          <a:xfrm>
            <a:off x="6248401" y="4495800"/>
            <a:ext cx="2895600" cy="646331"/>
          </a:xfrm>
          <a:prstGeom prst="rect">
            <a:avLst/>
          </a:prstGeom>
          <a:noFill/>
        </p:spPr>
        <p:txBody>
          <a:bodyPr wrap="square" rtlCol="0">
            <a:spAutoFit/>
          </a:bodyPr>
          <a:lstStyle/>
          <a:p>
            <a:r>
              <a:rPr lang="en-US" dirty="0" smtClean="0"/>
              <a:t>Vocabulary words circled in color</a:t>
            </a:r>
            <a:endParaRPr lang="en-US" dirty="0"/>
          </a:p>
        </p:txBody>
      </p:sp>
      <p:cxnSp>
        <p:nvCxnSpPr>
          <p:cNvPr id="6" name="Straight Arrow Connector 5"/>
          <p:cNvCxnSpPr>
            <a:stCxn id="4" idx="1"/>
          </p:cNvCxnSpPr>
          <p:nvPr/>
        </p:nvCxnSpPr>
        <p:spPr>
          <a:xfrm flipH="1" flipV="1">
            <a:off x="4267201" y="4038600"/>
            <a:ext cx="1981200" cy="780366"/>
          </a:xfrm>
          <a:prstGeom prst="straightConnector1">
            <a:avLst/>
          </a:prstGeom>
          <a:ln w="57150" cmpd="sng">
            <a:solidFill>
              <a:srgbClr val="FF0000"/>
            </a:solidFill>
            <a:tailEnd type="arrow"/>
          </a:ln>
        </p:spPr>
        <p:style>
          <a:lnRef idx="3">
            <a:schemeClr val="accent3"/>
          </a:lnRef>
          <a:fillRef idx="0">
            <a:schemeClr val="accent3"/>
          </a:fillRef>
          <a:effectRef idx="2">
            <a:schemeClr val="accent3"/>
          </a:effectRef>
          <a:fontRef idx="minor">
            <a:schemeClr val="tx1"/>
          </a:fontRef>
        </p:style>
      </p:cxnSp>
      <p:sp>
        <p:nvSpPr>
          <p:cNvPr id="8" name="TextBox 7"/>
          <p:cNvSpPr txBox="1"/>
          <p:nvPr/>
        </p:nvSpPr>
        <p:spPr>
          <a:xfrm>
            <a:off x="6477001" y="5181600"/>
            <a:ext cx="1905000" cy="1219200"/>
          </a:xfrm>
          <a:prstGeom prst="rect">
            <a:avLst/>
          </a:prstGeom>
          <a:noFill/>
        </p:spPr>
        <p:txBody>
          <a:bodyPr wrap="square" rtlCol="0">
            <a:spAutoFit/>
          </a:bodyPr>
          <a:lstStyle/>
          <a:p>
            <a:r>
              <a:rPr lang="en-US" dirty="0" smtClean="0"/>
              <a:t>New day marker to help find beginning and end of notes</a:t>
            </a:r>
            <a:endParaRPr lang="en-US" dirty="0"/>
          </a:p>
        </p:txBody>
      </p:sp>
      <p:cxnSp>
        <p:nvCxnSpPr>
          <p:cNvPr id="9" name="Straight Arrow Connector 8"/>
          <p:cNvCxnSpPr/>
          <p:nvPr/>
        </p:nvCxnSpPr>
        <p:spPr>
          <a:xfrm flipH="1" flipV="1">
            <a:off x="2514600" y="4996934"/>
            <a:ext cx="3810000" cy="337066"/>
          </a:xfrm>
          <a:prstGeom prst="straightConnector1">
            <a:avLst/>
          </a:prstGeom>
          <a:ln w="57150" cmpd="sng">
            <a:solidFill>
              <a:srgbClr val="2ACAD8"/>
            </a:solidFill>
            <a:tailEnd type="arrow"/>
          </a:ln>
        </p:spPr>
        <p:style>
          <a:lnRef idx="3">
            <a:schemeClr val="accent3"/>
          </a:lnRef>
          <a:fillRef idx="0">
            <a:schemeClr val="accent3"/>
          </a:fillRef>
          <a:effectRef idx="2">
            <a:schemeClr val="accent3"/>
          </a:effectRef>
          <a:fontRef idx="minor">
            <a:schemeClr val="tx1"/>
          </a:fontRef>
        </p:style>
      </p:cxnSp>
      <p:sp>
        <p:nvSpPr>
          <p:cNvPr id="12" name="TextBox 11"/>
          <p:cNvSpPr txBox="1"/>
          <p:nvPr/>
        </p:nvSpPr>
        <p:spPr>
          <a:xfrm>
            <a:off x="6019800" y="1295400"/>
            <a:ext cx="2971800" cy="923330"/>
          </a:xfrm>
          <a:prstGeom prst="rect">
            <a:avLst/>
          </a:prstGeom>
          <a:noFill/>
        </p:spPr>
        <p:txBody>
          <a:bodyPr wrap="square" rtlCol="0">
            <a:spAutoFit/>
          </a:bodyPr>
          <a:lstStyle/>
          <a:p>
            <a:r>
              <a:rPr lang="en-US" dirty="0" smtClean="0"/>
              <a:t>The student highlighted these passages when they re-read the notes for emphasis</a:t>
            </a:r>
            <a:endParaRPr lang="en-US" dirty="0"/>
          </a:p>
        </p:txBody>
      </p:sp>
      <p:cxnSp>
        <p:nvCxnSpPr>
          <p:cNvPr id="13" name="Straight Arrow Connector 12"/>
          <p:cNvCxnSpPr/>
          <p:nvPr/>
        </p:nvCxnSpPr>
        <p:spPr>
          <a:xfrm flipH="1" flipV="1">
            <a:off x="4953000" y="609600"/>
            <a:ext cx="1981200" cy="641866"/>
          </a:xfrm>
          <a:prstGeom prst="straightConnector1">
            <a:avLst/>
          </a:prstGeom>
          <a:ln w="57150" cmpd="sng">
            <a:solidFill>
              <a:srgbClr val="3CFF2F"/>
            </a:solidFill>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a:stCxn id="12" idx="1"/>
          </p:cNvCxnSpPr>
          <p:nvPr/>
        </p:nvCxnSpPr>
        <p:spPr>
          <a:xfrm flipH="1" flipV="1">
            <a:off x="4648200" y="1295400"/>
            <a:ext cx="1371600" cy="461665"/>
          </a:xfrm>
          <a:prstGeom prst="straightConnector1">
            <a:avLst/>
          </a:prstGeom>
          <a:ln w="57150" cmpd="sng">
            <a:solidFill>
              <a:srgbClr val="FF7420"/>
            </a:solidFill>
            <a:tailEnd type="arrow"/>
          </a:ln>
        </p:spPr>
        <p:style>
          <a:lnRef idx="3">
            <a:schemeClr val="accent3"/>
          </a:lnRef>
          <a:fillRef idx="0">
            <a:schemeClr val="accent3"/>
          </a:fillRef>
          <a:effectRef idx="2">
            <a:schemeClr val="accent3"/>
          </a:effectRef>
          <a:fontRef idx="minor">
            <a:schemeClr val="tx1"/>
          </a:fontRef>
        </p:style>
      </p:cxnSp>
      <p:sp>
        <p:nvSpPr>
          <p:cNvPr id="17" name="TextBox 16"/>
          <p:cNvSpPr txBox="1"/>
          <p:nvPr/>
        </p:nvSpPr>
        <p:spPr>
          <a:xfrm>
            <a:off x="6096001" y="3276600"/>
            <a:ext cx="3048000" cy="646331"/>
          </a:xfrm>
          <a:prstGeom prst="rect">
            <a:avLst/>
          </a:prstGeom>
          <a:noFill/>
        </p:spPr>
        <p:txBody>
          <a:bodyPr wrap="square" rtlCol="0">
            <a:spAutoFit/>
          </a:bodyPr>
          <a:lstStyle/>
          <a:p>
            <a:r>
              <a:rPr lang="en-US" dirty="0" smtClean="0"/>
              <a:t>Different colors for items in a list to differentiate them</a:t>
            </a:r>
            <a:endParaRPr lang="en-US" dirty="0"/>
          </a:p>
        </p:txBody>
      </p:sp>
      <p:cxnSp>
        <p:nvCxnSpPr>
          <p:cNvPr id="18" name="Straight Arrow Connector 17"/>
          <p:cNvCxnSpPr/>
          <p:nvPr/>
        </p:nvCxnSpPr>
        <p:spPr>
          <a:xfrm flipH="1" flipV="1">
            <a:off x="1905000" y="2667000"/>
            <a:ext cx="4191000" cy="870466"/>
          </a:xfrm>
          <a:prstGeom prst="straightConnector1">
            <a:avLst/>
          </a:prstGeom>
          <a:ln w="57150" cmpd="sng">
            <a:solidFill>
              <a:srgbClr val="2EE0FF"/>
            </a:solidFill>
            <a:tailEnd type="arrow"/>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6096000" y="2362200"/>
            <a:ext cx="2743200" cy="646331"/>
          </a:xfrm>
          <a:prstGeom prst="rect">
            <a:avLst/>
          </a:prstGeom>
          <a:noFill/>
        </p:spPr>
        <p:txBody>
          <a:bodyPr wrap="square" rtlCol="0">
            <a:spAutoFit/>
          </a:bodyPr>
          <a:lstStyle/>
          <a:p>
            <a:r>
              <a:rPr lang="en-US" dirty="0" smtClean="0"/>
              <a:t>Colored circles to help an item stand out</a:t>
            </a:r>
            <a:endParaRPr lang="en-US" dirty="0"/>
          </a:p>
        </p:txBody>
      </p:sp>
      <p:cxnSp>
        <p:nvCxnSpPr>
          <p:cNvPr id="21" name="Straight Arrow Connector 20"/>
          <p:cNvCxnSpPr/>
          <p:nvPr/>
        </p:nvCxnSpPr>
        <p:spPr>
          <a:xfrm flipH="1" flipV="1">
            <a:off x="2895600" y="2438400"/>
            <a:ext cx="3200400" cy="413266"/>
          </a:xfrm>
          <a:prstGeom prst="straightConnector1">
            <a:avLst/>
          </a:prstGeom>
          <a:ln w="57150" cmpd="sng">
            <a:solidFill>
              <a:srgbClr val="FF34EF"/>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4422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89000"/>
            <a:ext cx="9144000" cy="5064054"/>
          </a:xfrm>
          <a:prstGeom prst="rect">
            <a:avLst/>
          </a:prstGeom>
        </p:spPr>
      </p:pic>
    </p:spTree>
    <p:extLst>
      <p:ext uri="{BB962C8B-B14F-4D97-AF65-F5344CB8AC3E}">
        <p14:creationId xmlns:p14="http://schemas.microsoft.com/office/powerpoint/2010/main" val="27251174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228600"/>
            <a:ext cx="5016500" cy="6302242"/>
          </a:xfrm>
          <a:prstGeom prst="rect">
            <a:avLst/>
          </a:prstGeom>
        </p:spPr>
      </p:pic>
      <p:sp>
        <p:nvSpPr>
          <p:cNvPr id="3" name="TextBox 2"/>
          <p:cNvSpPr txBox="1"/>
          <p:nvPr/>
        </p:nvSpPr>
        <p:spPr>
          <a:xfrm>
            <a:off x="5791200" y="4267200"/>
            <a:ext cx="2819400" cy="1938992"/>
          </a:xfrm>
          <a:prstGeom prst="rect">
            <a:avLst/>
          </a:prstGeom>
          <a:noFill/>
        </p:spPr>
        <p:txBody>
          <a:bodyPr wrap="square" rtlCol="0">
            <a:spAutoFit/>
          </a:bodyPr>
          <a:lstStyle/>
          <a:p>
            <a:r>
              <a:rPr lang="en-US" sz="2400" dirty="0" smtClean="0"/>
              <a:t>Sometimes, a key helps us to make sense of our notes and the colors we choose.</a:t>
            </a:r>
            <a:endParaRPr lang="en-US" sz="2400" dirty="0"/>
          </a:p>
        </p:txBody>
      </p:sp>
    </p:spTree>
    <p:extLst>
      <p:ext uri="{BB962C8B-B14F-4D97-AF65-F5344CB8AC3E}">
        <p14:creationId xmlns:p14="http://schemas.microsoft.com/office/powerpoint/2010/main" val="3515881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81000"/>
            <a:ext cx="9144000" cy="6075045"/>
          </a:xfrm>
          <a:prstGeom prst="rect">
            <a:avLst/>
          </a:prstGeom>
        </p:spPr>
      </p:pic>
    </p:spTree>
    <p:extLst>
      <p:ext uri="{BB962C8B-B14F-4D97-AF65-F5344CB8AC3E}">
        <p14:creationId xmlns:p14="http://schemas.microsoft.com/office/powerpoint/2010/main" val="919034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90467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152400"/>
            <a:ext cx="4895850" cy="6527800"/>
          </a:xfrm>
          <a:prstGeom prst="rect">
            <a:avLst/>
          </a:prstGeom>
        </p:spPr>
      </p:pic>
      <p:sp>
        <p:nvSpPr>
          <p:cNvPr id="3" name="TextBox 2"/>
          <p:cNvSpPr txBox="1"/>
          <p:nvPr/>
        </p:nvSpPr>
        <p:spPr>
          <a:xfrm>
            <a:off x="6248400" y="1981200"/>
            <a:ext cx="2667000" cy="923330"/>
          </a:xfrm>
          <a:prstGeom prst="rect">
            <a:avLst/>
          </a:prstGeom>
          <a:noFill/>
        </p:spPr>
        <p:txBody>
          <a:bodyPr wrap="square" rtlCol="0">
            <a:spAutoFit/>
          </a:bodyPr>
          <a:lstStyle/>
          <a:p>
            <a:r>
              <a:rPr lang="en-US" dirty="0" smtClean="0"/>
              <a:t>Even with only 3 colors, you can really make a difference in your notes.</a:t>
            </a:r>
            <a:endParaRPr lang="en-US" dirty="0"/>
          </a:p>
        </p:txBody>
      </p:sp>
    </p:spTree>
    <p:extLst>
      <p:ext uri="{BB962C8B-B14F-4D97-AF65-F5344CB8AC3E}">
        <p14:creationId xmlns:p14="http://schemas.microsoft.com/office/powerpoint/2010/main" val="3647823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The </a:t>
            </a:r>
            <a:r>
              <a:rPr lang="en-US" b="0" dirty="0"/>
              <a:t>notes will be turned in and graded.  </a:t>
            </a:r>
            <a:endParaRPr lang="en-US" dirty="0"/>
          </a:p>
        </p:txBody>
      </p:sp>
      <p:pic>
        <p:nvPicPr>
          <p:cNvPr id="1026" name="Picture 2" descr="http://t1.gstatic.com/images?q=tbn:ANd9GcS2L3rswU3ys3LgUV2ZVRyzzL3uLLmAvyArSpcrZ4o6T2ucRnQuz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609600"/>
            <a:ext cx="2905125" cy="26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107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257800"/>
            <a:ext cx="8077200" cy="1143000"/>
          </a:xfrm>
        </p:spPr>
        <p:txBody>
          <a:bodyPr/>
          <a:lstStyle/>
          <a:p>
            <a:r>
              <a:rPr lang="en-US" dirty="0" smtClean="0"/>
              <a:t>Choosing your style</a:t>
            </a:r>
            <a:endParaRPr lang="en-US" dirty="0"/>
          </a:p>
        </p:txBody>
      </p:sp>
      <p:sp>
        <p:nvSpPr>
          <p:cNvPr id="3" name="Content Placeholder 2"/>
          <p:cNvSpPr>
            <a:spLocks noGrp="1"/>
          </p:cNvSpPr>
          <p:nvPr>
            <p:ph idx="1"/>
          </p:nvPr>
        </p:nvSpPr>
        <p:spPr/>
        <p:txBody>
          <a:bodyPr>
            <a:normAutofit lnSpcReduction="10000"/>
          </a:bodyPr>
          <a:lstStyle/>
          <a:p>
            <a:r>
              <a:rPr lang="en-US" dirty="0" smtClean="0"/>
              <a:t>Whether you decide to take your notes in a visual style, or more traditional, is purely a personal choice.  What makes more sense to you?  </a:t>
            </a:r>
          </a:p>
          <a:p>
            <a:r>
              <a:rPr lang="en-US" dirty="0" smtClean="0"/>
              <a:t>Remember, notes are for YOU, not the teacher! </a:t>
            </a:r>
          </a:p>
          <a:p>
            <a:r>
              <a:rPr lang="en-US" dirty="0" smtClean="0"/>
              <a:t>As you practice with the different methods, find the way that helps you most.  </a:t>
            </a:r>
            <a:endParaRPr lang="en-US" dirty="0"/>
          </a:p>
          <a:p>
            <a:r>
              <a:rPr lang="en-US" dirty="0" smtClean="0"/>
              <a:t>You can change your method from one set of notes to the next. You will be graded on taking notes, not which form you use.</a:t>
            </a:r>
            <a:endParaRPr lang="en-US" dirty="0"/>
          </a:p>
        </p:txBody>
      </p:sp>
    </p:spTree>
    <p:extLst>
      <p:ext uri="{BB962C8B-B14F-4D97-AF65-F5344CB8AC3E}">
        <p14:creationId xmlns:p14="http://schemas.microsoft.com/office/powerpoint/2010/main" val="425270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953000"/>
            <a:ext cx="7239000" cy="1143000"/>
          </a:xfrm>
        </p:spPr>
        <p:txBody>
          <a:bodyPr/>
          <a:lstStyle/>
          <a:p>
            <a:r>
              <a:rPr lang="en-US" dirty="0" smtClean="0"/>
              <a:t>Finishing up!</a:t>
            </a:r>
            <a:endParaRPr lang="en-US" dirty="0"/>
          </a:p>
        </p:txBody>
      </p:sp>
      <p:sp>
        <p:nvSpPr>
          <p:cNvPr id="3" name="Content Placeholder 2"/>
          <p:cNvSpPr>
            <a:spLocks noGrp="1"/>
          </p:cNvSpPr>
          <p:nvPr>
            <p:ph sz="quarter" idx="13"/>
          </p:nvPr>
        </p:nvSpPr>
        <p:spPr/>
        <p:txBody>
          <a:bodyPr>
            <a:normAutofit/>
          </a:bodyPr>
          <a:lstStyle/>
          <a:p>
            <a:r>
              <a:rPr lang="en-US" sz="2000" dirty="0" smtClean="0"/>
              <a:t>When your notes are completed, you will summarize what you learned in the lesson in a SHOW ME paragraph in your own words.  </a:t>
            </a:r>
          </a:p>
          <a:p>
            <a:r>
              <a:rPr lang="en-US" sz="2000" dirty="0" smtClean="0"/>
              <a:t>Be careful! Don’t say, “We learned about . .  . .”  </a:t>
            </a:r>
            <a:r>
              <a:rPr lang="en-US" sz="2000" dirty="0" smtClean="0">
                <a:solidFill>
                  <a:srgbClr val="C35800"/>
                </a:solidFill>
              </a:rPr>
              <a:t>‘</a:t>
            </a:r>
            <a:r>
              <a:rPr lang="en-US" sz="2000" i="1" dirty="0" smtClean="0">
                <a:solidFill>
                  <a:srgbClr val="C35800"/>
                </a:solidFill>
              </a:rPr>
              <a:t>We learned about the sun today.’ </a:t>
            </a:r>
            <a:r>
              <a:rPr lang="en-US" sz="2000" dirty="0" smtClean="0"/>
              <a:t>will not help you study for a test!</a:t>
            </a:r>
          </a:p>
          <a:p>
            <a:r>
              <a:rPr lang="en-US" sz="2000" dirty="0" smtClean="0"/>
              <a:t>Be specific, think of the summary or SHOW ME as a cheat sheet.  Tell details.</a:t>
            </a:r>
            <a:endParaRPr lang="en-US" sz="2000" dirty="0"/>
          </a:p>
        </p:txBody>
      </p:sp>
      <p:sp>
        <p:nvSpPr>
          <p:cNvPr id="4" name="Content Placeholder 3"/>
          <p:cNvSpPr>
            <a:spLocks noGrp="1"/>
          </p:cNvSpPr>
          <p:nvPr>
            <p:ph sz="quarter" idx="14"/>
          </p:nvPr>
        </p:nvSpPr>
        <p:spPr>
          <a:xfrm>
            <a:off x="4953000" y="841248"/>
            <a:ext cx="3880104" cy="4389120"/>
          </a:xfrm>
        </p:spPr>
        <p:txBody>
          <a:bodyPr>
            <a:normAutofit/>
          </a:bodyPr>
          <a:lstStyle/>
          <a:p>
            <a:r>
              <a:rPr lang="en-US" sz="2000" dirty="0" smtClean="0"/>
              <a:t>You will also write a “Response or Reflection Paragraph”.</a:t>
            </a:r>
          </a:p>
          <a:p>
            <a:r>
              <a:rPr lang="en-US" sz="2000" dirty="0" smtClean="0"/>
              <a:t>You will summarize your annotations inferences, connections and reactions to the notes in this paragraph.</a:t>
            </a:r>
          </a:p>
          <a:p>
            <a:r>
              <a:rPr lang="en-US" sz="2000" dirty="0" smtClean="0"/>
              <a:t>This is also where you can evaluate the lesson or your understanding of the material.</a:t>
            </a:r>
            <a:endParaRPr lang="en-US" sz="2000" dirty="0"/>
          </a:p>
        </p:txBody>
      </p:sp>
      <p:pic>
        <p:nvPicPr>
          <p:cNvPr id="10242" name="Picture 2" descr="http://t1.gstatic.com/images?q=tbn:ANd9GcSlZ73ci6BH3vuKqsWCXSPQmp2JWjbjuaRvB1vI83llz3QwCB83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10000"/>
            <a:ext cx="2257425" cy="2028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6172200"/>
            <a:ext cx="6420761" cy="369332"/>
          </a:xfrm>
          <a:prstGeom prst="rect">
            <a:avLst/>
          </a:prstGeom>
          <a:noFill/>
        </p:spPr>
        <p:txBody>
          <a:bodyPr wrap="none" rtlCol="0">
            <a:spAutoFit/>
          </a:bodyPr>
          <a:lstStyle/>
          <a:p>
            <a:r>
              <a:rPr lang="en-US" i="1" dirty="0" smtClean="0">
                <a:solidFill>
                  <a:srgbClr val="C35800"/>
                </a:solidFill>
              </a:rPr>
              <a:t>The following slides will discuss these 2 paragraphs in more detail.</a:t>
            </a:r>
            <a:endParaRPr lang="en-US" i="1" dirty="0">
              <a:solidFill>
                <a:srgbClr val="C35800"/>
              </a:solidFill>
            </a:endParaRPr>
          </a:p>
        </p:txBody>
      </p:sp>
    </p:spTree>
    <p:extLst>
      <p:ext uri="{BB962C8B-B14F-4D97-AF65-F5344CB8AC3E}">
        <p14:creationId xmlns:p14="http://schemas.microsoft.com/office/powerpoint/2010/main" val="3337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wipe(down)">
                                      <p:cBhvr>
                                        <p:cTn id="66" dur="580">
                                          <p:stCondLst>
                                            <p:cond delay="0"/>
                                          </p:stCondLst>
                                        </p:cTn>
                                        <p:tgtEl>
                                          <p:spTgt spid="4">
                                            <p:txEl>
                                              <p:pRg st="0" end="0"/>
                                            </p:txEl>
                                          </p:spTgt>
                                        </p:tgtEl>
                                      </p:cBhvr>
                                    </p:animEffect>
                                    <p:anim calcmode="lin" valueType="num">
                                      <p:cBhvr>
                                        <p:cTn id="67"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0" end="0"/>
                                            </p:txEl>
                                          </p:spTgt>
                                        </p:tgtEl>
                                      </p:cBhvr>
                                      <p:to x="100000" y="60000"/>
                                    </p:animScale>
                                    <p:animScale>
                                      <p:cBhvr>
                                        <p:cTn id="73" dur="166" decel="50000">
                                          <p:stCondLst>
                                            <p:cond delay="676"/>
                                          </p:stCondLst>
                                        </p:cTn>
                                        <p:tgtEl>
                                          <p:spTgt spid="4">
                                            <p:txEl>
                                              <p:pRg st="0" end="0"/>
                                            </p:txEl>
                                          </p:spTgt>
                                        </p:tgtEl>
                                      </p:cBhvr>
                                      <p:to x="100000" y="100000"/>
                                    </p:animScale>
                                    <p:animScale>
                                      <p:cBhvr>
                                        <p:cTn id="74" dur="26">
                                          <p:stCondLst>
                                            <p:cond delay="1312"/>
                                          </p:stCondLst>
                                        </p:cTn>
                                        <p:tgtEl>
                                          <p:spTgt spid="4">
                                            <p:txEl>
                                              <p:pRg st="0" end="0"/>
                                            </p:txEl>
                                          </p:spTgt>
                                        </p:tgtEl>
                                      </p:cBhvr>
                                      <p:to x="100000" y="80000"/>
                                    </p:animScale>
                                    <p:animScale>
                                      <p:cBhvr>
                                        <p:cTn id="75" dur="166" decel="50000">
                                          <p:stCondLst>
                                            <p:cond delay="1338"/>
                                          </p:stCondLst>
                                        </p:cTn>
                                        <p:tgtEl>
                                          <p:spTgt spid="4">
                                            <p:txEl>
                                              <p:pRg st="0" end="0"/>
                                            </p:txEl>
                                          </p:spTgt>
                                        </p:tgtEl>
                                      </p:cBhvr>
                                      <p:to x="100000" y="100000"/>
                                    </p:animScale>
                                    <p:animScale>
                                      <p:cBhvr>
                                        <p:cTn id="76" dur="26">
                                          <p:stCondLst>
                                            <p:cond delay="1642"/>
                                          </p:stCondLst>
                                        </p:cTn>
                                        <p:tgtEl>
                                          <p:spTgt spid="4">
                                            <p:txEl>
                                              <p:pRg st="0" end="0"/>
                                            </p:txEl>
                                          </p:spTgt>
                                        </p:tgtEl>
                                      </p:cBhvr>
                                      <p:to x="100000" y="90000"/>
                                    </p:animScale>
                                    <p:animScale>
                                      <p:cBhvr>
                                        <p:cTn id="77" dur="166" decel="50000">
                                          <p:stCondLst>
                                            <p:cond delay="1668"/>
                                          </p:stCondLst>
                                        </p:cTn>
                                        <p:tgtEl>
                                          <p:spTgt spid="4">
                                            <p:txEl>
                                              <p:pRg st="0" end="0"/>
                                            </p:txEl>
                                          </p:spTgt>
                                        </p:tgtEl>
                                      </p:cBhvr>
                                      <p:to x="100000" y="100000"/>
                                    </p:animScale>
                                    <p:animScale>
                                      <p:cBhvr>
                                        <p:cTn id="78" dur="26">
                                          <p:stCondLst>
                                            <p:cond delay="1808"/>
                                          </p:stCondLst>
                                        </p:cTn>
                                        <p:tgtEl>
                                          <p:spTgt spid="4">
                                            <p:txEl>
                                              <p:pRg st="0" end="0"/>
                                            </p:txEl>
                                          </p:spTgt>
                                        </p:tgtEl>
                                      </p:cBhvr>
                                      <p:to x="100000" y="95000"/>
                                    </p:animScale>
                                    <p:animScale>
                                      <p:cBhvr>
                                        <p:cTn id="79" dur="166" decel="50000">
                                          <p:stCondLst>
                                            <p:cond delay="1834"/>
                                          </p:stCondLst>
                                        </p:cTn>
                                        <p:tgtEl>
                                          <p:spTgt spid="4">
                                            <p:txEl>
                                              <p:pRg st="0" end="0"/>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4">
                                            <p:txEl>
                                              <p:pRg st="1" end="1"/>
                                            </p:txEl>
                                          </p:spTgt>
                                        </p:tgtEl>
                                        <p:attrNameLst>
                                          <p:attrName>style.visibility</p:attrName>
                                        </p:attrNameLst>
                                      </p:cBhvr>
                                      <p:to>
                                        <p:strVal val="visible"/>
                                      </p:to>
                                    </p:set>
                                    <p:animEffect transition="in" filter="wipe(down)">
                                      <p:cBhvr>
                                        <p:cTn id="84" dur="580">
                                          <p:stCondLst>
                                            <p:cond delay="0"/>
                                          </p:stCondLst>
                                        </p:cTn>
                                        <p:tgtEl>
                                          <p:spTgt spid="4">
                                            <p:txEl>
                                              <p:pRg st="1" end="1"/>
                                            </p:txEl>
                                          </p:spTgt>
                                        </p:tgtEl>
                                      </p:cBhvr>
                                    </p:animEffect>
                                    <p:anim calcmode="lin" valueType="num">
                                      <p:cBhvr>
                                        <p:cTn id="85"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4">
                                            <p:txEl>
                                              <p:pRg st="1" end="1"/>
                                            </p:txEl>
                                          </p:spTgt>
                                        </p:tgtEl>
                                      </p:cBhvr>
                                      <p:to x="100000" y="60000"/>
                                    </p:animScale>
                                    <p:animScale>
                                      <p:cBhvr>
                                        <p:cTn id="91" dur="166" decel="50000">
                                          <p:stCondLst>
                                            <p:cond delay="676"/>
                                          </p:stCondLst>
                                        </p:cTn>
                                        <p:tgtEl>
                                          <p:spTgt spid="4">
                                            <p:txEl>
                                              <p:pRg st="1" end="1"/>
                                            </p:txEl>
                                          </p:spTgt>
                                        </p:tgtEl>
                                      </p:cBhvr>
                                      <p:to x="100000" y="100000"/>
                                    </p:animScale>
                                    <p:animScale>
                                      <p:cBhvr>
                                        <p:cTn id="92" dur="26">
                                          <p:stCondLst>
                                            <p:cond delay="1312"/>
                                          </p:stCondLst>
                                        </p:cTn>
                                        <p:tgtEl>
                                          <p:spTgt spid="4">
                                            <p:txEl>
                                              <p:pRg st="1" end="1"/>
                                            </p:txEl>
                                          </p:spTgt>
                                        </p:tgtEl>
                                      </p:cBhvr>
                                      <p:to x="100000" y="80000"/>
                                    </p:animScale>
                                    <p:animScale>
                                      <p:cBhvr>
                                        <p:cTn id="93" dur="166" decel="50000">
                                          <p:stCondLst>
                                            <p:cond delay="1338"/>
                                          </p:stCondLst>
                                        </p:cTn>
                                        <p:tgtEl>
                                          <p:spTgt spid="4">
                                            <p:txEl>
                                              <p:pRg st="1" end="1"/>
                                            </p:txEl>
                                          </p:spTgt>
                                        </p:tgtEl>
                                      </p:cBhvr>
                                      <p:to x="100000" y="100000"/>
                                    </p:animScale>
                                    <p:animScale>
                                      <p:cBhvr>
                                        <p:cTn id="94" dur="26">
                                          <p:stCondLst>
                                            <p:cond delay="1642"/>
                                          </p:stCondLst>
                                        </p:cTn>
                                        <p:tgtEl>
                                          <p:spTgt spid="4">
                                            <p:txEl>
                                              <p:pRg st="1" end="1"/>
                                            </p:txEl>
                                          </p:spTgt>
                                        </p:tgtEl>
                                      </p:cBhvr>
                                      <p:to x="100000" y="90000"/>
                                    </p:animScale>
                                    <p:animScale>
                                      <p:cBhvr>
                                        <p:cTn id="95" dur="166" decel="50000">
                                          <p:stCondLst>
                                            <p:cond delay="1668"/>
                                          </p:stCondLst>
                                        </p:cTn>
                                        <p:tgtEl>
                                          <p:spTgt spid="4">
                                            <p:txEl>
                                              <p:pRg st="1" end="1"/>
                                            </p:txEl>
                                          </p:spTgt>
                                        </p:tgtEl>
                                      </p:cBhvr>
                                      <p:to x="100000" y="100000"/>
                                    </p:animScale>
                                    <p:animScale>
                                      <p:cBhvr>
                                        <p:cTn id="96" dur="26">
                                          <p:stCondLst>
                                            <p:cond delay="1808"/>
                                          </p:stCondLst>
                                        </p:cTn>
                                        <p:tgtEl>
                                          <p:spTgt spid="4">
                                            <p:txEl>
                                              <p:pRg st="1" end="1"/>
                                            </p:txEl>
                                          </p:spTgt>
                                        </p:tgtEl>
                                      </p:cBhvr>
                                      <p:to x="100000" y="95000"/>
                                    </p:animScale>
                                    <p:animScale>
                                      <p:cBhvr>
                                        <p:cTn id="97" dur="166" decel="50000">
                                          <p:stCondLst>
                                            <p:cond delay="1834"/>
                                          </p:stCondLst>
                                        </p:cTn>
                                        <p:tgtEl>
                                          <p:spTgt spid="4">
                                            <p:txEl>
                                              <p:pRg st="1" end="1"/>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4">
                                            <p:txEl>
                                              <p:pRg st="2" end="2"/>
                                            </p:txEl>
                                          </p:spTgt>
                                        </p:tgtEl>
                                        <p:attrNameLst>
                                          <p:attrName>style.visibility</p:attrName>
                                        </p:attrNameLst>
                                      </p:cBhvr>
                                      <p:to>
                                        <p:strVal val="visible"/>
                                      </p:to>
                                    </p:set>
                                    <p:animEffect transition="in" filter="wipe(down)">
                                      <p:cBhvr>
                                        <p:cTn id="102" dur="580">
                                          <p:stCondLst>
                                            <p:cond delay="0"/>
                                          </p:stCondLst>
                                        </p:cTn>
                                        <p:tgtEl>
                                          <p:spTgt spid="4">
                                            <p:txEl>
                                              <p:pRg st="2" end="2"/>
                                            </p:txEl>
                                          </p:spTgt>
                                        </p:tgtEl>
                                      </p:cBhvr>
                                    </p:animEffect>
                                    <p:anim calcmode="lin" valueType="num">
                                      <p:cBhvr>
                                        <p:cTn id="10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08" dur="26">
                                          <p:stCondLst>
                                            <p:cond delay="650"/>
                                          </p:stCondLst>
                                        </p:cTn>
                                        <p:tgtEl>
                                          <p:spTgt spid="4">
                                            <p:txEl>
                                              <p:pRg st="2" end="2"/>
                                            </p:txEl>
                                          </p:spTgt>
                                        </p:tgtEl>
                                      </p:cBhvr>
                                      <p:to x="100000" y="60000"/>
                                    </p:animScale>
                                    <p:animScale>
                                      <p:cBhvr>
                                        <p:cTn id="109" dur="166" decel="50000">
                                          <p:stCondLst>
                                            <p:cond delay="676"/>
                                          </p:stCondLst>
                                        </p:cTn>
                                        <p:tgtEl>
                                          <p:spTgt spid="4">
                                            <p:txEl>
                                              <p:pRg st="2" end="2"/>
                                            </p:txEl>
                                          </p:spTgt>
                                        </p:tgtEl>
                                      </p:cBhvr>
                                      <p:to x="100000" y="100000"/>
                                    </p:animScale>
                                    <p:animScale>
                                      <p:cBhvr>
                                        <p:cTn id="110" dur="26">
                                          <p:stCondLst>
                                            <p:cond delay="1312"/>
                                          </p:stCondLst>
                                        </p:cTn>
                                        <p:tgtEl>
                                          <p:spTgt spid="4">
                                            <p:txEl>
                                              <p:pRg st="2" end="2"/>
                                            </p:txEl>
                                          </p:spTgt>
                                        </p:tgtEl>
                                      </p:cBhvr>
                                      <p:to x="100000" y="80000"/>
                                    </p:animScale>
                                    <p:animScale>
                                      <p:cBhvr>
                                        <p:cTn id="111" dur="166" decel="50000">
                                          <p:stCondLst>
                                            <p:cond delay="1338"/>
                                          </p:stCondLst>
                                        </p:cTn>
                                        <p:tgtEl>
                                          <p:spTgt spid="4">
                                            <p:txEl>
                                              <p:pRg st="2" end="2"/>
                                            </p:txEl>
                                          </p:spTgt>
                                        </p:tgtEl>
                                      </p:cBhvr>
                                      <p:to x="100000" y="100000"/>
                                    </p:animScale>
                                    <p:animScale>
                                      <p:cBhvr>
                                        <p:cTn id="112" dur="26">
                                          <p:stCondLst>
                                            <p:cond delay="1642"/>
                                          </p:stCondLst>
                                        </p:cTn>
                                        <p:tgtEl>
                                          <p:spTgt spid="4">
                                            <p:txEl>
                                              <p:pRg st="2" end="2"/>
                                            </p:txEl>
                                          </p:spTgt>
                                        </p:tgtEl>
                                      </p:cBhvr>
                                      <p:to x="100000" y="90000"/>
                                    </p:animScale>
                                    <p:animScale>
                                      <p:cBhvr>
                                        <p:cTn id="113" dur="166" decel="50000">
                                          <p:stCondLst>
                                            <p:cond delay="1668"/>
                                          </p:stCondLst>
                                        </p:cTn>
                                        <p:tgtEl>
                                          <p:spTgt spid="4">
                                            <p:txEl>
                                              <p:pRg st="2" end="2"/>
                                            </p:txEl>
                                          </p:spTgt>
                                        </p:tgtEl>
                                      </p:cBhvr>
                                      <p:to x="100000" y="100000"/>
                                    </p:animScale>
                                    <p:animScale>
                                      <p:cBhvr>
                                        <p:cTn id="114" dur="26">
                                          <p:stCondLst>
                                            <p:cond delay="1808"/>
                                          </p:stCondLst>
                                        </p:cTn>
                                        <p:tgtEl>
                                          <p:spTgt spid="4">
                                            <p:txEl>
                                              <p:pRg st="2" end="2"/>
                                            </p:txEl>
                                          </p:spTgt>
                                        </p:tgtEl>
                                      </p:cBhvr>
                                      <p:to x="100000" y="95000"/>
                                    </p:animScale>
                                    <p:animScale>
                                      <p:cBhvr>
                                        <p:cTn id="115" dur="166" decel="50000">
                                          <p:stCondLst>
                                            <p:cond delay="1834"/>
                                          </p:stCondLst>
                                        </p:cTn>
                                        <p:tgtEl>
                                          <p:spTgt spid="4">
                                            <p:txEl>
                                              <p:pRg st="2" end="2"/>
                                            </p:txEl>
                                          </p:spTgt>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5"/>
                                        </p:tgtEl>
                                        <p:attrNameLst>
                                          <p:attrName>style.visibility</p:attrName>
                                        </p:attrNameLst>
                                      </p:cBhvr>
                                      <p:to>
                                        <p:strVal val="visible"/>
                                      </p:to>
                                    </p:set>
                                    <p:anim calcmode="lin" valueType="num">
                                      <p:cBhvr>
                                        <p:cTn id="120"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5"/>
                                        </p:tgtEl>
                                        <p:attrNameLst>
                                          <p:attrName>ppt_y</p:attrName>
                                        </p:attrNameLst>
                                      </p:cBhvr>
                                      <p:tavLst>
                                        <p:tav tm="0">
                                          <p:val>
                                            <p:strVal val="#ppt_y"/>
                                          </p:val>
                                        </p:tav>
                                        <p:tav tm="100000">
                                          <p:val>
                                            <p:strVal val="#ppt_y"/>
                                          </p:val>
                                        </p:tav>
                                      </p:tavLst>
                                    </p:anim>
                                    <p:anim calcmode="lin" valueType="num">
                                      <p:cBhvr>
                                        <p:cTn id="122"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228600"/>
            <a:ext cx="6477000" cy="1323439"/>
          </a:xfrm>
          <a:prstGeom prst="rect">
            <a:avLst/>
          </a:prstGeom>
        </p:spPr>
        <p:txBody>
          <a:bodyPr wrap="square">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SUMMARY or</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SHOW-ME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PARAGRAPHS</a:t>
            </a:r>
          </a:p>
        </p:txBody>
      </p:sp>
      <p:sp>
        <p:nvSpPr>
          <p:cNvPr id="4" name="Content Placeholder 3"/>
          <p:cNvSpPr>
            <a:spLocks noGrp="1"/>
          </p:cNvSpPr>
          <p:nvPr>
            <p:ph idx="1"/>
          </p:nvPr>
        </p:nvSpPr>
        <p:spPr>
          <a:xfrm>
            <a:off x="1066800" y="1752600"/>
            <a:ext cx="7467600" cy="4419600"/>
          </a:xfrm>
        </p:spPr>
        <p:txBody>
          <a:bodyPr>
            <a:normAutofit fontScale="92500" lnSpcReduction="10000"/>
          </a:bodyPr>
          <a:lstStyle/>
          <a:p>
            <a:r>
              <a:rPr lang="en-US" dirty="0" smtClean="0"/>
              <a:t>When you re-read your notes to add annotations and color, mark the main ideas.</a:t>
            </a:r>
          </a:p>
          <a:p>
            <a:r>
              <a:rPr lang="en-US" dirty="0" smtClean="0"/>
              <a:t>These main ideas can be used to write your summary paragraph.  </a:t>
            </a:r>
          </a:p>
          <a:p>
            <a:r>
              <a:rPr lang="en-US" dirty="0" smtClean="0"/>
              <a:t>Be specific, but not too detailed.  You want to review what you learned and not just mention the topic.  Writing that you ‘learned about’ something will not help you study!</a:t>
            </a:r>
          </a:p>
          <a:p>
            <a:r>
              <a:rPr lang="en-US" dirty="0" smtClean="0"/>
              <a:t>Imagine you are going to have a quiz over the topic and you can bring a 3 x 5 card or a post-it note to the quiz as a cheat sheet, what would you write?</a:t>
            </a:r>
          </a:p>
          <a:p>
            <a:endParaRPr lang="en-US" dirty="0"/>
          </a:p>
        </p:txBody>
      </p:sp>
    </p:spTree>
    <p:extLst>
      <p:ext uri="{BB962C8B-B14F-4D97-AF65-F5344CB8AC3E}">
        <p14:creationId xmlns:p14="http://schemas.microsoft.com/office/powerpoint/2010/main" val="2396403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1268" y="304800"/>
            <a:ext cx="7757573" cy="1754326"/>
          </a:xfrm>
          <a:prstGeom prst="rect">
            <a:avLst/>
          </a:prstGeom>
        </p:spPr>
        <p:txBody>
          <a:bodyPr wrap="none">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RESPONSE</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p>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REFLECTION PARAGRAPHS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TextBox 3"/>
          <p:cNvSpPr txBox="1"/>
          <p:nvPr/>
        </p:nvSpPr>
        <p:spPr>
          <a:xfrm>
            <a:off x="457200" y="2057400"/>
            <a:ext cx="3581400" cy="3293209"/>
          </a:xfrm>
          <a:prstGeom prst="rect">
            <a:avLst/>
          </a:prstGeom>
          <a:noFill/>
        </p:spPr>
        <p:txBody>
          <a:bodyPr wrap="square" rtlCol="0">
            <a:spAutoFit/>
          </a:bodyPr>
          <a:lstStyle/>
          <a:p>
            <a:r>
              <a:rPr lang="en-US" sz="2600" dirty="0" smtClean="0"/>
              <a:t>Response or Reflection </a:t>
            </a:r>
            <a:r>
              <a:rPr lang="en-US" sz="2600" dirty="0"/>
              <a:t>paragraphs are your thoughts about the subject. This is where you make connections to your life or experiences. </a:t>
            </a:r>
            <a:r>
              <a:rPr lang="en-US" sz="2600" dirty="0" smtClean="0"/>
              <a:t>You can use your annotations to help.</a:t>
            </a:r>
            <a:endParaRPr lang="en-US" sz="2600" dirty="0"/>
          </a:p>
        </p:txBody>
      </p:sp>
      <p:pic>
        <p:nvPicPr>
          <p:cNvPr id="16386" name="Picture 2" descr="https://encrypted-tbn1.gstatic.com/images?q=tbn:ANd9GcRy86iji9BYZIZMA2CY-9_WIUtfowJ8TvQI4_YBmWW_FLVaf_8S1Q"/>
          <p:cNvPicPr>
            <a:picLocks noChangeAspect="1" noChangeArrowheads="1"/>
          </p:cNvPicPr>
          <p:nvPr/>
        </p:nvPicPr>
        <p:blipFill>
          <a:blip r:embed="rId2" cstate="print"/>
          <a:srcRect/>
          <a:stretch>
            <a:fillRect/>
          </a:stretch>
        </p:blipFill>
        <p:spPr bwMode="auto">
          <a:xfrm rot="19878655">
            <a:off x="4313273" y="2510704"/>
            <a:ext cx="1783948" cy="1283071"/>
          </a:xfrm>
          <a:prstGeom prst="rect">
            <a:avLst/>
          </a:prstGeom>
          <a:noFill/>
        </p:spPr>
      </p:pic>
      <p:pic>
        <p:nvPicPr>
          <p:cNvPr id="16388" name="Picture 4" descr="https://encrypted-tbn1.gstatic.com/images?q=tbn:ANd9GcSCl-3NT5WAnH8YS-NqxarXn23Z9a0eIC-O_HKtGCqnmmdFYR2GoA"/>
          <p:cNvPicPr>
            <a:picLocks noChangeAspect="1" noChangeArrowheads="1"/>
          </p:cNvPicPr>
          <p:nvPr/>
        </p:nvPicPr>
        <p:blipFill>
          <a:blip r:embed="rId3" cstate="print"/>
          <a:srcRect/>
          <a:stretch>
            <a:fillRect/>
          </a:stretch>
        </p:blipFill>
        <p:spPr bwMode="auto">
          <a:xfrm>
            <a:off x="6629400" y="2209800"/>
            <a:ext cx="1956229" cy="1219200"/>
          </a:xfrm>
          <a:prstGeom prst="rect">
            <a:avLst/>
          </a:prstGeom>
          <a:noFill/>
        </p:spPr>
      </p:pic>
      <p:pic>
        <p:nvPicPr>
          <p:cNvPr id="16390" name="Picture 6" descr="https://encrypted-tbn0.gstatic.com/images?q=tbn:ANd9GcQBYWBLu7zSl4YXU50F0oj0t6-sdkoDDTQU9jvTVLXXxJqdxuOd"/>
          <p:cNvPicPr>
            <a:picLocks noChangeAspect="1" noChangeArrowheads="1"/>
          </p:cNvPicPr>
          <p:nvPr/>
        </p:nvPicPr>
        <p:blipFill>
          <a:blip r:embed="rId4" cstate="print"/>
          <a:srcRect/>
          <a:stretch>
            <a:fillRect/>
          </a:stretch>
        </p:blipFill>
        <p:spPr bwMode="auto">
          <a:xfrm rot="775973">
            <a:off x="1404220" y="5410631"/>
            <a:ext cx="2177143" cy="1219200"/>
          </a:xfrm>
          <a:prstGeom prst="rect">
            <a:avLst/>
          </a:prstGeom>
          <a:noFill/>
        </p:spPr>
      </p:pic>
      <p:sp>
        <p:nvSpPr>
          <p:cNvPr id="16392" name="AutoShape 8" descr="http://cdn.sheknows.com/articles/2013/02/woman-reading-a-book.jpg"/>
          <p:cNvSpPr>
            <a:spLocks noChangeAspect="1" noChangeArrowheads="1"/>
          </p:cNvSpPr>
          <p:nvPr/>
        </p:nvSpPr>
        <p:spPr bwMode="auto">
          <a:xfrm>
            <a:off x="63500" y="-136525"/>
            <a:ext cx="3086100" cy="20478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4" name="Picture 10" descr="https://encrypted-tbn3.gstatic.com/images?q=tbn:ANd9GcRVeQ2JJ-ksHuUWbYzECj9IUqUv89CM7um671xsXgUhEMwd8GEA9A"/>
          <p:cNvPicPr>
            <a:picLocks noChangeAspect="1" noChangeArrowheads="1"/>
          </p:cNvPicPr>
          <p:nvPr/>
        </p:nvPicPr>
        <p:blipFill>
          <a:blip r:embed="rId5" cstate="print"/>
          <a:srcRect/>
          <a:stretch>
            <a:fillRect/>
          </a:stretch>
        </p:blipFill>
        <p:spPr bwMode="auto">
          <a:xfrm>
            <a:off x="4038600" y="4267200"/>
            <a:ext cx="1946638" cy="1295400"/>
          </a:xfrm>
          <a:prstGeom prst="rect">
            <a:avLst/>
          </a:prstGeom>
          <a:noFill/>
        </p:spPr>
      </p:pic>
      <p:pic>
        <p:nvPicPr>
          <p:cNvPr id="16396" name="Picture 12" descr="https://encrypted-tbn0.gstatic.com/images?q=tbn:ANd9GcQ1GGHFuVZozH9X4g2PvhaBUUFEo3ic3fwd7cx0Mw9np8dZfDpsSQ"/>
          <p:cNvPicPr>
            <a:picLocks noChangeAspect="1" noChangeArrowheads="1"/>
          </p:cNvPicPr>
          <p:nvPr/>
        </p:nvPicPr>
        <p:blipFill>
          <a:blip r:embed="rId6" cstate="print"/>
          <a:srcRect/>
          <a:stretch>
            <a:fillRect/>
          </a:stretch>
        </p:blipFill>
        <p:spPr bwMode="auto">
          <a:xfrm rot="757480">
            <a:off x="6615921" y="4876800"/>
            <a:ext cx="2175654" cy="1447800"/>
          </a:xfrm>
          <a:prstGeom prst="rect">
            <a:avLst/>
          </a:prstGeom>
          <a:noFill/>
        </p:spPr>
      </p:pic>
      <p:pic>
        <p:nvPicPr>
          <p:cNvPr id="16398" name="Picture 14" descr="https://encrypted-tbn2.gstatic.com/images?q=tbn:ANd9GcRip60CMz5PTbrka8kt6S_3T0fVRtYgRVZfZ27lXmbYGis967Kz"/>
          <p:cNvPicPr>
            <a:picLocks noChangeAspect="1" noChangeArrowheads="1"/>
          </p:cNvPicPr>
          <p:nvPr/>
        </p:nvPicPr>
        <p:blipFill>
          <a:blip r:embed="rId7" cstate="print"/>
          <a:srcRect/>
          <a:stretch>
            <a:fillRect/>
          </a:stretch>
        </p:blipFill>
        <p:spPr bwMode="auto">
          <a:xfrm rot="948493">
            <a:off x="4738213" y="5326785"/>
            <a:ext cx="1832130" cy="1219200"/>
          </a:xfrm>
          <a:prstGeom prst="rect">
            <a:avLst/>
          </a:prstGeom>
          <a:noFill/>
        </p:spPr>
      </p:pic>
      <p:pic>
        <p:nvPicPr>
          <p:cNvPr id="16400" name="Picture 16" descr="https://encrypted-tbn0.gstatic.com/images?q=tbn:ANd9GcQosv7EI6dzIXATD0ATOHz54Sa4XDi5rV8rYhF7SuqjaT1qPWJo"/>
          <p:cNvPicPr>
            <a:picLocks noChangeAspect="1" noChangeArrowheads="1"/>
          </p:cNvPicPr>
          <p:nvPr/>
        </p:nvPicPr>
        <p:blipFill>
          <a:blip r:embed="rId8" cstate="print"/>
          <a:srcRect/>
          <a:stretch>
            <a:fillRect/>
          </a:stretch>
        </p:blipFill>
        <p:spPr bwMode="auto">
          <a:xfrm rot="21125899">
            <a:off x="6248400" y="3429000"/>
            <a:ext cx="2286000" cy="1280160"/>
          </a:xfrm>
          <a:prstGeom prst="rect">
            <a:avLst/>
          </a:prstGeom>
          <a:noFill/>
        </p:spPr>
      </p:pic>
    </p:spTree>
    <p:extLst>
      <p:ext uri="{BB962C8B-B14F-4D97-AF65-F5344CB8AC3E}">
        <p14:creationId xmlns:p14="http://schemas.microsoft.com/office/powerpoint/2010/main" val="14589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blinds(horizontal)">
                                      <p:cBhvr>
                                        <p:cTn id="17" dur="500"/>
                                        <p:tgtEl>
                                          <p:spTgt spid="16386"/>
                                        </p:tgtEl>
                                      </p:cBhvr>
                                    </p:animEffect>
                                  </p:childTnLst>
                                </p:cTn>
                              </p:par>
                            </p:childTnLst>
                          </p:cTn>
                        </p:par>
                        <p:par>
                          <p:cTn id="18" fill="hold">
                            <p:stCondLst>
                              <p:cond delay="1000"/>
                            </p:stCondLst>
                            <p:childTnLst>
                              <p:par>
                                <p:cTn id="19" presetID="4" presetClass="entr" presetSubtype="16" fill="hold" nodeType="afterEffect">
                                  <p:stCondLst>
                                    <p:cond delay="0"/>
                                  </p:stCondLst>
                                  <p:childTnLst>
                                    <p:set>
                                      <p:cBhvr>
                                        <p:cTn id="20" dur="1" fill="hold">
                                          <p:stCondLst>
                                            <p:cond delay="0"/>
                                          </p:stCondLst>
                                        </p:cTn>
                                        <p:tgtEl>
                                          <p:spTgt spid="16396"/>
                                        </p:tgtEl>
                                        <p:attrNameLst>
                                          <p:attrName>style.visibility</p:attrName>
                                        </p:attrNameLst>
                                      </p:cBhvr>
                                      <p:to>
                                        <p:strVal val="visible"/>
                                      </p:to>
                                    </p:set>
                                    <p:animEffect transition="in" filter="box(in)">
                                      <p:cBhvr>
                                        <p:cTn id="21" dur="500"/>
                                        <p:tgtEl>
                                          <p:spTgt spid="16396"/>
                                        </p:tgtEl>
                                      </p:cBhvr>
                                    </p:animEffect>
                                  </p:childTnLst>
                                </p:cTn>
                              </p:par>
                            </p:childTnLst>
                          </p:cTn>
                        </p:par>
                        <p:par>
                          <p:cTn id="22" fill="hold">
                            <p:stCondLst>
                              <p:cond delay="1500"/>
                            </p:stCondLst>
                            <p:childTnLst>
                              <p:par>
                                <p:cTn id="23" presetID="5" presetClass="entr" presetSubtype="10" fill="hold" nodeType="afterEffect">
                                  <p:stCondLst>
                                    <p:cond delay="0"/>
                                  </p:stCondLst>
                                  <p:childTnLst>
                                    <p:set>
                                      <p:cBhvr>
                                        <p:cTn id="24" dur="1" fill="hold">
                                          <p:stCondLst>
                                            <p:cond delay="0"/>
                                          </p:stCondLst>
                                        </p:cTn>
                                        <p:tgtEl>
                                          <p:spTgt spid="16388"/>
                                        </p:tgtEl>
                                        <p:attrNameLst>
                                          <p:attrName>style.visibility</p:attrName>
                                        </p:attrNameLst>
                                      </p:cBhvr>
                                      <p:to>
                                        <p:strVal val="visible"/>
                                      </p:to>
                                    </p:set>
                                    <p:animEffect transition="in" filter="checkerboard(across)">
                                      <p:cBhvr>
                                        <p:cTn id="25" dur="500"/>
                                        <p:tgtEl>
                                          <p:spTgt spid="16388"/>
                                        </p:tgtEl>
                                      </p:cBhvr>
                                    </p:animEffect>
                                  </p:childTnLst>
                                </p:cTn>
                              </p:par>
                            </p:childTnLst>
                          </p:cTn>
                        </p:par>
                        <p:par>
                          <p:cTn id="26" fill="hold">
                            <p:stCondLst>
                              <p:cond delay="2000"/>
                            </p:stCondLst>
                            <p:childTnLst>
                              <p:par>
                                <p:cTn id="27" presetID="2" presetClass="entr" presetSubtype="4" fill="hold" nodeType="afterEffect">
                                  <p:stCondLst>
                                    <p:cond delay="0"/>
                                  </p:stCondLst>
                                  <p:childTnLst>
                                    <p:set>
                                      <p:cBhvr>
                                        <p:cTn id="28" dur="1" fill="hold">
                                          <p:stCondLst>
                                            <p:cond delay="0"/>
                                          </p:stCondLst>
                                        </p:cTn>
                                        <p:tgtEl>
                                          <p:spTgt spid="16394"/>
                                        </p:tgtEl>
                                        <p:attrNameLst>
                                          <p:attrName>style.visibility</p:attrName>
                                        </p:attrNameLst>
                                      </p:cBhvr>
                                      <p:to>
                                        <p:strVal val="visible"/>
                                      </p:to>
                                    </p:set>
                                    <p:anim calcmode="lin" valueType="num">
                                      <p:cBhvr additive="base">
                                        <p:cTn id="29" dur="500" fill="hold"/>
                                        <p:tgtEl>
                                          <p:spTgt spid="16394"/>
                                        </p:tgtEl>
                                        <p:attrNameLst>
                                          <p:attrName>ppt_x</p:attrName>
                                        </p:attrNameLst>
                                      </p:cBhvr>
                                      <p:tavLst>
                                        <p:tav tm="0">
                                          <p:val>
                                            <p:strVal val="#ppt_x"/>
                                          </p:val>
                                        </p:tav>
                                        <p:tav tm="100000">
                                          <p:val>
                                            <p:strVal val="#ppt_x"/>
                                          </p:val>
                                        </p:tav>
                                      </p:tavLst>
                                    </p:anim>
                                    <p:anim calcmode="lin" valueType="num">
                                      <p:cBhvr additive="base">
                                        <p:cTn id="30" dur="500" fill="hold"/>
                                        <p:tgtEl>
                                          <p:spTgt spid="16394"/>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 presetClass="entr" presetSubtype="1" fill="hold" nodeType="afterEffect">
                                  <p:stCondLst>
                                    <p:cond delay="0"/>
                                  </p:stCondLst>
                                  <p:childTnLst>
                                    <p:set>
                                      <p:cBhvr>
                                        <p:cTn id="33" dur="1" fill="hold">
                                          <p:stCondLst>
                                            <p:cond delay="0"/>
                                          </p:stCondLst>
                                        </p:cTn>
                                        <p:tgtEl>
                                          <p:spTgt spid="16390"/>
                                        </p:tgtEl>
                                        <p:attrNameLst>
                                          <p:attrName>style.visibility</p:attrName>
                                        </p:attrNameLst>
                                      </p:cBhvr>
                                      <p:to>
                                        <p:strVal val="visible"/>
                                      </p:to>
                                    </p:set>
                                    <p:anim calcmode="lin" valueType="num">
                                      <p:cBhvr additive="base">
                                        <p:cTn id="34" dur="500" fill="hold"/>
                                        <p:tgtEl>
                                          <p:spTgt spid="16390"/>
                                        </p:tgtEl>
                                        <p:attrNameLst>
                                          <p:attrName>ppt_x</p:attrName>
                                        </p:attrNameLst>
                                      </p:cBhvr>
                                      <p:tavLst>
                                        <p:tav tm="0">
                                          <p:val>
                                            <p:strVal val="#ppt_x"/>
                                          </p:val>
                                        </p:tav>
                                        <p:tav tm="100000">
                                          <p:val>
                                            <p:strVal val="#ppt_x"/>
                                          </p:val>
                                        </p:tav>
                                      </p:tavLst>
                                    </p:anim>
                                    <p:anim calcmode="lin" valueType="num">
                                      <p:cBhvr additive="base">
                                        <p:cTn id="35" dur="500" fill="hold"/>
                                        <p:tgtEl>
                                          <p:spTgt spid="16390"/>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 presetClass="entr" presetSubtype="10" fill="hold" nodeType="afterEffect">
                                  <p:stCondLst>
                                    <p:cond delay="0"/>
                                  </p:stCondLst>
                                  <p:childTnLst>
                                    <p:set>
                                      <p:cBhvr>
                                        <p:cTn id="38" dur="1" fill="hold">
                                          <p:stCondLst>
                                            <p:cond delay="0"/>
                                          </p:stCondLst>
                                        </p:cTn>
                                        <p:tgtEl>
                                          <p:spTgt spid="16398"/>
                                        </p:tgtEl>
                                        <p:attrNameLst>
                                          <p:attrName>style.visibility</p:attrName>
                                        </p:attrNameLst>
                                      </p:cBhvr>
                                      <p:to>
                                        <p:strVal val="visible"/>
                                      </p:to>
                                    </p:set>
                                    <p:animEffect transition="in" filter="checkerboard(across)">
                                      <p:cBhvr>
                                        <p:cTn id="39" dur="500"/>
                                        <p:tgtEl>
                                          <p:spTgt spid="16398"/>
                                        </p:tgtEl>
                                      </p:cBhvr>
                                    </p:animEffect>
                                  </p:childTnLst>
                                </p:cTn>
                              </p:par>
                            </p:childTnLst>
                          </p:cTn>
                        </p:par>
                        <p:par>
                          <p:cTn id="40" fill="hold">
                            <p:stCondLst>
                              <p:cond delay="3500"/>
                            </p:stCondLst>
                            <p:childTnLst>
                              <p:par>
                                <p:cTn id="41" presetID="8" presetClass="entr" presetSubtype="16" fill="hold" nodeType="afterEffect">
                                  <p:stCondLst>
                                    <p:cond delay="0"/>
                                  </p:stCondLst>
                                  <p:childTnLst>
                                    <p:set>
                                      <p:cBhvr>
                                        <p:cTn id="42" dur="1" fill="hold">
                                          <p:stCondLst>
                                            <p:cond delay="0"/>
                                          </p:stCondLst>
                                        </p:cTn>
                                        <p:tgtEl>
                                          <p:spTgt spid="16400"/>
                                        </p:tgtEl>
                                        <p:attrNameLst>
                                          <p:attrName>style.visibility</p:attrName>
                                        </p:attrNameLst>
                                      </p:cBhvr>
                                      <p:to>
                                        <p:strVal val="visible"/>
                                      </p:to>
                                    </p:set>
                                    <p:animEffect transition="in" filter="diamond(in)">
                                      <p:cBhvr>
                                        <p:cTn id="43" dur="2000"/>
                                        <p:tgtEl>
                                          <p:spTgt spid="16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01000" cy="2062103"/>
          </a:xfrm>
          <a:prstGeom prst="rect">
            <a:avLst/>
          </a:prstGeom>
          <a:noFill/>
        </p:spPr>
        <p:txBody>
          <a:bodyPr wrap="square" rtlCol="0">
            <a:spAutoFit/>
          </a:bodyPr>
          <a:lstStyle/>
          <a:p>
            <a:r>
              <a:rPr lang="en-US" sz="3200" dirty="0">
                <a:latin typeface="Papyrus" pitchFamily="66" charset="0"/>
              </a:rPr>
              <a:t>Connecting in this way helps you remember the material and you can see what impact the knowledge has on your life.  In this class we will write response paragraphs for:</a:t>
            </a:r>
          </a:p>
        </p:txBody>
      </p:sp>
      <p:sp>
        <p:nvSpPr>
          <p:cNvPr id="5" name="TextBox 4"/>
          <p:cNvSpPr txBox="1"/>
          <p:nvPr/>
        </p:nvSpPr>
        <p:spPr>
          <a:xfrm>
            <a:off x="914400" y="2514600"/>
            <a:ext cx="1408655" cy="984885"/>
          </a:xfrm>
          <a:prstGeom prst="rect">
            <a:avLst/>
          </a:prstGeom>
          <a:noFill/>
        </p:spPr>
        <p:txBody>
          <a:bodyPr wrap="none" rtlCol="0">
            <a:spAutoFit/>
          </a:bodyPr>
          <a:lstStyle/>
          <a:p>
            <a:pPr marL="0" lvl="1"/>
            <a:r>
              <a:rPr lang="en-US" sz="4000" dirty="0">
                <a:solidFill>
                  <a:schemeClr val="accent1">
                    <a:lumMod val="75000"/>
                  </a:schemeClr>
                </a:solidFill>
                <a:latin typeface="Calibri" pitchFamily="34" charset="0"/>
              </a:rPr>
              <a:t>Notes</a:t>
            </a:r>
          </a:p>
          <a:p>
            <a:endParaRPr lang="en-US" dirty="0"/>
          </a:p>
        </p:txBody>
      </p:sp>
      <p:sp>
        <p:nvSpPr>
          <p:cNvPr id="14" name="TextBox 13"/>
          <p:cNvSpPr txBox="1"/>
          <p:nvPr/>
        </p:nvSpPr>
        <p:spPr>
          <a:xfrm>
            <a:off x="1828800" y="3276600"/>
            <a:ext cx="1737976" cy="984885"/>
          </a:xfrm>
          <a:prstGeom prst="rect">
            <a:avLst/>
          </a:prstGeom>
          <a:noFill/>
        </p:spPr>
        <p:txBody>
          <a:bodyPr wrap="none" rtlCol="0">
            <a:spAutoFit/>
          </a:bodyPr>
          <a:lstStyle/>
          <a:p>
            <a:pPr marL="0" lvl="1"/>
            <a:r>
              <a:rPr lang="en-US" sz="4000" dirty="0">
                <a:solidFill>
                  <a:srgbClr val="C35800"/>
                </a:solidFill>
                <a:latin typeface="Calibri" pitchFamily="34" charset="0"/>
              </a:rPr>
              <a:t>Articles</a:t>
            </a:r>
          </a:p>
          <a:p>
            <a:endParaRPr lang="en-US" dirty="0"/>
          </a:p>
        </p:txBody>
      </p:sp>
      <p:sp>
        <p:nvSpPr>
          <p:cNvPr id="15" name="TextBox 14"/>
          <p:cNvSpPr txBox="1"/>
          <p:nvPr/>
        </p:nvSpPr>
        <p:spPr>
          <a:xfrm>
            <a:off x="609600" y="4343400"/>
            <a:ext cx="8077200" cy="1200329"/>
          </a:xfrm>
          <a:prstGeom prst="rect">
            <a:avLst/>
          </a:prstGeom>
          <a:noFill/>
        </p:spPr>
        <p:txBody>
          <a:bodyPr wrap="square" rtlCol="0">
            <a:spAutoFit/>
          </a:bodyPr>
          <a:lstStyle/>
          <a:p>
            <a:pPr marL="0" lvl="1"/>
            <a:endParaRPr lang="en-US" dirty="0" smtClean="0"/>
          </a:p>
          <a:p>
            <a:pPr marL="0" lvl="1"/>
            <a:r>
              <a:rPr lang="en-US" dirty="0">
                <a:solidFill>
                  <a:srgbClr val="FF99FF"/>
                </a:solidFill>
              </a:rPr>
              <a:t>*</a:t>
            </a:r>
            <a:r>
              <a:rPr lang="en-US" dirty="0" smtClean="0">
                <a:solidFill>
                  <a:srgbClr val="FF99FF"/>
                </a:solidFill>
              </a:rPr>
              <a:t>A </a:t>
            </a:r>
            <a:r>
              <a:rPr lang="en-US" dirty="0">
                <a:solidFill>
                  <a:srgbClr val="FF99FF"/>
                </a:solidFill>
              </a:rPr>
              <a:t>dialectical journal shows your conversation with a movie or text. It is used to question, make connections, and explore ideas you had as you watch the movie or read the article or book. </a:t>
            </a:r>
          </a:p>
        </p:txBody>
      </p:sp>
      <p:sp>
        <p:nvSpPr>
          <p:cNvPr id="20" name="TextBox 19"/>
          <p:cNvSpPr txBox="1"/>
          <p:nvPr/>
        </p:nvSpPr>
        <p:spPr>
          <a:xfrm>
            <a:off x="2590800" y="3962400"/>
            <a:ext cx="4514954" cy="984885"/>
          </a:xfrm>
          <a:prstGeom prst="rect">
            <a:avLst/>
          </a:prstGeom>
          <a:noFill/>
        </p:spPr>
        <p:txBody>
          <a:bodyPr wrap="none" rtlCol="0">
            <a:spAutoFit/>
          </a:bodyPr>
          <a:lstStyle/>
          <a:p>
            <a:pPr marL="0" lvl="1"/>
            <a:r>
              <a:rPr lang="en-US" sz="4000" dirty="0" smtClean="0">
                <a:solidFill>
                  <a:srgbClr val="C35800"/>
                </a:solidFill>
                <a:latin typeface="Calibri" pitchFamily="34" charset="0"/>
              </a:rPr>
              <a:t>Dialectical Journals *</a:t>
            </a:r>
          </a:p>
          <a:p>
            <a:endParaRPr lang="en-US" dirty="0">
              <a:solidFill>
                <a:srgbClr val="C35800"/>
              </a:solidFill>
            </a:endParaRPr>
          </a:p>
        </p:txBody>
      </p:sp>
      <p:sp>
        <p:nvSpPr>
          <p:cNvPr id="21" name="TextBox 20"/>
          <p:cNvSpPr txBox="1"/>
          <p:nvPr/>
        </p:nvSpPr>
        <p:spPr>
          <a:xfrm>
            <a:off x="3657600" y="5562600"/>
            <a:ext cx="4091248" cy="707886"/>
          </a:xfrm>
          <a:prstGeom prst="rect">
            <a:avLst/>
          </a:prstGeom>
          <a:noFill/>
        </p:spPr>
        <p:txBody>
          <a:bodyPr wrap="none" rtlCol="0">
            <a:spAutoFit/>
          </a:bodyPr>
          <a:lstStyle/>
          <a:p>
            <a:r>
              <a:rPr lang="en-US" sz="4000" dirty="0" smtClean="0">
                <a:solidFill>
                  <a:srgbClr val="C35800"/>
                </a:solidFill>
                <a:latin typeface="Calibri" pitchFamily="34" charset="0"/>
              </a:rPr>
              <a:t>Other assignments</a:t>
            </a:r>
            <a:endParaRPr lang="en-US" sz="4000" dirty="0">
              <a:solidFill>
                <a:srgbClr val="C35800"/>
              </a:solidFill>
              <a:latin typeface="Calibri" pitchFamily="34" charset="0"/>
            </a:endParaRPr>
          </a:p>
        </p:txBody>
      </p:sp>
    </p:spTree>
    <p:extLst>
      <p:ext uri="{BB962C8B-B14F-4D97-AF65-F5344CB8AC3E}">
        <p14:creationId xmlns:p14="http://schemas.microsoft.com/office/powerpoint/2010/main" val="24788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2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1+#ppt_w/2"/>
                                          </p:val>
                                        </p:tav>
                                        <p:tav tm="100000">
                                          <p:val>
                                            <p:strVal val="#ppt_x"/>
                                          </p:val>
                                        </p:tav>
                                      </p:tavLst>
                                    </p:anim>
                                    <p:anim calcmode="lin" valueType="num">
                                      <p:cBhvr additive="base">
                                        <p:cTn id="3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n w="12700">
                  <a:solidFill>
                    <a:srgbClr val="675D59"/>
                  </a:solidFill>
                </a:ln>
                <a:solidFill>
                  <a:srgbClr val="00B0F0"/>
                </a:solidFill>
              </a:rPr>
              <a:t>These are sentence starters for your responses or annotations. You can use more than one in a response. You don’t have to use them but they can help you.</a:t>
            </a:r>
            <a:endParaRPr lang="en-US" dirty="0">
              <a:solidFill>
                <a:srgbClr val="00B0F0"/>
              </a:solidFill>
            </a:endParaRPr>
          </a:p>
        </p:txBody>
      </p:sp>
      <p:sp>
        <p:nvSpPr>
          <p:cNvPr id="3" name="Content Placeholder 2"/>
          <p:cNvSpPr>
            <a:spLocks noGrp="1"/>
          </p:cNvSpPr>
          <p:nvPr>
            <p:ph sz="quarter" idx="13"/>
          </p:nvPr>
        </p:nvSpPr>
        <p:spPr/>
        <p:txBody>
          <a:bodyPr>
            <a:normAutofit fontScale="62500" lnSpcReduction="20000"/>
          </a:bodyPr>
          <a:lstStyle/>
          <a:p>
            <a:pPr lvl="0"/>
            <a:r>
              <a:rPr lang="en-US" dirty="0"/>
              <a:t>I guess/predict/imagine that. . . </a:t>
            </a:r>
          </a:p>
          <a:p>
            <a:pPr lvl="0"/>
            <a:r>
              <a:rPr lang="en-US" dirty="0"/>
              <a:t>This part about ____ makes me wonder . . .</a:t>
            </a:r>
          </a:p>
          <a:p>
            <a:pPr lvl="0"/>
            <a:r>
              <a:rPr lang="en-US" dirty="0"/>
              <a:t>These are similar because. . . </a:t>
            </a:r>
          </a:p>
          <a:p>
            <a:pPr lvl="0"/>
            <a:r>
              <a:rPr lang="en-US" dirty="0"/>
              <a:t>These are different because. . .</a:t>
            </a:r>
          </a:p>
          <a:p>
            <a:pPr lvl="0"/>
            <a:r>
              <a:rPr lang="en-US" dirty="0"/>
              <a:t>What would happen if  . . .</a:t>
            </a:r>
          </a:p>
          <a:p>
            <a:pPr lvl="0"/>
            <a:r>
              <a:rPr lang="en-US" dirty="0"/>
              <a:t>Why . . . </a:t>
            </a:r>
          </a:p>
          <a:p>
            <a:pPr lvl="0"/>
            <a:r>
              <a:rPr lang="en-US" dirty="0"/>
              <a:t>I think/believe that . . .</a:t>
            </a:r>
          </a:p>
          <a:p>
            <a:pPr lvl="0"/>
            <a:r>
              <a:rPr lang="en-US" dirty="0"/>
              <a:t>I think this section about ________ means . . .</a:t>
            </a:r>
          </a:p>
          <a:p>
            <a:pPr lvl="0"/>
            <a:r>
              <a:rPr lang="en-US" dirty="0"/>
              <a:t>This reminds me of. . .</a:t>
            </a:r>
          </a:p>
          <a:p>
            <a:pPr lvl="0"/>
            <a:r>
              <a:rPr lang="en-US" dirty="0"/>
              <a:t>This part is like . . .</a:t>
            </a:r>
          </a:p>
          <a:p>
            <a:pPr lvl="0"/>
            <a:r>
              <a:rPr lang="en-US" dirty="0"/>
              <a:t>This is similar to . . .</a:t>
            </a:r>
          </a:p>
          <a:p>
            <a:pPr lvl="0"/>
            <a:r>
              <a:rPr lang="en-US" dirty="0"/>
              <a:t>The differences are. . .</a:t>
            </a:r>
          </a:p>
          <a:p>
            <a:pPr lvl="0"/>
            <a:r>
              <a:rPr lang="en-US" dirty="0"/>
              <a:t>I also . . .</a:t>
            </a:r>
          </a:p>
          <a:p>
            <a:pPr lvl="0"/>
            <a:r>
              <a:rPr lang="en-US" dirty="0" smtClean="0"/>
              <a:t>.</a:t>
            </a:r>
            <a:endParaRPr lang="en-US" dirty="0"/>
          </a:p>
          <a:p>
            <a:endParaRPr lang="en-US" dirty="0"/>
          </a:p>
        </p:txBody>
      </p:sp>
      <p:sp>
        <p:nvSpPr>
          <p:cNvPr id="4" name="Content Placeholder 3"/>
          <p:cNvSpPr>
            <a:spLocks noGrp="1"/>
          </p:cNvSpPr>
          <p:nvPr>
            <p:ph sz="quarter" idx="14"/>
          </p:nvPr>
        </p:nvSpPr>
        <p:spPr/>
        <p:txBody>
          <a:bodyPr>
            <a:normAutofit fontScale="70000" lnSpcReduction="20000"/>
          </a:bodyPr>
          <a:lstStyle/>
          <a:p>
            <a:pPr lvl="0"/>
            <a:r>
              <a:rPr lang="en-US" dirty="0"/>
              <a:t>I never . . .</a:t>
            </a:r>
          </a:p>
          <a:p>
            <a:pPr lvl="0"/>
            <a:r>
              <a:rPr lang="en-US" dirty="0"/>
              <a:t>This topic  reminds me of . . .</a:t>
            </a:r>
          </a:p>
          <a:p>
            <a:pPr lvl="0"/>
            <a:r>
              <a:rPr lang="en-US" dirty="0"/>
              <a:t>This is good because . . . </a:t>
            </a:r>
          </a:p>
          <a:p>
            <a:pPr lvl="0"/>
            <a:r>
              <a:rPr lang="en-US" dirty="0"/>
              <a:t>This is hard because . . .</a:t>
            </a:r>
          </a:p>
          <a:p>
            <a:pPr lvl="0"/>
            <a:r>
              <a:rPr lang="en-US" dirty="0"/>
              <a:t>This is confusing because . . .</a:t>
            </a:r>
          </a:p>
          <a:p>
            <a:pPr lvl="0"/>
            <a:r>
              <a:rPr lang="en-US" dirty="0"/>
              <a:t>I like the part where . . .</a:t>
            </a:r>
          </a:p>
          <a:p>
            <a:pPr lvl="0"/>
            <a:r>
              <a:rPr lang="en-US" dirty="0"/>
              <a:t>I don’t like this part because . . . </a:t>
            </a:r>
          </a:p>
          <a:p>
            <a:pPr lvl="0"/>
            <a:r>
              <a:rPr lang="en-US" dirty="0"/>
              <a:t>My favorite part so far is . . . </a:t>
            </a:r>
          </a:p>
          <a:p>
            <a:pPr lvl="0"/>
            <a:r>
              <a:rPr lang="en-US" dirty="0"/>
              <a:t>I think that . . . </a:t>
            </a:r>
          </a:p>
          <a:p>
            <a:pPr lvl="0"/>
            <a:r>
              <a:rPr lang="en-US" dirty="0"/>
              <a:t>Oh, I get  . . .</a:t>
            </a:r>
          </a:p>
          <a:p>
            <a:pPr lvl="0"/>
            <a:r>
              <a:rPr lang="en-US" dirty="0"/>
              <a:t>Now I understand  . . .</a:t>
            </a:r>
          </a:p>
          <a:p>
            <a:pPr lvl="0"/>
            <a:r>
              <a:rPr lang="en-US" dirty="0"/>
              <a:t>I will remember ____ because it reminds me of . .</a:t>
            </a:r>
          </a:p>
        </p:txBody>
      </p:sp>
    </p:spTree>
    <p:extLst>
      <p:ext uri="{BB962C8B-B14F-4D97-AF65-F5344CB8AC3E}">
        <p14:creationId xmlns:p14="http://schemas.microsoft.com/office/powerpoint/2010/main" val="26832868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0.gstatic.com/images?q=tbn:ANd9GcQWNuLxOG4SIhs424MUCH8f53zK8hy65OIP8IH1sT2XsoBCXT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3810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Grading the notes</a:t>
            </a:r>
            <a:endParaRPr lang="en-US" dirty="0"/>
          </a:p>
        </p:txBody>
      </p:sp>
      <p:sp>
        <p:nvSpPr>
          <p:cNvPr id="6" name="TextBox 5"/>
          <p:cNvSpPr txBox="1"/>
          <p:nvPr/>
        </p:nvSpPr>
        <p:spPr>
          <a:xfrm>
            <a:off x="173805" y="1219200"/>
            <a:ext cx="9213035" cy="3631763"/>
          </a:xfrm>
          <a:prstGeom prst="rect">
            <a:avLst/>
          </a:prstGeom>
          <a:noFill/>
        </p:spPr>
        <p:txBody>
          <a:bodyPr wrap="none" rtlCol="0">
            <a:spAutoFit/>
          </a:bodyPr>
          <a:lstStyle/>
          <a:p>
            <a:r>
              <a:rPr lang="en-US" sz="2400" dirty="0" smtClean="0"/>
              <a:t>You will be graded in this manner.  Do your notes have:</a:t>
            </a:r>
          </a:p>
          <a:p>
            <a:r>
              <a:rPr lang="en-US" sz="2400" dirty="0"/>
              <a:t>	</a:t>
            </a:r>
            <a:r>
              <a:rPr lang="en-US" sz="2400" dirty="0" smtClean="0"/>
              <a:t>1.  A copy of the notes the teacher provided</a:t>
            </a:r>
          </a:p>
          <a:p>
            <a:r>
              <a:rPr lang="en-US" sz="2400" dirty="0"/>
              <a:t>	</a:t>
            </a:r>
            <a:r>
              <a:rPr lang="en-US" sz="2400" dirty="0" smtClean="0"/>
              <a:t>	including heading and title			            5pts</a:t>
            </a:r>
          </a:p>
          <a:p>
            <a:r>
              <a:rPr lang="en-US" sz="2400" dirty="0"/>
              <a:t>	</a:t>
            </a:r>
            <a:r>
              <a:rPr lang="en-US" sz="2400" dirty="0" smtClean="0"/>
              <a:t>2.  Color coding of the notes with at least 3 colors	            5pts</a:t>
            </a:r>
          </a:p>
          <a:p>
            <a:r>
              <a:rPr lang="en-US" sz="2400" dirty="0"/>
              <a:t>	</a:t>
            </a:r>
            <a:r>
              <a:rPr lang="en-US" sz="2400" dirty="0" smtClean="0"/>
              <a:t>3.  Filling in the cue column				            5pts</a:t>
            </a:r>
          </a:p>
          <a:p>
            <a:r>
              <a:rPr lang="en-US" sz="2400" dirty="0"/>
              <a:t>	</a:t>
            </a:r>
            <a:r>
              <a:rPr lang="en-US" sz="2400" dirty="0" smtClean="0"/>
              <a:t>4.  A summary or SHOW ME paragraph (or equivalent)        5pts</a:t>
            </a:r>
          </a:p>
          <a:p>
            <a:r>
              <a:rPr lang="en-US" sz="2400" dirty="0"/>
              <a:t>	</a:t>
            </a:r>
            <a:r>
              <a:rPr lang="en-US" sz="2400" dirty="0" smtClean="0"/>
              <a:t>5. </a:t>
            </a:r>
            <a:r>
              <a:rPr lang="en-US" sz="2400" dirty="0"/>
              <a:t> </a:t>
            </a:r>
            <a:r>
              <a:rPr lang="en-US" sz="2400" dirty="0" smtClean="0"/>
              <a:t>A Response or Reflection paragraph (or equivalent)</a:t>
            </a:r>
            <a:r>
              <a:rPr lang="en-US" sz="2400" dirty="0"/>
              <a:t> </a:t>
            </a:r>
            <a:r>
              <a:rPr lang="en-US" sz="2400" dirty="0" smtClean="0"/>
              <a:t>       5pts</a:t>
            </a:r>
          </a:p>
          <a:p>
            <a:endParaRPr lang="en-US" sz="2400" dirty="0"/>
          </a:p>
          <a:p>
            <a:r>
              <a:rPr lang="en-US" sz="2400" dirty="0" smtClean="0"/>
              <a:t>			                Total points possible		25pts</a:t>
            </a:r>
            <a:endParaRPr lang="en-US" sz="1600" dirty="0" smtClean="0"/>
          </a:p>
          <a:p>
            <a:endParaRPr lang="en-US" sz="1400" dirty="0"/>
          </a:p>
        </p:txBody>
      </p:sp>
      <p:cxnSp>
        <p:nvCxnSpPr>
          <p:cNvPr id="8" name="Straight Connector 7"/>
          <p:cNvCxnSpPr/>
          <p:nvPr/>
        </p:nvCxnSpPr>
        <p:spPr>
          <a:xfrm>
            <a:off x="2487775" y="3886200"/>
            <a:ext cx="6475250" cy="0"/>
          </a:xfrm>
          <a:prstGeom prst="line">
            <a:avLst/>
          </a:prstGeom>
        </p:spPr>
        <p:style>
          <a:lnRef idx="1">
            <a:schemeClr val="accent1"/>
          </a:lnRef>
          <a:fillRef idx="0">
            <a:schemeClr val="accent1"/>
          </a:fillRef>
          <a:effectRef idx="0">
            <a:schemeClr val="accent1"/>
          </a:effectRef>
          <a:fontRef idx="minor">
            <a:schemeClr val="tx1"/>
          </a:fontRef>
        </p:style>
      </p:cxnSp>
      <p:pic>
        <p:nvPicPr>
          <p:cNvPr id="8196" name="Picture 4" descr="http://t2.gstatic.com/images?q=tbn:ANd9GcRW8UtnTbI87Un9XymyxR7Di371sbUY12CLDvIgEy04Gtu-4gU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439"/>
            <a:ext cx="1571625" cy="152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79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001000" cy="1143000"/>
          </a:xfrm>
        </p:spPr>
        <p:txBody>
          <a:bodyPr/>
          <a:lstStyle/>
          <a:p>
            <a:r>
              <a:rPr lang="en-US" dirty="0" smtClean="0"/>
              <a:t>Putting note-taking into practice</a:t>
            </a:r>
            <a:endParaRPr lang="en-US" dirty="0"/>
          </a:p>
        </p:txBody>
      </p:sp>
    </p:spTree>
    <p:extLst>
      <p:ext uri="{BB962C8B-B14F-4D97-AF65-F5344CB8AC3E}">
        <p14:creationId xmlns:p14="http://schemas.microsoft.com/office/powerpoint/2010/main" val="37138403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Annotations</a:t>
            </a:r>
            <a:endParaRPr lang="en-US" dirty="0"/>
          </a:p>
        </p:txBody>
      </p:sp>
      <p:sp>
        <p:nvSpPr>
          <p:cNvPr id="3" name="Content Placeholder 2"/>
          <p:cNvSpPr>
            <a:spLocks noGrp="1"/>
          </p:cNvSpPr>
          <p:nvPr>
            <p:ph idx="1"/>
          </p:nvPr>
        </p:nvSpPr>
        <p:spPr/>
        <p:txBody>
          <a:bodyPr/>
          <a:lstStyle/>
          <a:p>
            <a:r>
              <a:rPr lang="en-US" dirty="0"/>
              <a:t>Now that you have written the notes from the presentation, lets practice finishing them.</a:t>
            </a:r>
          </a:p>
          <a:p>
            <a:r>
              <a:rPr lang="en-US" dirty="0"/>
              <a:t>Re-read your notes.  Add some more annotations in the annotation column.</a:t>
            </a:r>
          </a:p>
          <a:p>
            <a:endParaRPr lang="en-US" dirty="0"/>
          </a:p>
        </p:txBody>
      </p:sp>
    </p:spTree>
    <p:extLst>
      <p:ext uri="{BB962C8B-B14F-4D97-AF65-F5344CB8AC3E}">
        <p14:creationId xmlns:p14="http://schemas.microsoft.com/office/powerpoint/2010/main" val="865801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code the notes</a:t>
            </a:r>
            <a:endParaRPr lang="en-US" dirty="0"/>
          </a:p>
        </p:txBody>
      </p:sp>
      <p:sp>
        <p:nvSpPr>
          <p:cNvPr id="3" name="Content Placeholder 2"/>
          <p:cNvSpPr>
            <a:spLocks noGrp="1"/>
          </p:cNvSpPr>
          <p:nvPr>
            <p:ph idx="1"/>
          </p:nvPr>
        </p:nvSpPr>
        <p:spPr/>
        <p:txBody>
          <a:bodyPr/>
          <a:lstStyle/>
          <a:p>
            <a:r>
              <a:rPr lang="en-US" dirty="0" smtClean="0"/>
              <a:t>With at least 3 different colors, re-read your notes and add color to the parts that you: </a:t>
            </a:r>
          </a:p>
          <a:p>
            <a:pPr lvl="1"/>
            <a:r>
              <a:rPr lang="en-US" dirty="0" smtClean="0"/>
              <a:t>Want to remember</a:t>
            </a:r>
          </a:p>
          <a:p>
            <a:pPr lvl="1"/>
            <a:r>
              <a:rPr lang="en-US" dirty="0" smtClean="0"/>
              <a:t>Think are important</a:t>
            </a:r>
          </a:p>
          <a:p>
            <a:pPr lvl="1"/>
            <a:r>
              <a:rPr lang="en-US" dirty="0" smtClean="0"/>
              <a:t>Need help in identifying</a:t>
            </a:r>
          </a:p>
          <a:p>
            <a:pPr lvl="1"/>
            <a:r>
              <a:rPr lang="en-US" dirty="0" smtClean="0"/>
              <a:t>Think should be different form the rest for one reason or another</a:t>
            </a:r>
          </a:p>
          <a:p>
            <a:pPr lvl="1"/>
            <a:r>
              <a:rPr lang="en-US" dirty="0" smtClean="0"/>
              <a:t>Remember, </a:t>
            </a:r>
            <a:r>
              <a:rPr lang="en-US" b="1" i="1" u="sng" dirty="0" smtClean="0"/>
              <a:t>you</a:t>
            </a:r>
            <a:r>
              <a:rPr lang="en-US" dirty="0" smtClean="0"/>
              <a:t> should know why you colored or marked something</a:t>
            </a:r>
            <a:endParaRPr lang="en-US" dirty="0"/>
          </a:p>
        </p:txBody>
      </p:sp>
    </p:spTree>
    <p:extLst>
      <p:ext uri="{BB962C8B-B14F-4D97-AF65-F5344CB8AC3E}">
        <p14:creationId xmlns:p14="http://schemas.microsoft.com/office/powerpoint/2010/main" val="3979900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3.gstatic.com/images?q=tbn:ANd9GcRRZ64z_L5mB1bjD7yVl92_ifjWZd6DHISx-q7fG2FDjKtcbC3j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85800"/>
            <a:ext cx="4022181" cy="53698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Your notes will be returned to you. You will put them in your notebook, </a:t>
            </a:r>
            <a:r>
              <a:rPr lang="en-US" i="1" dirty="0" smtClean="0"/>
              <a:t>in order!</a:t>
            </a:r>
            <a:endParaRPr lang="en-US" i="1" dirty="0"/>
          </a:p>
        </p:txBody>
      </p:sp>
    </p:spTree>
    <p:extLst>
      <p:ext uri="{BB962C8B-B14F-4D97-AF65-F5344CB8AC3E}">
        <p14:creationId xmlns:p14="http://schemas.microsoft.com/office/powerpoint/2010/main" val="2534044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05400"/>
            <a:ext cx="8229600" cy="1752600"/>
          </a:xfrm>
        </p:spPr>
        <p:txBody>
          <a:bodyPr>
            <a:normAutofit fontScale="90000"/>
          </a:bodyPr>
          <a:lstStyle/>
          <a:p>
            <a:r>
              <a:rPr lang="en-US" dirty="0" smtClean="0"/>
              <a:t>Write a Summary and Response</a:t>
            </a:r>
            <a:endParaRPr lang="en-US" dirty="0"/>
          </a:p>
        </p:txBody>
      </p:sp>
      <p:sp>
        <p:nvSpPr>
          <p:cNvPr id="3" name="Content Placeholder 2"/>
          <p:cNvSpPr>
            <a:spLocks noGrp="1"/>
          </p:cNvSpPr>
          <p:nvPr>
            <p:ph idx="1"/>
          </p:nvPr>
        </p:nvSpPr>
        <p:spPr>
          <a:xfrm>
            <a:off x="457200" y="762000"/>
            <a:ext cx="8229600" cy="5791200"/>
          </a:xfrm>
        </p:spPr>
        <p:txBody>
          <a:bodyPr/>
          <a:lstStyle/>
          <a:p>
            <a:r>
              <a:rPr lang="en-US" dirty="0" smtClean="0"/>
              <a:t>Summary/Show Me</a:t>
            </a:r>
          </a:p>
          <a:p>
            <a:pPr lvl="1"/>
            <a:r>
              <a:rPr lang="en-US" dirty="0" smtClean="0"/>
              <a:t>First, think of the most important things you learned in these notes. Re-write them in YOUR OWN WORDS in some way that you can remember and understand.</a:t>
            </a:r>
          </a:p>
          <a:p>
            <a:pPr lvl="1"/>
            <a:r>
              <a:rPr lang="en-US" dirty="0" smtClean="0"/>
              <a:t>Be thorough, and don’t leave anything out</a:t>
            </a:r>
          </a:p>
          <a:p>
            <a:pPr lvl="1"/>
            <a:r>
              <a:rPr lang="en-US" dirty="0" smtClean="0"/>
              <a:t>But also, don’t just copy.</a:t>
            </a:r>
          </a:p>
          <a:p>
            <a:pPr lvl="1"/>
            <a:r>
              <a:rPr lang="en-US" dirty="0" smtClean="0"/>
              <a:t>Remember DO NOT WRITE, </a:t>
            </a:r>
            <a:r>
              <a:rPr lang="en-US" i="1" u="sng" dirty="0" smtClean="0"/>
              <a:t>“We learned about . . .”</a:t>
            </a:r>
          </a:p>
          <a:p>
            <a:r>
              <a:rPr lang="en-US" dirty="0" smtClean="0"/>
              <a:t>Response/Reflection</a:t>
            </a:r>
          </a:p>
          <a:p>
            <a:pPr lvl="1"/>
            <a:r>
              <a:rPr lang="en-US" dirty="0" smtClean="0"/>
              <a:t>Using one or more of the sentence starters in these notes, or use the annotation hints from the previous lesson, write a response, telling what you think about these notes.</a:t>
            </a:r>
          </a:p>
          <a:p>
            <a:pPr lvl="1"/>
            <a:r>
              <a:rPr lang="en-US" dirty="0" smtClean="0"/>
              <a:t>This is where you put down connections your brain makes with the material.</a:t>
            </a:r>
            <a:endParaRPr lang="en-US" dirty="0"/>
          </a:p>
        </p:txBody>
      </p:sp>
    </p:spTree>
    <p:extLst>
      <p:ext uri="{BB962C8B-B14F-4D97-AF65-F5344CB8AC3E}">
        <p14:creationId xmlns:p14="http://schemas.microsoft.com/office/powerpoint/2010/main" val="33950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57800"/>
            <a:ext cx="7924800" cy="1143000"/>
          </a:xfrm>
        </p:spPr>
        <p:txBody>
          <a:bodyPr/>
          <a:lstStyle/>
          <a:p>
            <a:r>
              <a:rPr lang="en-US" dirty="0" smtClean="0"/>
              <a:t>Turn in your work!</a:t>
            </a:r>
            <a:endParaRPr lang="en-US" dirty="0"/>
          </a:p>
        </p:txBody>
      </p:sp>
      <p:sp>
        <p:nvSpPr>
          <p:cNvPr id="3" name="Content Placeholder 2"/>
          <p:cNvSpPr>
            <a:spLocks noGrp="1"/>
          </p:cNvSpPr>
          <p:nvPr>
            <p:ph idx="1"/>
          </p:nvPr>
        </p:nvSpPr>
        <p:spPr/>
        <p:txBody>
          <a:bodyPr/>
          <a:lstStyle/>
          <a:p>
            <a:r>
              <a:rPr lang="en-US" dirty="0" smtClean="0"/>
              <a:t>You should have a great set of notes on note-taking now. </a:t>
            </a:r>
          </a:p>
          <a:p>
            <a:r>
              <a:rPr lang="en-US" dirty="0" smtClean="0"/>
              <a:t>Be sure your name, date and title are on ALL pages to avoid losing them</a:t>
            </a:r>
          </a:p>
          <a:p>
            <a:r>
              <a:rPr lang="en-US" dirty="0" smtClean="0"/>
              <a:t>Turn in these notes.</a:t>
            </a:r>
          </a:p>
          <a:p>
            <a:r>
              <a:rPr lang="en-US" dirty="0" smtClean="0"/>
              <a:t>They will be graded according to the guidelines I gave you.</a:t>
            </a:r>
            <a:endParaRPr lang="en-US" dirty="0"/>
          </a:p>
        </p:txBody>
      </p:sp>
    </p:spTree>
    <p:extLst>
      <p:ext uri="{BB962C8B-B14F-4D97-AF65-F5344CB8AC3E}">
        <p14:creationId xmlns:p14="http://schemas.microsoft.com/office/powerpoint/2010/main" val="2647405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a:noAutofit/>
          </a:bodyPr>
          <a:lstStyle/>
          <a:p>
            <a:r>
              <a:rPr lang="en-US" sz="4400" dirty="0" smtClean="0"/>
              <a:t>Set up your paper for note-taking</a:t>
            </a:r>
            <a:endParaRPr lang="en-US" sz="4400" dirty="0"/>
          </a:p>
        </p:txBody>
      </p:sp>
      <p:pic>
        <p:nvPicPr>
          <p:cNvPr id="5" name="Picture 4"/>
          <p:cNvPicPr>
            <a:picLocks noChangeAspect="1"/>
          </p:cNvPicPr>
          <p:nvPr/>
        </p:nvPicPr>
        <p:blipFill rotWithShape="1">
          <a:blip r:embed="rId2"/>
          <a:srcRect t="6669"/>
          <a:stretch/>
        </p:blipFill>
        <p:spPr>
          <a:xfrm>
            <a:off x="762000" y="1640926"/>
            <a:ext cx="4038600" cy="4835304"/>
          </a:xfrm>
          <a:prstGeom prst="rect">
            <a:avLst/>
          </a:prstGeom>
        </p:spPr>
      </p:pic>
      <p:sp>
        <p:nvSpPr>
          <p:cNvPr id="6" name="TextBox 5"/>
          <p:cNvSpPr txBox="1"/>
          <p:nvPr/>
        </p:nvSpPr>
        <p:spPr>
          <a:xfrm>
            <a:off x="5486400" y="4343400"/>
            <a:ext cx="1450299" cy="369332"/>
          </a:xfrm>
          <a:prstGeom prst="rect">
            <a:avLst/>
          </a:prstGeom>
          <a:noFill/>
        </p:spPr>
        <p:txBody>
          <a:bodyPr wrap="none" rtlCol="0">
            <a:spAutoFit/>
          </a:bodyPr>
          <a:lstStyle/>
          <a:p>
            <a:r>
              <a:rPr lang="en-US" dirty="0" smtClean="0"/>
              <a:t>Annotations</a:t>
            </a:r>
            <a:endParaRPr lang="en-US" dirty="0"/>
          </a:p>
        </p:txBody>
      </p:sp>
      <p:sp>
        <p:nvSpPr>
          <p:cNvPr id="7" name="TextBox 6"/>
          <p:cNvSpPr txBox="1"/>
          <p:nvPr/>
        </p:nvSpPr>
        <p:spPr>
          <a:xfrm>
            <a:off x="5257800" y="3200400"/>
            <a:ext cx="2163085" cy="369332"/>
          </a:xfrm>
          <a:prstGeom prst="rect">
            <a:avLst/>
          </a:prstGeom>
          <a:noFill/>
        </p:spPr>
        <p:txBody>
          <a:bodyPr wrap="none" rtlCol="0">
            <a:spAutoFit/>
          </a:bodyPr>
          <a:lstStyle/>
          <a:p>
            <a:r>
              <a:rPr lang="en-US" dirty="0" smtClean="0"/>
              <a:t>Main body of notes</a:t>
            </a:r>
            <a:endParaRPr lang="en-US" dirty="0"/>
          </a:p>
        </p:txBody>
      </p:sp>
      <p:sp>
        <p:nvSpPr>
          <p:cNvPr id="8" name="TextBox 7"/>
          <p:cNvSpPr txBox="1"/>
          <p:nvPr/>
        </p:nvSpPr>
        <p:spPr>
          <a:xfrm>
            <a:off x="5181600" y="1676400"/>
            <a:ext cx="3429000" cy="646331"/>
          </a:xfrm>
          <a:prstGeom prst="rect">
            <a:avLst/>
          </a:prstGeom>
          <a:noFill/>
        </p:spPr>
        <p:txBody>
          <a:bodyPr wrap="square" rtlCol="0">
            <a:spAutoFit/>
          </a:bodyPr>
          <a:lstStyle/>
          <a:p>
            <a:r>
              <a:rPr lang="en-US" dirty="0" smtClean="0"/>
              <a:t>Title, Name and </a:t>
            </a:r>
            <a:r>
              <a:rPr lang="en-US" smtClean="0"/>
              <a:t>Date and hour</a:t>
            </a:r>
            <a:endParaRPr lang="en-US" dirty="0" smtClean="0"/>
          </a:p>
          <a:p>
            <a:r>
              <a:rPr lang="en-US" dirty="0"/>
              <a:t>(</a:t>
            </a:r>
            <a:r>
              <a:rPr lang="en-US" dirty="0" smtClean="0"/>
              <a:t>on every page you write!)</a:t>
            </a:r>
            <a:endParaRPr lang="en-US" dirty="0"/>
          </a:p>
        </p:txBody>
      </p:sp>
      <p:sp>
        <p:nvSpPr>
          <p:cNvPr id="11" name="Left Arrow 10"/>
          <p:cNvSpPr/>
          <p:nvPr/>
        </p:nvSpPr>
        <p:spPr>
          <a:xfrm>
            <a:off x="4402618" y="1828800"/>
            <a:ext cx="778982" cy="471231"/>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Left Arrow 11"/>
          <p:cNvSpPr/>
          <p:nvPr/>
        </p:nvSpPr>
        <p:spPr>
          <a:xfrm>
            <a:off x="4191000" y="3200400"/>
            <a:ext cx="9784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Left Arrow 12"/>
          <p:cNvSpPr/>
          <p:nvPr/>
        </p:nvSpPr>
        <p:spPr>
          <a:xfrm>
            <a:off x="2057400" y="4343400"/>
            <a:ext cx="341680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016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 up your paper</a:t>
            </a:r>
            <a:endParaRPr lang="en-US" dirty="0"/>
          </a:p>
        </p:txBody>
      </p:sp>
      <mc:AlternateContent xmlns:mc="http://schemas.openxmlformats.org/markup-compatibility/2006" xmlns:a14="http://schemas.microsoft.com/office/drawing/2010/main">
        <mc:Choice Requires="a14">
          <p:sp>
            <p:nvSpPr>
              <p:cNvPr id="4" name="Text Placeholder 3"/>
              <p:cNvSpPr>
                <a:spLocks noGrp="1"/>
              </p:cNvSpPr>
              <p:nvPr>
                <p:ph type="body" sz="half" idx="2"/>
              </p:nvPr>
            </p:nvSpPr>
            <p:spPr>
              <a:xfrm>
                <a:off x="5715000" y="1557337"/>
                <a:ext cx="3008313" cy="957263"/>
              </a:xfrm>
              <a:solidFill>
                <a:schemeClr val="bg1">
                  <a:lumMod val="95000"/>
                </a:schemeClr>
              </a:solidFill>
            </p:spPr>
            <p:txBody>
              <a:bodyPr/>
              <a:lstStyle/>
              <a:p>
                <a:pPr marL="342900" indent="-342900">
                  <a:buAutoNum type="arabicPeriod"/>
                </a:pPr>
                <a:r>
                  <a:rPr lang="en-US" dirty="0" smtClean="0">
                    <a:solidFill>
                      <a:srgbClr val="0070C0"/>
                    </a:solidFill>
                  </a:rPr>
                  <a:t>Using a ruler divide your paper as shown. In the picture. Between </a:t>
                </a:r>
                <a14:m>
                  <m:oMath xmlns:m="http://schemas.openxmlformats.org/officeDocument/2006/math">
                    <m:f>
                      <m:fPr>
                        <m:type m:val="skw"/>
                        <m:ctrlPr>
                          <a:rPr lang="en-US" i="1">
                            <a:solidFill>
                              <a:srgbClr val="0070C0"/>
                            </a:solidFill>
                            <a:latin typeface="Cambria Math" panose="02040503050406030204" pitchFamily="18" charset="0"/>
                          </a:rPr>
                        </m:ctrlPr>
                      </m:fPr>
                      <m:num>
                        <m:r>
                          <a:rPr lang="en-US" i="1">
                            <a:solidFill>
                              <a:srgbClr val="0070C0"/>
                            </a:solidFill>
                            <a:latin typeface="Cambria Math"/>
                          </a:rPr>
                          <m:t>1</m:t>
                        </m:r>
                      </m:num>
                      <m:den>
                        <m:r>
                          <a:rPr lang="en-US" i="1">
                            <a:solidFill>
                              <a:srgbClr val="0070C0"/>
                            </a:solidFill>
                            <a:latin typeface="Cambria Math"/>
                          </a:rPr>
                          <m:t>4</m:t>
                        </m:r>
                      </m:den>
                    </m:f>
                  </m:oMath>
                </a14:m>
                <a:r>
                  <a:rPr lang="en-US" dirty="0" smtClean="0">
                    <a:solidFill>
                      <a:srgbClr val="0070C0"/>
                    </a:solidFill>
                  </a:rPr>
                  <a:t> and </a:t>
                </a:r>
                <a14:m>
                  <m:oMath xmlns:m="http://schemas.openxmlformats.org/officeDocument/2006/math">
                    <m:f>
                      <m:fPr>
                        <m:type m:val="skw"/>
                        <m:ctrlPr>
                          <a:rPr lang="en-US" i="1">
                            <a:solidFill>
                              <a:srgbClr val="0070C0"/>
                            </a:solidFill>
                            <a:latin typeface="Cambria Math" panose="02040503050406030204" pitchFamily="18" charset="0"/>
                          </a:rPr>
                        </m:ctrlPr>
                      </m:fPr>
                      <m:num>
                        <m:r>
                          <a:rPr lang="en-US" i="1">
                            <a:solidFill>
                              <a:srgbClr val="0070C0"/>
                            </a:solidFill>
                            <a:latin typeface="Cambria Math"/>
                          </a:rPr>
                          <m:t>1</m:t>
                        </m:r>
                      </m:num>
                      <m:den>
                        <m:r>
                          <a:rPr lang="en-US" i="1">
                            <a:solidFill>
                              <a:srgbClr val="0070C0"/>
                            </a:solidFill>
                            <a:latin typeface="Cambria Math"/>
                          </a:rPr>
                          <m:t>3</m:t>
                        </m:r>
                      </m:den>
                    </m:f>
                  </m:oMath>
                </a14:m>
                <a:r>
                  <a:rPr lang="en-US" dirty="0" smtClean="0">
                    <a:solidFill>
                      <a:srgbClr val="0070C0"/>
                    </a:solidFill>
                  </a:rPr>
                  <a:t> of a page.</a:t>
                </a:r>
              </a:p>
              <a:p>
                <a:pPr marL="342900" indent="-342900">
                  <a:buAutoNum type="arabicPeriod"/>
                </a:pPr>
                <a:endParaRPr lang="en-US" dirty="0">
                  <a:solidFill>
                    <a:srgbClr val="0070C0"/>
                  </a:solidFill>
                </a:endParaRPr>
              </a:p>
            </p:txBody>
          </p:sp>
        </mc:Choice>
        <mc:Fallback xmlns="">
          <p:sp>
            <p:nvSpPr>
              <p:cNvPr id="4" name="Text Placeholder 3"/>
              <p:cNvSpPr>
                <a:spLocks noGrp="1" noRot="1" noChangeAspect="1" noMove="1" noResize="1" noEditPoints="1" noAdjustHandles="1" noChangeArrowheads="1" noChangeShapeType="1" noTextEdit="1"/>
              </p:cNvSpPr>
              <p:nvPr>
                <p:ph type="body" sz="half" idx="2"/>
              </p:nvPr>
            </p:nvSpPr>
            <p:spPr>
              <a:xfrm>
                <a:off x="5715000" y="1557337"/>
                <a:ext cx="3008313" cy="957263"/>
              </a:xfrm>
              <a:blipFill rotWithShape="1">
                <a:blip r:embed="rId2"/>
                <a:stretch>
                  <a:fillRect l="-811" t="-1899" b="-25316"/>
                </a:stretch>
              </a:blipFill>
            </p:spPr>
            <p:txBody>
              <a:bodyPr/>
              <a:lstStyle/>
              <a:p>
                <a:r>
                  <a:rPr lang="en-US">
                    <a:noFill/>
                  </a:rPr>
                  <a:t> </a:t>
                </a:r>
              </a:p>
            </p:txBody>
          </p:sp>
        </mc:Fallback>
      </mc:AlternateContent>
      <p:sp>
        <p:nvSpPr>
          <p:cNvPr id="5" name="Content Placeholder 4"/>
          <p:cNvSpPr>
            <a:spLocks noGrp="1"/>
          </p:cNvSpPr>
          <p:nvPr>
            <p:ph sz="quarter" idx="13"/>
          </p:nvPr>
        </p:nvSpPr>
        <p:spPr>
          <a:xfrm>
            <a:off x="3886200" y="1295400"/>
            <a:ext cx="1066800" cy="609600"/>
          </a:xfrm>
        </p:spPr>
        <p:txBody>
          <a:bodyPr/>
          <a:lstStyle/>
          <a:p>
            <a:endParaRPr lang="en-US" dirty="0"/>
          </a:p>
        </p:txBody>
      </p:sp>
      <p:sp>
        <p:nvSpPr>
          <p:cNvPr id="6" name="Rectangle 5"/>
          <p:cNvSpPr/>
          <p:nvPr/>
        </p:nvSpPr>
        <p:spPr>
          <a:xfrm>
            <a:off x="1524000" y="1142999"/>
            <a:ext cx="3581400" cy="4572000"/>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4134394" y="1334928"/>
            <a:ext cx="705642" cy="646331"/>
          </a:xfrm>
          <a:prstGeom prst="rect">
            <a:avLst/>
          </a:prstGeom>
          <a:noFill/>
        </p:spPr>
        <p:txBody>
          <a:bodyPr wrap="none" rtlCol="0">
            <a:spAutoFit/>
          </a:bodyPr>
          <a:lstStyle/>
          <a:p>
            <a:r>
              <a:rPr lang="en-US" sz="1200" dirty="0" smtClean="0"/>
              <a:t>Name</a:t>
            </a:r>
          </a:p>
          <a:p>
            <a:r>
              <a:rPr lang="en-US" sz="1200" dirty="0" smtClean="0"/>
              <a:t>Date</a:t>
            </a:r>
          </a:p>
          <a:p>
            <a:r>
              <a:rPr lang="en-US" sz="1200" dirty="0" err="1" smtClean="0"/>
              <a:t>Hr</a:t>
            </a:r>
            <a:r>
              <a:rPr lang="en-US" sz="1200" dirty="0" smtClean="0"/>
              <a:t>/Class</a:t>
            </a:r>
            <a:endParaRPr lang="en-US" sz="1200" dirty="0"/>
          </a:p>
        </p:txBody>
      </p:sp>
      <p:sp>
        <p:nvSpPr>
          <p:cNvPr id="12" name="TextBox 11"/>
          <p:cNvSpPr txBox="1"/>
          <p:nvPr/>
        </p:nvSpPr>
        <p:spPr>
          <a:xfrm>
            <a:off x="2895600" y="1609130"/>
            <a:ext cx="595035" cy="369332"/>
          </a:xfrm>
          <a:prstGeom prst="rect">
            <a:avLst/>
          </a:prstGeom>
          <a:noFill/>
        </p:spPr>
        <p:txBody>
          <a:bodyPr wrap="none" rtlCol="0">
            <a:spAutoFit/>
          </a:bodyPr>
          <a:lstStyle/>
          <a:p>
            <a:r>
              <a:rPr lang="en-US" dirty="0" smtClean="0"/>
              <a:t>Title</a:t>
            </a:r>
            <a:endParaRPr lang="en-US" dirty="0"/>
          </a:p>
        </p:txBody>
      </p:sp>
      <p:sp>
        <p:nvSpPr>
          <p:cNvPr id="14" name="Text Placeholder 3"/>
          <p:cNvSpPr txBox="1">
            <a:spLocks/>
          </p:cNvSpPr>
          <p:nvPr/>
        </p:nvSpPr>
        <p:spPr>
          <a:xfrm>
            <a:off x="5867400" y="3026568"/>
            <a:ext cx="3008313" cy="804863"/>
          </a:xfrm>
          <a:prstGeom prst="rect">
            <a:avLst/>
          </a:prstGeom>
          <a:solidFill>
            <a:schemeClr val="bg1">
              <a:lumMod val="95000"/>
            </a:schemeClr>
          </a:solidFill>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Calibri"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tx1"/>
              </a:buClr>
              <a:buFont typeface="Calibri"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Calibri"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tx1"/>
              </a:buClr>
              <a:buFont typeface="Calibri"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tx1"/>
              </a:buClr>
              <a:buFont typeface="Calibri" pitchFamily="34" charset="0"/>
              <a:buNone/>
              <a:defRPr sz="900" kern="1200">
                <a:solidFill>
                  <a:schemeClr val="tx1"/>
                </a:solidFill>
                <a:latin typeface="+mn-lt"/>
                <a:ea typeface="+mn-ea"/>
                <a:cs typeface="+mn-cs"/>
              </a:defRPr>
            </a:lvl9pPr>
          </a:lstStyle>
          <a:p>
            <a:r>
              <a:rPr lang="en-US" dirty="0" smtClean="0">
                <a:solidFill>
                  <a:srgbClr val="0070C0"/>
                </a:solidFill>
              </a:rPr>
              <a:t>2.  Write your heading in the upper right-hand corner.</a:t>
            </a:r>
            <a:endParaRPr lang="en-US" dirty="0">
              <a:solidFill>
                <a:srgbClr val="0070C0"/>
              </a:solidFill>
            </a:endParaRPr>
          </a:p>
        </p:txBody>
      </p:sp>
      <p:sp>
        <p:nvSpPr>
          <p:cNvPr id="15" name="Text Placeholder 3"/>
          <p:cNvSpPr txBox="1">
            <a:spLocks/>
          </p:cNvSpPr>
          <p:nvPr/>
        </p:nvSpPr>
        <p:spPr>
          <a:xfrm>
            <a:off x="5893526" y="4114800"/>
            <a:ext cx="3008313" cy="804863"/>
          </a:xfrm>
          <a:prstGeom prst="rect">
            <a:avLst/>
          </a:prstGeom>
          <a:solidFill>
            <a:schemeClr val="bg1">
              <a:lumMod val="95000"/>
            </a:schemeClr>
          </a:solidFill>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lumMod val="50000"/>
                    <a:lumOff val="50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Calibri"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Clr>
                <a:schemeClr val="tx1"/>
              </a:buClr>
              <a:buFont typeface="Calibri"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Calibri"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Clr>
                <a:schemeClr val="tx1"/>
              </a:buClr>
              <a:buFont typeface="Calibri"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Clr>
                <a:schemeClr val="tx1"/>
              </a:buClr>
              <a:buFont typeface="Calibri" pitchFamily="34" charset="0"/>
              <a:buNone/>
              <a:defRPr sz="900" kern="1200">
                <a:solidFill>
                  <a:schemeClr val="tx1"/>
                </a:solidFill>
                <a:latin typeface="+mn-lt"/>
                <a:ea typeface="+mn-ea"/>
                <a:cs typeface="+mn-cs"/>
              </a:defRPr>
            </a:lvl9pPr>
          </a:lstStyle>
          <a:p>
            <a:r>
              <a:rPr lang="en-US" dirty="0" smtClean="0">
                <a:solidFill>
                  <a:srgbClr val="0070C0"/>
                </a:solidFill>
              </a:rPr>
              <a:t>3. Put the title on the top of the page</a:t>
            </a:r>
            <a:endParaRPr lang="en-US" dirty="0">
              <a:solidFill>
                <a:srgbClr val="0070C0"/>
              </a:solidFill>
            </a:endParaRPr>
          </a:p>
        </p:txBody>
      </p:sp>
      <p:cxnSp>
        <p:nvCxnSpPr>
          <p:cNvPr id="17" name="Straight Connector 16"/>
          <p:cNvCxnSpPr/>
          <p:nvPr/>
        </p:nvCxnSpPr>
        <p:spPr>
          <a:xfrm>
            <a:off x="2590800" y="1143000"/>
            <a:ext cx="0" cy="4572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62600" y="5029200"/>
            <a:ext cx="3200400" cy="738664"/>
          </a:xfrm>
          <a:prstGeom prst="rect">
            <a:avLst/>
          </a:prstGeom>
        </p:spPr>
        <p:txBody>
          <a:bodyPr wrap="square">
            <a:spAutoFit/>
          </a:bodyPr>
          <a:lstStyle/>
          <a:p>
            <a:r>
              <a:rPr lang="en-US" sz="1400" dirty="0" smtClean="0">
                <a:solidFill>
                  <a:srgbClr val="0070C0"/>
                </a:solidFill>
              </a:rPr>
              <a:t>4. The Title, your name and date should go an </a:t>
            </a:r>
            <a:r>
              <a:rPr lang="en-US" sz="1400" i="1" dirty="0" smtClean="0">
                <a:solidFill>
                  <a:srgbClr val="0070C0"/>
                </a:solidFill>
              </a:rPr>
              <a:t>every</a:t>
            </a:r>
            <a:r>
              <a:rPr lang="en-US" sz="1400" dirty="0" smtClean="0">
                <a:solidFill>
                  <a:srgbClr val="0070C0"/>
                </a:solidFill>
              </a:rPr>
              <a:t> page. This helps keep everything in order.</a:t>
            </a:r>
            <a:endParaRPr lang="en-US" sz="1400" dirty="0">
              <a:solidFill>
                <a:srgbClr val="0070C0"/>
              </a:solidFill>
            </a:endParaRPr>
          </a:p>
        </p:txBody>
      </p:sp>
    </p:spTree>
    <p:extLst>
      <p:ext uri="{BB962C8B-B14F-4D97-AF65-F5344CB8AC3E}">
        <p14:creationId xmlns:p14="http://schemas.microsoft.com/office/powerpoint/2010/main" val="394101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1250" fill="hold"/>
                                        <p:tgtEl>
                                          <p:spTgt spid="11"/>
                                        </p:tgtEl>
                                        <p:attrNameLst>
                                          <p:attrName>ppt_x</p:attrName>
                                        </p:attrNameLst>
                                      </p:cBhvr>
                                      <p:tavLst>
                                        <p:tav tm="0">
                                          <p:val>
                                            <p:strVal val="0-#ppt_w/2"/>
                                          </p:val>
                                        </p:tav>
                                        <p:tav tm="100000">
                                          <p:val>
                                            <p:strVal val="#ppt_x"/>
                                          </p:val>
                                        </p:tav>
                                      </p:tavLst>
                                    </p:anim>
                                    <p:anim calcmode="lin" valueType="num">
                                      <p:cBhvr additive="base">
                                        <p:cTn id="40" dur="12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80">
                                          <p:stCondLst>
                                            <p:cond delay="0"/>
                                          </p:stCondLst>
                                        </p:cTn>
                                        <p:tgtEl>
                                          <p:spTgt spid="12"/>
                                        </p:tgtEl>
                                      </p:cBhvr>
                                    </p:animEffect>
                                    <p:anim calcmode="lin" valueType="num">
                                      <p:cBhvr>
                                        <p:cTn id="5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7" dur="26">
                                          <p:stCondLst>
                                            <p:cond delay="650"/>
                                          </p:stCondLst>
                                        </p:cTn>
                                        <p:tgtEl>
                                          <p:spTgt spid="12"/>
                                        </p:tgtEl>
                                      </p:cBhvr>
                                      <p:to x="100000" y="60000"/>
                                    </p:animScale>
                                    <p:animScale>
                                      <p:cBhvr>
                                        <p:cTn id="58" dur="166" decel="50000">
                                          <p:stCondLst>
                                            <p:cond delay="676"/>
                                          </p:stCondLst>
                                        </p:cTn>
                                        <p:tgtEl>
                                          <p:spTgt spid="12"/>
                                        </p:tgtEl>
                                      </p:cBhvr>
                                      <p:to x="100000" y="100000"/>
                                    </p:animScale>
                                    <p:animScale>
                                      <p:cBhvr>
                                        <p:cTn id="59" dur="26">
                                          <p:stCondLst>
                                            <p:cond delay="1312"/>
                                          </p:stCondLst>
                                        </p:cTn>
                                        <p:tgtEl>
                                          <p:spTgt spid="12"/>
                                        </p:tgtEl>
                                      </p:cBhvr>
                                      <p:to x="100000" y="80000"/>
                                    </p:animScale>
                                    <p:animScale>
                                      <p:cBhvr>
                                        <p:cTn id="60" dur="166" decel="50000">
                                          <p:stCondLst>
                                            <p:cond delay="1338"/>
                                          </p:stCondLst>
                                        </p:cTn>
                                        <p:tgtEl>
                                          <p:spTgt spid="12"/>
                                        </p:tgtEl>
                                      </p:cBhvr>
                                      <p:to x="100000" y="100000"/>
                                    </p:animScale>
                                    <p:animScale>
                                      <p:cBhvr>
                                        <p:cTn id="61" dur="26">
                                          <p:stCondLst>
                                            <p:cond delay="1642"/>
                                          </p:stCondLst>
                                        </p:cTn>
                                        <p:tgtEl>
                                          <p:spTgt spid="12"/>
                                        </p:tgtEl>
                                      </p:cBhvr>
                                      <p:to x="100000" y="90000"/>
                                    </p:animScale>
                                    <p:animScale>
                                      <p:cBhvr>
                                        <p:cTn id="62" dur="166" decel="50000">
                                          <p:stCondLst>
                                            <p:cond delay="1668"/>
                                          </p:stCondLst>
                                        </p:cTn>
                                        <p:tgtEl>
                                          <p:spTgt spid="12"/>
                                        </p:tgtEl>
                                      </p:cBhvr>
                                      <p:to x="100000" y="100000"/>
                                    </p:animScale>
                                    <p:animScale>
                                      <p:cBhvr>
                                        <p:cTn id="63" dur="26">
                                          <p:stCondLst>
                                            <p:cond delay="1808"/>
                                          </p:stCondLst>
                                        </p:cTn>
                                        <p:tgtEl>
                                          <p:spTgt spid="12"/>
                                        </p:tgtEl>
                                      </p:cBhvr>
                                      <p:to x="100000" y="95000"/>
                                    </p:animScale>
                                    <p:animScale>
                                      <p:cBhvr>
                                        <p:cTn id="64" dur="166" decel="50000">
                                          <p:stCondLst>
                                            <p:cond delay="1834"/>
                                          </p:stCondLst>
                                        </p:cTn>
                                        <p:tgtEl>
                                          <p:spTgt spid="1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animBg="1"/>
      <p:bldP spid="6" grpId="0" animBg="1"/>
      <p:bldP spid="11" grpId="0"/>
      <p:bldP spid="12" grpId="0"/>
      <p:bldP spid="14" grpId="0" animBg="1"/>
      <p:bldP spid="1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3.gstatic.com/images?q=tbn:ANd9GcTcAkXfcweZABKAuQefu_HYan1RCG6jhsm9ucgC2aYu7F1DJN9-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685800"/>
            <a:ext cx="4724400" cy="3525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sz="8000" dirty="0" smtClean="0"/>
              <a:t>TAKING CORNELL STYLE NOTES</a:t>
            </a:r>
            <a:endParaRPr lang="en-US" sz="8000" dirty="0"/>
          </a:p>
        </p:txBody>
      </p:sp>
      <p:sp>
        <p:nvSpPr>
          <p:cNvPr id="3" name="Subtitle 2"/>
          <p:cNvSpPr>
            <a:spLocks noGrp="1"/>
          </p:cNvSpPr>
          <p:nvPr>
            <p:ph type="subTitle" idx="1"/>
          </p:nvPr>
        </p:nvSpPr>
        <p:spPr/>
        <p:txBody>
          <a:bodyPr/>
          <a:lstStyle/>
          <a:p>
            <a:r>
              <a:rPr lang="en-US" dirty="0" smtClean="0"/>
              <a:t>A guide to note-taking</a:t>
            </a:r>
            <a:endParaRPr lang="en-US" dirty="0"/>
          </a:p>
        </p:txBody>
      </p:sp>
    </p:spTree>
    <p:extLst>
      <p:ext uri="{BB962C8B-B14F-4D97-AF65-F5344CB8AC3E}">
        <p14:creationId xmlns:p14="http://schemas.microsoft.com/office/powerpoint/2010/main" val="1656403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3886200" cy="55626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2438400" y="609600"/>
            <a:ext cx="38100" cy="55626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1286300"/>
            <a:ext cx="2746443" cy="646331"/>
          </a:xfrm>
          <a:prstGeom prst="rect">
            <a:avLst/>
          </a:prstGeom>
          <a:noFill/>
        </p:spPr>
        <p:txBody>
          <a:bodyPr wrap="square" rtlCol="0">
            <a:spAutoFit/>
          </a:bodyPr>
          <a:lstStyle/>
          <a:p>
            <a:r>
              <a:rPr lang="en-US" sz="1200" dirty="0" smtClean="0">
                <a:solidFill>
                  <a:srgbClr val="0070C0"/>
                </a:solidFill>
              </a:rPr>
              <a:t>1. Write  notes  by copying the  board, </a:t>
            </a:r>
          </a:p>
          <a:p>
            <a:r>
              <a:rPr lang="en-US" sz="1200" dirty="0" smtClean="0">
                <a:solidFill>
                  <a:srgbClr val="0070C0"/>
                </a:solidFill>
              </a:rPr>
              <a:t>PowerPoint, or the important parts</a:t>
            </a:r>
          </a:p>
          <a:p>
            <a:r>
              <a:rPr lang="en-US" sz="1200" dirty="0" smtClean="0">
                <a:solidFill>
                  <a:srgbClr val="0070C0"/>
                </a:solidFill>
              </a:rPr>
              <a:t>of a text</a:t>
            </a:r>
            <a:endParaRPr lang="en-US" sz="1200" dirty="0">
              <a:solidFill>
                <a:srgbClr val="0070C0"/>
              </a:solidFill>
            </a:endParaRPr>
          </a:p>
        </p:txBody>
      </p:sp>
      <p:sp>
        <p:nvSpPr>
          <p:cNvPr id="9" name="TextBox 8"/>
          <p:cNvSpPr txBox="1"/>
          <p:nvPr/>
        </p:nvSpPr>
        <p:spPr>
          <a:xfrm>
            <a:off x="2743200" y="1286300"/>
            <a:ext cx="685800" cy="646331"/>
          </a:xfrm>
          <a:prstGeom prst="rect">
            <a:avLst/>
          </a:prstGeom>
          <a:noFill/>
        </p:spPr>
        <p:txBody>
          <a:bodyPr wrap="square" rtlCol="0">
            <a:spAutoFit/>
          </a:bodyPr>
          <a:lstStyle/>
          <a:p>
            <a:r>
              <a:rPr lang="en-US" dirty="0" smtClean="0"/>
              <a:t>Title</a:t>
            </a:r>
          </a:p>
          <a:p>
            <a:endParaRPr lang="en-US" dirty="0"/>
          </a:p>
        </p:txBody>
      </p:sp>
      <p:sp>
        <p:nvSpPr>
          <p:cNvPr id="10" name="TextBox 9"/>
          <p:cNvSpPr txBox="1"/>
          <p:nvPr/>
        </p:nvSpPr>
        <p:spPr>
          <a:xfrm>
            <a:off x="4049486" y="1002378"/>
            <a:ext cx="705642" cy="923330"/>
          </a:xfrm>
          <a:prstGeom prst="rect">
            <a:avLst/>
          </a:prstGeom>
          <a:noFill/>
        </p:spPr>
        <p:txBody>
          <a:bodyPr wrap="none" rtlCol="0">
            <a:spAutoFit/>
          </a:bodyPr>
          <a:lstStyle/>
          <a:p>
            <a:r>
              <a:rPr lang="en-US" sz="1200" dirty="0" smtClean="0"/>
              <a:t>Name</a:t>
            </a:r>
          </a:p>
          <a:p>
            <a:r>
              <a:rPr lang="en-US" sz="1200" dirty="0" smtClean="0"/>
              <a:t>Date</a:t>
            </a:r>
          </a:p>
          <a:p>
            <a:r>
              <a:rPr lang="en-US" sz="1200" dirty="0" err="1" smtClean="0"/>
              <a:t>Hr</a:t>
            </a:r>
            <a:r>
              <a:rPr lang="en-US" sz="1200" dirty="0" smtClean="0"/>
              <a:t>/Class</a:t>
            </a:r>
          </a:p>
          <a:p>
            <a:endParaRPr lang="en-US" dirty="0"/>
          </a:p>
        </p:txBody>
      </p:sp>
      <p:sp>
        <p:nvSpPr>
          <p:cNvPr id="11" name="Freeform 10"/>
          <p:cNvSpPr/>
          <p:nvPr/>
        </p:nvSpPr>
        <p:spPr>
          <a:xfrm>
            <a:off x="2664823" y="1881051"/>
            <a:ext cx="1515291" cy="196060"/>
          </a:xfrm>
          <a:custGeom>
            <a:avLst/>
            <a:gdLst>
              <a:gd name="connsiteX0" fmla="*/ 0 w 1515291"/>
              <a:gd name="connsiteY0" fmla="*/ 91440 h 196060"/>
              <a:gd name="connsiteX1" fmla="*/ 65314 w 1515291"/>
              <a:gd name="connsiteY1" fmla="*/ 117566 h 196060"/>
              <a:gd name="connsiteX2" fmla="*/ 156754 w 1515291"/>
              <a:gd name="connsiteY2" fmla="*/ 39189 h 196060"/>
              <a:gd name="connsiteX3" fmla="*/ 182880 w 1515291"/>
              <a:gd name="connsiteY3" fmla="*/ 0 h 196060"/>
              <a:gd name="connsiteX4" fmla="*/ 248194 w 1515291"/>
              <a:gd name="connsiteY4" fmla="*/ 130629 h 196060"/>
              <a:gd name="connsiteX5" fmla="*/ 326571 w 1515291"/>
              <a:gd name="connsiteY5" fmla="*/ 156755 h 196060"/>
              <a:gd name="connsiteX6" fmla="*/ 418011 w 1515291"/>
              <a:gd name="connsiteY6" fmla="*/ 182880 h 196060"/>
              <a:gd name="connsiteX7" fmla="*/ 352697 w 1515291"/>
              <a:gd name="connsiteY7" fmla="*/ 143692 h 196060"/>
              <a:gd name="connsiteX8" fmla="*/ 313508 w 1515291"/>
              <a:gd name="connsiteY8" fmla="*/ 91440 h 196060"/>
              <a:gd name="connsiteX9" fmla="*/ 483326 w 1515291"/>
              <a:gd name="connsiteY9" fmla="*/ 104503 h 196060"/>
              <a:gd name="connsiteX10" fmla="*/ 627017 w 1515291"/>
              <a:gd name="connsiteY10" fmla="*/ 104503 h 196060"/>
              <a:gd name="connsiteX11" fmla="*/ 640080 w 1515291"/>
              <a:gd name="connsiteY11" fmla="*/ 39189 h 196060"/>
              <a:gd name="connsiteX12" fmla="*/ 679268 w 1515291"/>
              <a:gd name="connsiteY12" fmla="*/ 78378 h 196060"/>
              <a:gd name="connsiteX13" fmla="*/ 757646 w 1515291"/>
              <a:gd name="connsiteY13" fmla="*/ 130629 h 196060"/>
              <a:gd name="connsiteX14" fmla="*/ 888274 w 1515291"/>
              <a:gd name="connsiteY14" fmla="*/ 117566 h 196060"/>
              <a:gd name="connsiteX15" fmla="*/ 940526 w 1515291"/>
              <a:gd name="connsiteY15" fmla="*/ 91440 h 196060"/>
              <a:gd name="connsiteX16" fmla="*/ 979714 w 1515291"/>
              <a:gd name="connsiteY16" fmla="*/ 78378 h 196060"/>
              <a:gd name="connsiteX17" fmla="*/ 1031966 w 1515291"/>
              <a:gd name="connsiteY17" fmla="*/ 91440 h 196060"/>
              <a:gd name="connsiteX18" fmla="*/ 1123406 w 1515291"/>
              <a:gd name="connsiteY18" fmla="*/ 104503 h 196060"/>
              <a:gd name="connsiteX19" fmla="*/ 1162594 w 1515291"/>
              <a:gd name="connsiteY19" fmla="*/ 130629 h 196060"/>
              <a:gd name="connsiteX20" fmla="*/ 1201783 w 1515291"/>
              <a:gd name="connsiteY20" fmla="*/ 143692 h 196060"/>
              <a:gd name="connsiteX21" fmla="*/ 1267097 w 1515291"/>
              <a:gd name="connsiteY21" fmla="*/ 117566 h 196060"/>
              <a:gd name="connsiteX22" fmla="*/ 1293223 w 1515291"/>
              <a:gd name="connsiteY22" fmla="*/ 65315 h 196060"/>
              <a:gd name="connsiteX23" fmla="*/ 1332411 w 1515291"/>
              <a:gd name="connsiteY23" fmla="*/ 78378 h 196060"/>
              <a:gd name="connsiteX24" fmla="*/ 1423851 w 1515291"/>
              <a:gd name="connsiteY24" fmla="*/ 104503 h 196060"/>
              <a:gd name="connsiteX25" fmla="*/ 1463040 w 1515291"/>
              <a:gd name="connsiteY25" fmla="*/ 130629 h 196060"/>
              <a:gd name="connsiteX26" fmla="*/ 1515291 w 1515291"/>
              <a:gd name="connsiteY26" fmla="*/ 104503 h 19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15291" h="196060">
                <a:moveTo>
                  <a:pt x="0" y="91440"/>
                </a:moveTo>
                <a:cubicBezTo>
                  <a:pt x="21771" y="100149"/>
                  <a:pt x="41866" y="117566"/>
                  <a:pt x="65314" y="117566"/>
                </a:cubicBezTo>
                <a:cubicBezTo>
                  <a:pt x="135944" y="117566"/>
                  <a:pt x="130741" y="84711"/>
                  <a:pt x="156754" y="39189"/>
                </a:cubicBezTo>
                <a:cubicBezTo>
                  <a:pt x="164543" y="25558"/>
                  <a:pt x="174171" y="13063"/>
                  <a:pt x="182880" y="0"/>
                </a:cubicBezTo>
                <a:cubicBezTo>
                  <a:pt x="195756" y="38627"/>
                  <a:pt x="208400" y="104100"/>
                  <a:pt x="248194" y="130629"/>
                </a:cubicBezTo>
                <a:cubicBezTo>
                  <a:pt x="271108" y="145905"/>
                  <a:pt x="300445" y="148046"/>
                  <a:pt x="326571" y="156755"/>
                </a:cubicBezTo>
                <a:cubicBezTo>
                  <a:pt x="382790" y="175495"/>
                  <a:pt x="352404" y="166479"/>
                  <a:pt x="418011" y="182880"/>
                </a:cubicBezTo>
                <a:cubicBezTo>
                  <a:pt x="355627" y="203675"/>
                  <a:pt x="391660" y="206032"/>
                  <a:pt x="352697" y="143692"/>
                </a:cubicBezTo>
                <a:cubicBezTo>
                  <a:pt x="341158" y="125230"/>
                  <a:pt x="292655" y="97696"/>
                  <a:pt x="313508" y="91440"/>
                </a:cubicBezTo>
                <a:cubicBezTo>
                  <a:pt x="367887" y="75126"/>
                  <a:pt x="426720" y="100149"/>
                  <a:pt x="483326" y="104503"/>
                </a:cubicBezTo>
                <a:cubicBezTo>
                  <a:pt x="530713" y="120299"/>
                  <a:pt x="572857" y="140610"/>
                  <a:pt x="627017" y="104503"/>
                </a:cubicBezTo>
                <a:cubicBezTo>
                  <a:pt x="645491" y="92187"/>
                  <a:pt x="635726" y="60960"/>
                  <a:pt x="640080" y="39189"/>
                </a:cubicBezTo>
                <a:cubicBezTo>
                  <a:pt x="653143" y="52252"/>
                  <a:pt x="664686" y="67036"/>
                  <a:pt x="679268" y="78378"/>
                </a:cubicBezTo>
                <a:cubicBezTo>
                  <a:pt x="704053" y="97655"/>
                  <a:pt x="757646" y="130629"/>
                  <a:pt x="757646" y="130629"/>
                </a:cubicBezTo>
                <a:cubicBezTo>
                  <a:pt x="801189" y="126275"/>
                  <a:pt x="845486" y="126735"/>
                  <a:pt x="888274" y="117566"/>
                </a:cubicBezTo>
                <a:cubicBezTo>
                  <a:pt x="907315" y="113486"/>
                  <a:pt x="922627" y="99111"/>
                  <a:pt x="940526" y="91440"/>
                </a:cubicBezTo>
                <a:cubicBezTo>
                  <a:pt x="953182" y="86016"/>
                  <a:pt x="966651" y="82732"/>
                  <a:pt x="979714" y="78378"/>
                </a:cubicBezTo>
                <a:cubicBezTo>
                  <a:pt x="997131" y="82732"/>
                  <a:pt x="1014302" y="88229"/>
                  <a:pt x="1031966" y="91440"/>
                </a:cubicBezTo>
                <a:cubicBezTo>
                  <a:pt x="1062259" y="96948"/>
                  <a:pt x="1093915" y="95656"/>
                  <a:pt x="1123406" y="104503"/>
                </a:cubicBezTo>
                <a:cubicBezTo>
                  <a:pt x="1138443" y="109014"/>
                  <a:pt x="1148552" y="123608"/>
                  <a:pt x="1162594" y="130629"/>
                </a:cubicBezTo>
                <a:cubicBezTo>
                  <a:pt x="1174910" y="136787"/>
                  <a:pt x="1188720" y="139338"/>
                  <a:pt x="1201783" y="143692"/>
                </a:cubicBezTo>
                <a:cubicBezTo>
                  <a:pt x="1223554" y="134983"/>
                  <a:pt x="1249294" y="132826"/>
                  <a:pt x="1267097" y="117566"/>
                </a:cubicBezTo>
                <a:cubicBezTo>
                  <a:pt x="1281882" y="104893"/>
                  <a:pt x="1276525" y="75334"/>
                  <a:pt x="1293223" y="65315"/>
                </a:cubicBezTo>
                <a:cubicBezTo>
                  <a:pt x="1305030" y="58231"/>
                  <a:pt x="1319222" y="74421"/>
                  <a:pt x="1332411" y="78378"/>
                </a:cubicBezTo>
                <a:cubicBezTo>
                  <a:pt x="1362774" y="87487"/>
                  <a:pt x="1393371" y="95795"/>
                  <a:pt x="1423851" y="104503"/>
                </a:cubicBezTo>
                <a:cubicBezTo>
                  <a:pt x="1436914" y="113212"/>
                  <a:pt x="1447340" y="130629"/>
                  <a:pt x="1463040" y="130629"/>
                </a:cubicBezTo>
                <a:cubicBezTo>
                  <a:pt x="1482513" y="130629"/>
                  <a:pt x="1515291" y="104503"/>
                  <a:pt x="1515291" y="104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677886" y="2257731"/>
            <a:ext cx="1515291" cy="289526"/>
          </a:xfrm>
          <a:custGeom>
            <a:avLst/>
            <a:gdLst>
              <a:gd name="connsiteX0" fmla="*/ 0 w 1515291"/>
              <a:gd name="connsiteY0" fmla="*/ 211149 h 289526"/>
              <a:gd name="connsiteX1" fmla="*/ 156754 w 1515291"/>
              <a:gd name="connsiteY1" fmla="*/ 198086 h 289526"/>
              <a:gd name="connsiteX2" fmla="*/ 182880 w 1515291"/>
              <a:gd name="connsiteY2" fmla="*/ 158898 h 289526"/>
              <a:gd name="connsiteX3" fmla="*/ 195943 w 1515291"/>
              <a:gd name="connsiteY3" fmla="*/ 119709 h 289526"/>
              <a:gd name="connsiteX4" fmla="*/ 222068 w 1515291"/>
              <a:gd name="connsiteY4" fmla="*/ 67458 h 289526"/>
              <a:gd name="connsiteX5" fmla="*/ 209005 w 1515291"/>
              <a:gd name="connsiteY5" fmla="*/ 54395 h 289526"/>
              <a:gd name="connsiteX6" fmla="*/ 274320 w 1515291"/>
              <a:gd name="connsiteY6" fmla="*/ 211149 h 289526"/>
              <a:gd name="connsiteX7" fmla="*/ 313508 w 1515291"/>
              <a:gd name="connsiteY7" fmla="*/ 224212 h 289526"/>
              <a:gd name="connsiteX8" fmla="*/ 404948 w 1515291"/>
              <a:gd name="connsiteY8" fmla="*/ 198086 h 289526"/>
              <a:gd name="connsiteX9" fmla="*/ 444137 w 1515291"/>
              <a:gd name="connsiteY9" fmla="*/ 171960 h 289526"/>
              <a:gd name="connsiteX10" fmla="*/ 457200 w 1515291"/>
              <a:gd name="connsiteY10" fmla="*/ 80520 h 289526"/>
              <a:gd name="connsiteX11" fmla="*/ 444137 w 1515291"/>
              <a:gd name="connsiteY11" fmla="*/ 2143 h 289526"/>
              <a:gd name="connsiteX12" fmla="*/ 431074 w 1515291"/>
              <a:gd name="connsiteY12" fmla="*/ 41332 h 289526"/>
              <a:gd name="connsiteX13" fmla="*/ 470263 w 1515291"/>
              <a:gd name="connsiteY13" fmla="*/ 80520 h 289526"/>
              <a:gd name="connsiteX14" fmla="*/ 457200 w 1515291"/>
              <a:gd name="connsiteY14" fmla="*/ 158898 h 289526"/>
              <a:gd name="connsiteX15" fmla="*/ 404948 w 1515291"/>
              <a:gd name="connsiteY15" fmla="*/ 185023 h 289526"/>
              <a:gd name="connsiteX16" fmla="*/ 457200 w 1515291"/>
              <a:gd name="connsiteY16" fmla="*/ 250338 h 289526"/>
              <a:gd name="connsiteX17" fmla="*/ 522514 w 1515291"/>
              <a:gd name="connsiteY17" fmla="*/ 263400 h 289526"/>
              <a:gd name="connsiteX18" fmla="*/ 640080 w 1515291"/>
              <a:gd name="connsiteY18" fmla="*/ 289526 h 289526"/>
              <a:gd name="connsiteX19" fmla="*/ 679268 w 1515291"/>
              <a:gd name="connsiteY19" fmla="*/ 250338 h 289526"/>
              <a:gd name="connsiteX20" fmla="*/ 692331 w 1515291"/>
              <a:gd name="connsiteY20" fmla="*/ 198086 h 289526"/>
              <a:gd name="connsiteX21" fmla="*/ 822960 w 1515291"/>
              <a:gd name="connsiteY21" fmla="*/ 185023 h 289526"/>
              <a:gd name="connsiteX22" fmla="*/ 770708 w 1515291"/>
              <a:gd name="connsiteY22" fmla="*/ 145835 h 289526"/>
              <a:gd name="connsiteX23" fmla="*/ 796834 w 1515291"/>
              <a:gd name="connsiteY23" fmla="*/ 185023 h 289526"/>
              <a:gd name="connsiteX24" fmla="*/ 849085 w 1515291"/>
              <a:gd name="connsiteY24" fmla="*/ 211149 h 289526"/>
              <a:gd name="connsiteX25" fmla="*/ 940525 w 1515291"/>
              <a:gd name="connsiteY25" fmla="*/ 224212 h 289526"/>
              <a:gd name="connsiteX26" fmla="*/ 1097280 w 1515291"/>
              <a:gd name="connsiteY26" fmla="*/ 211149 h 289526"/>
              <a:gd name="connsiteX27" fmla="*/ 1123405 w 1515291"/>
              <a:gd name="connsiteY27" fmla="*/ 106646 h 289526"/>
              <a:gd name="connsiteX28" fmla="*/ 1149531 w 1515291"/>
              <a:gd name="connsiteY28" fmla="*/ 211149 h 289526"/>
              <a:gd name="connsiteX29" fmla="*/ 1175657 w 1515291"/>
              <a:gd name="connsiteY29" fmla="*/ 171960 h 289526"/>
              <a:gd name="connsiteX30" fmla="*/ 1188720 w 1515291"/>
              <a:gd name="connsiteY30" fmla="*/ 106646 h 289526"/>
              <a:gd name="connsiteX31" fmla="*/ 1227908 w 1515291"/>
              <a:gd name="connsiteY31" fmla="*/ 132772 h 289526"/>
              <a:gd name="connsiteX32" fmla="*/ 1306285 w 1515291"/>
              <a:gd name="connsiteY32" fmla="*/ 158898 h 289526"/>
              <a:gd name="connsiteX33" fmla="*/ 1515291 w 1515291"/>
              <a:gd name="connsiteY33" fmla="*/ 171960 h 289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5291" h="289526">
                <a:moveTo>
                  <a:pt x="0" y="211149"/>
                </a:moveTo>
                <a:cubicBezTo>
                  <a:pt x="52251" y="206795"/>
                  <a:pt x="106339" y="212490"/>
                  <a:pt x="156754" y="198086"/>
                </a:cubicBezTo>
                <a:cubicBezTo>
                  <a:pt x="171849" y="193773"/>
                  <a:pt x="175859" y="172940"/>
                  <a:pt x="182880" y="158898"/>
                </a:cubicBezTo>
                <a:cubicBezTo>
                  <a:pt x="189038" y="146582"/>
                  <a:pt x="190519" y="132365"/>
                  <a:pt x="195943" y="119709"/>
                </a:cubicBezTo>
                <a:cubicBezTo>
                  <a:pt x="203614" y="101811"/>
                  <a:pt x="215231" y="85691"/>
                  <a:pt x="222068" y="67458"/>
                </a:cubicBezTo>
                <a:cubicBezTo>
                  <a:pt x="258218" y="-28944"/>
                  <a:pt x="228230" y="25557"/>
                  <a:pt x="209005" y="54395"/>
                </a:cubicBezTo>
                <a:cubicBezTo>
                  <a:pt x="230235" y="160541"/>
                  <a:pt x="201004" y="174490"/>
                  <a:pt x="274320" y="211149"/>
                </a:cubicBezTo>
                <a:cubicBezTo>
                  <a:pt x="286636" y="217307"/>
                  <a:pt x="300445" y="219858"/>
                  <a:pt x="313508" y="224212"/>
                </a:cubicBezTo>
                <a:cubicBezTo>
                  <a:pt x="343988" y="215503"/>
                  <a:pt x="375516" y="209859"/>
                  <a:pt x="404948" y="198086"/>
                </a:cubicBezTo>
                <a:cubicBezTo>
                  <a:pt x="419525" y="192255"/>
                  <a:pt x="437761" y="186307"/>
                  <a:pt x="444137" y="171960"/>
                </a:cubicBezTo>
                <a:cubicBezTo>
                  <a:pt x="456642" y="143824"/>
                  <a:pt x="452846" y="111000"/>
                  <a:pt x="457200" y="80520"/>
                </a:cubicBezTo>
                <a:cubicBezTo>
                  <a:pt x="452846" y="54394"/>
                  <a:pt x="458829" y="24181"/>
                  <a:pt x="444137" y="2143"/>
                </a:cubicBezTo>
                <a:cubicBezTo>
                  <a:pt x="436499" y="-9314"/>
                  <a:pt x="426720" y="28269"/>
                  <a:pt x="431074" y="41332"/>
                </a:cubicBezTo>
                <a:cubicBezTo>
                  <a:pt x="436916" y="58858"/>
                  <a:pt x="457200" y="67457"/>
                  <a:pt x="470263" y="80520"/>
                </a:cubicBezTo>
                <a:cubicBezTo>
                  <a:pt x="465909" y="106646"/>
                  <a:pt x="471238" y="136438"/>
                  <a:pt x="457200" y="158898"/>
                </a:cubicBezTo>
                <a:cubicBezTo>
                  <a:pt x="446879" y="175411"/>
                  <a:pt x="414967" y="168325"/>
                  <a:pt x="404948" y="185023"/>
                </a:cubicBezTo>
                <a:cubicBezTo>
                  <a:pt x="388115" y="213078"/>
                  <a:pt x="446301" y="246251"/>
                  <a:pt x="457200" y="250338"/>
                </a:cubicBezTo>
                <a:cubicBezTo>
                  <a:pt x="477989" y="258134"/>
                  <a:pt x="500974" y="258015"/>
                  <a:pt x="522514" y="263400"/>
                </a:cubicBezTo>
                <a:cubicBezTo>
                  <a:pt x="651158" y="295560"/>
                  <a:pt x="424384" y="253576"/>
                  <a:pt x="640080" y="289526"/>
                </a:cubicBezTo>
                <a:cubicBezTo>
                  <a:pt x="653143" y="276463"/>
                  <a:pt x="670103" y="266377"/>
                  <a:pt x="679268" y="250338"/>
                </a:cubicBezTo>
                <a:cubicBezTo>
                  <a:pt x="688175" y="234750"/>
                  <a:pt x="675987" y="205515"/>
                  <a:pt x="692331" y="198086"/>
                </a:cubicBezTo>
                <a:cubicBezTo>
                  <a:pt x="732169" y="179978"/>
                  <a:pt x="779417" y="189377"/>
                  <a:pt x="822960" y="185023"/>
                </a:cubicBezTo>
                <a:cubicBezTo>
                  <a:pt x="805543" y="171960"/>
                  <a:pt x="792479" y="145835"/>
                  <a:pt x="770708" y="145835"/>
                </a:cubicBezTo>
                <a:cubicBezTo>
                  <a:pt x="755009" y="145835"/>
                  <a:pt x="784773" y="174972"/>
                  <a:pt x="796834" y="185023"/>
                </a:cubicBezTo>
                <a:cubicBezTo>
                  <a:pt x="811793" y="197489"/>
                  <a:pt x="830298" y="206025"/>
                  <a:pt x="849085" y="211149"/>
                </a:cubicBezTo>
                <a:cubicBezTo>
                  <a:pt x="878790" y="219250"/>
                  <a:pt x="910045" y="219858"/>
                  <a:pt x="940525" y="224212"/>
                </a:cubicBezTo>
                <a:cubicBezTo>
                  <a:pt x="992777" y="219858"/>
                  <a:pt x="1053175" y="239502"/>
                  <a:pt x="1097280" y="211149"/>
                </a:cubicBezTo>
                <a:cubicBezTo>
                  <a:pt x="1127484" y="191732"/>
                  <a:pt x="1087499" y="106646"/>
                  <a:pt x="1123405" y="106646"/>
                </a:cubicBezTo>
                <a:cubicBezTo>
                  <a:pt x="1159311" y="106646"/>
                  <a:pt x="1149531" y="211149"/>
                  <a:pt x="1149531" y="211149"/>
                </a:cubicBezTo>
                <a:cubicBezTo>
                  <a:pt x="1158240" y="198086"/>
                  <a:pt x="1170144" y="186660"/>
                  <a:pt x="1175657" y="171960"/>
                </a:cubicBezTo>
                <a:cubicBezTo>
                  <a:pt x="1183453" y="151171"/>
                  <a:pt x="1170958" y="119967"/>
                  <a:pt x="1188720" y="106646"/>
                </a:cubicBezTo>
                <a:cubicBezTo>
                  <a:pt x="1201280" y="97226"/>
                  <a:pt x="1213562" y="126396"/>
                  <a:pt x="1227908" y="132772"/>
                </a:cubicBezTo>
                <a:cubicBezTo>
                  <a:pt x="1253073" y="143957"/>
                  <a:pt x="1279568" y="152219"/>
                  <a:pt x="1306285" y="158898"/>
                </a:cubicBezTo>
                <a:cubicBezTo>
                  <a:pt x="1409228" y="184632"/>
                  <a:pt x="1340584" y="171960"/>
                  <a:pt x="1515291" y="1719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17074" y="2834640"/>
            <a:ext cx="796835" cy="209006"/>
          </a:xfrm>
          <a:custGeom>
            <a:avLst/>
            <a:gdLst>
              <a:gd name="connsiteX0" fmla="*/ 0 w 796835"/>
              <a:gd name="connsiteY0" fmla="*/ 0 h 209006"/>
              <a:gd name="connsiteX1" fmla="*/ 13063 w 796835"/>
              <a:gd name="connsiteY1" fmla="*/ 65314 h 209006"/>
              <a:gd name="connsiteX2" fmla="*/ 39189 w 796835"/>
              <a:gd name="connsiteY2" fmla="*/ 117566 h 209006"/>
              <a:gd name="connsiteX3" fmla="*/ 65315 w 796835"/>
              <a:gd name="connsiteY3" fmla="*/ 39189 h 209006"/>
              <a:gd name="connsiteX4" fmla="*/ 143692 w 796835"/>
              <a:gd name="connsiteY4" fmla="*/ 52251 h 209006"/>
              <a:gd name="connsiteX5" fmla="*/ 235132 w 796835"/>
              <a:gd name="connsiteY5" fmla="*/ 78377 h 209006"/>
              <a:gd name="connsiteX6" fmla="*/ 287383 w 796835"/>
              <a:gd name="connsiteY6" fmla="*/ 169817 h 209006"/>
              <a:gd name="connsiteX7" fmla="*/ 313509 w 796835"/>
              <a:gd name="connsiteY7" fmla="*/ 209006 h 209006"/>
              <a:gd name="connsiteX8" fmla="*/ 326572 w 796835"/>
              <a:gd name="connsiteY8" fmla="*/ 65314 h 209006"/>
              <a:gd name="connsiteX9" fmla="*/ 365760 w 796835"/>
              <a:gd name="connsiteY9" fmla="*/ 78377 h 209006"/>
              <a:gd name="connsiteX10" fmla="*/ 404949 w 796835"/>
              <a:gd name="connsiteY10" fmla="*/ 104503 h 209006"/>
              <a:gd name="connsiteX11" fmla="*/ 457200 w 796835"/>
              <a:gd name="connsiteY11" fmla="*/ 117566 h 209006"/>
              <a:gd name="connsiteX12" fmla="*/ 496389 w 796835"/>
              <a:gd name="connsiteY12" fmla="*/ 130629 h 209006"/>
              <a:gd name="connsiteX13" fmla="*/ 600892 w 796835"/>
              <a:gd name="connsiteY13" fmla="*/ 156754 h 209006"/>
              <a:gd name="connsiteX14" fmla="*/ 653143 w 796835"/>
              <a:gd name="connsiteY14" fmla="*/ 169817 h 209006"/>
              <a:gd name="connsiteX15" fmla="*/ 770709 w 796835"/>
              <a:gd name="connsiteY15" fmla="*/ 156754 h 209006"/>
              <a:gd name="connsiteX16" fmla="*/ 692332 w 796835"/>
              <a:gd name="connsiteY16" fmla="*/ 130629 h 209006"/>
              <a:gd name="connsiteX17" fmla="*/ 666206 w 796835"/>
              <a:gd name="connsiteY17" fmla="*/ 91440 h 209006"/>
              <a:gd name="connsiteX18" fmla="*/ 600892 w 796835"/>
              <a:gd name="connsiteY18" fmla="*/ 78377 h 209006"/>
              <a:gd name="connsiteX19" fmla="*/ 496389 w 796835"/>
              <a:gd name="connsiteY19" fmla="*/ 26126 h 209006"/>
              <a:gd name="connsiteX20" fmla="*/ 535577 w 796835"/>
              <a:gd name="connsiteY20" fmla="*/ 13063 h 209006"/>
              <a:gd name="connsiteX21" fmla="*/ 692332 w 796835"/>
              <a:gd name="connsiteY21" fmla="*/ 65314 h 209006"/>
              <a:gd name="connsiteX22" fmla="*/ 705395 w 796835"/>
              <a:gd name="connsiteY22" fmla="*/ 143691 h 209006"/>
              <a:gd name="connsiteX23" fmla="*/ 718457 w 796835"/>
              <a:gd name="connsiteY23" fmla="*/ 182880 h 209006"/>
              <a:gd name="connsiteX24" fmla="*/ 770709 w 796835"/>
              <a:gd name="connsiteY24" fmla="*/ 195943 h 209006"/>
              <a:gd name="connsiteX25" fmla="*/ 796835 w 796835"/>
              <a:gd name="connsiteY25" fmla="*/ 104503 h 209006"/>
              <a:gd name="connsiteX26" fmla="*/ 783772 w 796835"/>
              <a:gd name="connsiteY26" fmla="*/ 65314 h 20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96835" h="209006">
                <a:moveTo>
                  <a:pt x="0" y="0"/>
                </a:moveTo>
                <a:cubicBezTo>
                  <a:pt x="4354" y="21771"/>
                  <a:pt x="6042" y="44251"/>
                  <a:pt x="13063" y="65314"/>
                </a:cubicBezTo>
                <a:cubicBezTo>
                  <a:pt x="19221" y="83788"/>
                  <a:pt x="21772" y="126274"/>
                  <a:pt x="39189" y="117566"/>
                </a:cubicBezTo>
                <a:cubicBezTo>
                  <a:pt x="63821" y="105251"/>
                  <a:pt x="56606" y="65315"/>
                  <a:pt x="65315" y="39189"/>
                </a:cubicBezTo>
                <a:cubicBezTo>
                  <a:pt x="91441" y="43543"/>
                  <a:pt x="117720" y="47057"/>
                  <a:pt x="143692" y="52251"/>
                </a:cubicBezTo>
                <a:cubicBezTo>
                  <a:pt x="184694" y="60451"/>
                  <a:pt x="197785" y="65928"/>
                  <a:pt x="235132" y="78377"/>
                </a:cubicBezTo>
                <a:cubicBezTo>
                  <a:pt x="298789" y="173866"/>
                  <a:pt x="221081" y="53790"/>
                  <a:pt x="287383" y="169817"/>
                </a:cubicBezTo>
                <a:cubicBezTo>
                  <a:pt x="295172" y="183448"/>
                  <a:pt x="304800" y="195943"/>
                  <a:pt x="313509" y="209006"/>
                </a:cubicBezTo>
                <a:cubicBezTo>
                  <a:pt x="317863" y="161109"/>
                  <a:pt x="308710" y="109969"/>
                  <a:pt x="326572" y="65314"/>
                </a:cubicBezTo>
                <a:cubicBezTo>
                  <a:pt x="331686" y="52530"/>
                  <a:pt x="353444" y="72219"/>
                  <a:pt x="365760" y="78377"/>
                </a:cubicBezTo>
                <a:cubicBezTo>
                  <a:pt x="379802" y="85398"/>
                  <a:pt x="390519" y="98318"/>
                  <a:pt x="404949" y="104503"/>
                </a:cubicBezTo>
                <a:cubicBezTo>
                  <a:pt x="421450" y="111575"/>
                  <a:pt x="439938" y="112634"/>
                  <a:pt x="457200" y="117566"/>
                </a:cubicBezTo>
                <a:cubicBezTo>
                  <a:pt x="470440" y="121349"/>
                  <a:pt x="483105" y="127006"/>
                  <a:pt x="496389" y="130629"/>
                </a:cubicBezTo>
                <a:cubicBezTo>
                  <a:pt x="531030" y="140076"/>
                  <a:pt x="566058" y="148046"/>
                  <a:pt x="600892" y="156754"/>
                </a:cubicBezTo>
                <a:lnTo>
                  <a:pt x="653143" y="169817"/>
                </a:lnTo>
                <a:cubicBezTo>
                  <a:pt x="692332" y="165463"/>
                  <a:pt x="742828" y="184635"/>
                  <a:pt x="770709" y="156754"/>
                </a:cubicBezTo>
                <a:cubicBezTo>
                  <a:pt x="790182" y="137281"/>
                  <a:pt x="692332" y="130629"/>
                  <a:pt x="692332" y="130629"/>
                </a:cubicBezTo>
                <a:cubicBezTo>
                  <a:pt x="683623" y="117566"/>
                  <a:pt x="679837" y="99229"/>
                  <a:pt x="666206" y="91440"/>
                </a:cubicBezTo>
                <a:cubicBezTo>
                  <a:pt x="646929" y="80424"/>
                  <a:pt x="622158" y="84757"/>
                  <a:pt x="600892" y="78377"/>
                </a:cubicBezTo>
                <a:cubicBezTo>
                  <a:pt x="542789" y="60946"/>
                  <a:pt x="540500" y="55533"/>
                  <a:pt x="496389" y="26126"/>
                </a:cubicBezTo>
                <a:cubicBezTo>
                  <a:pt x="509452" y="21772"/>
                  <a:pt x="521864" y="11816"/>
                  <a:pt x="535577" y="13063"/>
                </a:cubicBezTo>
                <a:cubicBezTo>
                  <a:pt x="610982" y="19918"/>
                  <a:pt x="633990" y="36144"/>
                  <a:pt x="692332" y="65314"/>
                </a:cubicBezTo>
                <a:cubicBezTo>
                  <a:pt x="696686" y="91440"/>
                  <a:pt x="699650" y="117836"/>
                  <a:pt x="705395" y="143691"/>
                </a:cubicBezTo>
                <a:cubicBezTo>
                  <a:pt x="708382" y="157133"/>
                  <a:pt x="707705" y="174278"/>
                  <a:pt x="718457" y="182880"/>
                </a:cubicBezTo>
                <a:cubicBezTo>
                  <a:pt x="732476" y="194095"/>
                  <a:pt x="753292" y="191589"/>
                  <a:pt x="770709" y="195943"/>
                </a:cubicBezTo>
                <a:cubicBezTo>
                  <a:pt x="776869" y="177464"/>
                  <a:pt x="796835" y="120904"/>
                  <a:pt x="796835" y="104503"/>
                </a:cubicBezTo>
                <a:cubicBezTo>
                  <a:pt x="796835" y="90733"/>
                  <a:pt x="783772" y="65314"/>
                  <a:pt x="783772" y="653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688958" y="3300793"/>
            <a:ext cx="1112333" cy="369870"/>
          </a:xfrm>
          <a:custGeom>
            <a:avLst/>
            <a:gdLst>
              <a:gd name="connsiteX0" fmla="*/ 28116 w 1112333"/>
              <a:gd name="connsiteY0" fmla="*/ 278430 h 369870"/>
              <a:gd name="connsiteX1" fmla="*/ 28116 w 1112333"/>
              <a:gd name="connsiteY1" fmla="*/ 226178 h 369870"/>
              <a:gd name="connsiteX2" fmla="*/ 41179 w 1112333"/>
              <a:gd name="connsiteY2" fmla="*/ 291493 h 369870"/>
              <a:gd name="connsiteX3" fmla="*/ 119556 w 1112333"/>
              <a:gd name="connsiteY3" fmla="*/ 278430 h 369870"/>
              <a:gd name="connsiteX4" fmla="*/ 132619 w 1112333"/>
              <a:gd name="connsiteY4" fmla="*/ 239241 h 369870"/>
              <a:gd name="connsiteX5" fmla="*/ 171808 w 1112333"/>
              <a:gd name="connsiteY5" fmla="*/ 200053 h 369870"/>
              <a:gd name="connsiteX6" fmla="*/ 224059 w 1112333"/>
              <a:gd name="connsiteY6" fmla="*/ 173927 h 369870"/>
              <a:gd name="connsiteX7" fmla="*/ 263248 w 1112333"/>
              <a:gd name="connsiteY7" fmla="*/ 147801 h 369870"/>
              <a:gd name="connsiteX8" fmla="*/ 276311 w 1112333"/>
              <a:gd name="connsiteY8" fmla="*/ 186990 h 369870"/>
              <a:gd name="connsiteX9" fmla="*/ 289373 w 1112333"/>
              <a:gd name="connsiteY9" fmla="*/ 239241 h 369870"/>
              <a:gd name="connsiteX10" fmla="*/ 328562 w 1112333"/>
              <a:gd name="connsiteY10" fmla="*/ 226178 h 369870"/>
              <a:gd name="connsiteX11" fmla="*/ 354688 w 1112333"/>
              <a:gd name="connsiteY11" fmla="*/ 147801 h 369870"/>
              <a:gd name="connsiteX12" fmla="*/ 367751 w 1112333"/>
              <a:gd name="connsiteY12" fmla="*/ 108613 h 369870"/>
              <a:gd name="connsiteX13" fmla="*/ 393876 w 1112333"/>
              <a:gd name="connsiteY13" fmla="*/ 108613 h 369870"/>
              <a:gd name="connsiteX14" fmla="*/ 406939 w 1112333"/>
              <a:gd name="connsiteY14" fmla="*/ 160864 h 369870"/>
              <a:gd name="connsiteX15" fmla="*/ 459191 w 1112333"/>
              <a:gd name="connsiteY15" fmla="*/ 186990 h 369870"/>
              <a:gd name="connsiteX16" fmla="*/ 563693 w 1112333"/>
              <a:gd name="connsiteY16" fmla="*/ 173927 h 369870"/>
              <a:gd name="connsiteX17" fmla="*/ 615945 w 1112333"/>
              <a:gd name="connsiteY17" fmla="*/ 369870 h 369870"/>
              <a:gd name="connsiteX18" fmla="*/ 668196 w 1112333"/>
              <a:gd name="connsiteY18" fmla="*/ 343744 h 369870"/>
              <a:gd name="connsiteX19" fmla="*/ 746573 w 1112333"/>
              <a:gd name="connsiteY19" fmla="*/ 265367 h 369870"/>
              <a:gd name="connsiteX20" fmla="*/ 694322 w 1112333"/>
              <a:gd name="connsiteY20" fmla="*/ 82487 h 369870"/>
              <a:gd name="connsiteX21" fmla="*/ 615945 w 1112333"/>
              <a:gd name="connsiteY21" fmla="*/ 56361 h 369870"/>
              <a:gd name="connsiteX22" fmla="*/ 655133 w 1112333"/>
              <a:gd name="connsiteY22" fmla="*/ 30236 h 369870"/>
              <a:gd name="connsiteX23" fmla="*/ 733511 w 1112333"/>
              <a:gd name="connsiteY23" fmla="*/ 43298 h 369870"/>
              <a:gd name="connsiteX24" fmla="*/ 772699 w 1112333"/>
              <a:gd name="connsiteY24" fmla="*/ 147801 h 369870"/>
              <a:gd name="connsiteX25" fmla="*/ 629008 w 1112333"/>
              <a:gd name="connsiteY25" fmla="*/ 160864 h 369870"/>
              <a:gd name="connsiteX26" fmla="*/ 615945 w 1112333"/>
              <a:gd name="connsiteY26" fmla="*/ 213116 h 369870"/>
              <a:gd name="connsiteX27" fmla="*/ 759636 w 1112333"/>
              <a:gd name="connsiteY27" fmla="*/ 226178 h 369870"/>
              <a:gd name="connsiteX28" fmla="*/ 838013 w 1112333"/>
              <a:gd name="connsiteY28" fmla="*/ 239241 h 369870"/>
              <a:gd name="connsiteX29" fmla="*/ 955579 w 1112333"/>
              <a:gd name="connsiteY29" fmla="*/ 252304 h 369870"/>
              <a:gd name="connsiteX30" fmla="*/ 1007831 w 1112333"/>
              <a:gd name="connsiteY30" fmla="*/ 239241 h 369870"/>
              <a:gd name="connsiteX31" fmla="*/ 1086208 w 1112333"/>
              <a:gd name="connsiteY31" fmla="*/ 173927 h 369870"/>
              <a:gd name="connsiteX32" fmla="*/ 1112333 w 1112333"/>
              <a:gd name="connsiteY32" fmla="*/ 226178 h 36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2333" h="369870">
                <a:moveTo>
                  <a:pt x="28116" y="278430"/>
                </a:moveTo>
                <a:cubicBezTo>
                  <a:pt x="-20361" y="-206356"/>
                  <a:pt x="3463" y="53604"/>
                  <a:pt x="28116" y="226178"/>
                </a:cubicBezTo>
                <a:cubicBezTo>
                  <a:pt x="31256" y="248158"/>
                  <a:pt x="36825" y="269721"/>
                  <a:pt x="41179" y="291493"/>
                </a:cubicBezTo>
                <a:cubicBezTo>
                  <a:pt x="67305" y="287139"/>
                  <a:pt x="96560" y="291571"/>
                  <a:pt x="119556" y="278430"/>
                </a:cubicBezTo>
                <a:cubicBezTo>
                  <a:pt x="131511" y="271598"/>
                  <a:pt x="124981" y="250698"/>
                  <a:pt x="132619" y="239241"/>
                </a:cubicBezTo>
                <a:cubicBezTo>
                  <a:pt x="142866" y="223870"/>
                  <a:pt x="156775" y="210791"/>
                  <a:pt x="171808" y="200053"/>
                </a:cubicBezTo>
                <a:cubicBezTo>
                  <a:pt x="187654" y="188735"/>
                  <a:pt x="207152" y="183588"/>
                  <a:pt x="224059" y="173927"/>
                </a:cubicBezTo>
                <a:cubicBezTo>
                  <a:pt x="237690" y="166138"/>
                  <a:pt x="250185" y="156510"/>
                  <a:pt x="263248" y="147801"/>
                </a:cubicBezTo>
                <a:cubicBezTo>
                  <a:pt x="267602" y="160864"/>
                  <a:pt x="272528" y="173750"/>
                  <a:pt x="276311" y="186990"/>
                </a:cubicBezTo>
                <a:cubicBezTo>
                  <a:pt x="281243" y="204252"/>
                  <a:pt x="275011" y="228469"/>
                  <a:pt x="289373" y="239241"/>
                </a:cubicBezTo>
                <a:cubicBezTo>
                  <a:pt x="300389" y="247503"/>
                  <a:pt x="315499" y="230532"/>
                  <a:pt x="328562" y="226178"/>
                </a:cubicBezTo>
                <a:lnTo>
                  <a:pt x="354688" y="147801"/>
                </a:lnTo>
                <a:lnTo>
                  <a:pt x="367751" y="108613"/>
                </a:lnTo>
                <a:cubicBezTo>
                  <a:pt x="363140" y="90170"/>
                  <a:pt x="327263" y="-24614"/>
                  <a:pt x="393876" y="108613"/>
                </a:cubicBezTo>
                <a:cubicBezTo>
                  <a:pt x="401905" y="124671"/>
                  <a:pt x="395446" y="147072"/>
                  <a:pt x="406939" y="160864"/>
                </a:cubicBezTo>
                <a:cubicBezTo>
                  <a:pt x="419406" y="175824"/>
                  <a:pt x="441774" y="178281"/>
                  <a:pt x="459191" y="186990"/>
                </a:cubicBezTo>
                <a:cubicBezTo>
                  <a:pt x="550631" y="126029"/>
                  <a:pt x="520151" y="108612"/>
                  <a:pt x="563693" y="173927"/>
                </a:cubicBezTo>
                <a:cubicBezTo>
                  <a:pt x="606222" y="344039"/>
                  <a:pt x="585850" y="279585"/>
                  <a:pt x="615945" y="369870"/>
                </a:cubicBezTo>
                <a:cubicBezTo>
                  <a:pt x="633362" y="361161"/>
                  <a:pt x="652990" y="355909"/>
                  <a:pt x="668196" y="343744"/>
                </a:cubicBezTo>
                <a:cubicBezTo>
                  <a:pt x="697047" y="320663"/>
                  <a:pt x="746573" y="265367"/>
                  <a:pt x="746573" y="265367"/>
                </a:cubicBezTo>
                <a:cubicBezTo>
                  <a:pt x="740740" y="207031"/>
                  <a:pt x="755093" y="123001"/>
                  <a:pt x="694322" y="82487"/>
                </a:cubicBezTo>
                <a:cubicBezTo>
                  <a:pt x="671408" y="67211"/>
                  <a:pt x="615945" y="56361"/>
                  <a:pt x="615945" y="56361"/>
                </a:cubicBezTo>
                <a:cubicBezTo>
                  <a:pt x="629008" y="47653"/>
                  <a:pt x="639530" y="31970"/>
                  <a:pt x="655133" y="30236"/>
                </a:cubicBezTo>
                <a:cubicBezTo>
                  <a:pt x="681457" y="27311"/>
                  <a:pt x="711051" y="29260"/>
                  <a:pt x="733511" y="43298"/>
                </a:cubicBezTo>
                <a:cubicBezTo>
                  <a:pt x="753749" y="55947"/>
                  <a:pt x="767742" y="127975"/>
                  <a:pt x="772699" y="147801"/>
                </a:cubicBezTo>
                <a:cubicBezTo>
                  <a:pt x="724802" y="152155"/>
                  <a:pt x="676681" y="154508"/>
                  <a:pt x="629008" y="160864"/>
                </a:cubicBezTo>
                <a:cubicBezTo>
                  <a:pt x="625244" y="161366"/>
                  <a:pt x="495725" y="178768"/>
                  <a:pt x="615945" y="213116"/>
                </a:cubicBezTo>
                <a:cubicBezTo>
                  <a:pt x="662189" y="226328"/>
                  <a:pt x="711871" y="220559"/>
                  <a:pt x="759636" y="226178"/>
                </a:cubicBezTo>
                <a:cubicBezTo>
                  <a:pt x="785941" y="229273"/>
                  <a:pt x="811759" y="235740"/>
                  <a:pt x="838013" y="239241"/>
                </a:cubicBezTo>
                <a:cubicBezTo>
                  <a:pt x="877097" y="244452"/>
                  <a:pt x="916390" y="247950"/>
                  <a:pt x="955579" y="252304"/>
                </a:cubicBezTo>
                <a:cubicBezTo>
                  <a:pt x="972996" y="247950"/>
                  <a:pt x="996147" y="252872"/>
                  <a:pt x="1007831" y="239241"/>
                </a:cubicBezTo>
                <a:cubicBezTo>
                  <a:pt x="1080791" y="154121"/>
                  <a:pt x="980408" y="147477"/>
                  <a:pt x="1086208" y="173927"/>
                </a:cubicBezTo>
                <a:lnTo>
                  <a:pt x="1112333" y="22617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664823" y="2088986"/>
            <a:ext cx="1384663" cy="197014"/>
          </a:xfrm>
          <a:custGeom>
            <a:avLst/>
            <a:gdLst>
              <a:gd name="connsiteX0" fmla="*/ 0 w 1384663"/>
              <a:gd name="connsiteY0" fmla="*/ 105574 h 197014"/>
              <a:gd name="connsiteX1" fmla="*/ 209006 w 1384663"/>
              <a:gd name="connsiteY1" fmla="*/ 105574 h 197014"/>
              <a:gd name="connsiteX2" fmla="*/ 235131 w 1384663"/>
              <a:gd name="connsiteY2" fmla="*/ 27197 h 197014"/>
              <a:gd name="connsiteX3" fmla="*/ 195943 w 1384663"/>
              <a:gd name="connsiteY3" fmla="*/ 1071 h 197014"/>
              <a:gd name="connsiteX4" fmla="*/ 117566 w 1384663"/>
              <a:gd name="connsiteY4" fmla="*/ 79448 h 197014"/>
              <a:gd name="connsiteX5" fmla="*/ 274320 w 1384663"/>
              <a:gd name="connsiteY5" fmla="*/ 118637 h 197014"/>
              <a:gd name="connsiteX6" fmla="*/ 313508 w 1384663"/>
              <a:gd name="connsiteY6" fmla="*/ 131700 h 197014"/>
              <a:gd name="connsiteX7" fmla="*/ 444137 w 1384663"/>
              <a:gd name="connsiteY7" fmla="*/ 157825 h 197014"/>
              <a:gd name="connsiteX8" fmla="*/ 483326 w 1384663"/>
              <a:gd name="connsiteY8" fmla="*/ 170888 h 197014"/>
              <a:gd name="connsiteX9" fmla="*/ 548640 w 1384663"/>
              <a:gd name="connsiteY9" fmla="*/ 183951 h 197014"/>
              <a:gd name="connsiteX10" fmla="*/ 640080 w 1384663"/>
              <a:gd name="connsiteY10" fmla="*/ 170888 h 197014"/>
              <a:gd name="connsiteX11" fmla="*/ 718457 w 1384663"/>
              <a:gd name="connsiteY11" fmla="*/ 118637 h 197014"/>
              <a:gd name="connsiteX12" fmla="*/ 770708 w 1384663"/>
              <a:gd name="connsiteY12" fmla="*/ 92511 h 197014"/>
              <a:gd name="connsiteX13" fmla="*/ 731520 w 1384663"/>
              <a:gd name="connsiteY13" fmla="*/ 79448 h 197014"/>
              <a:gd name="connsiteX14" fmla="*/ 587828 w 1384663"/>
              <a:gd name="connsiteY14" fmla="*/ 105574 h 197014"/>
              <a:gd name="connsiteX15" fmla="*/ 535577 w 1384663"/>
              <a:gd name="connsiteY15" fmla="*/ 118637 h 197014"/>
              <a:gd name="connsiteX16" fmla="*/ 666206 w 1384663"/>
              <a:gd name="connsiteY16" fmla="*/ 105574 h 197014"/>
              <a:gd name="connsiteX17" fmla="*/ 783771 w 1384663"/>
              <a:gd name="connsiteY17" fmla="*/ 79448 h 197014"/>
              <a:gd name="connsiteX18" fmla="*/ 822960 w 1384663"/>
              <a:gd name="connsiteY18" fmla="*/ 53323 h 197014"/>
              <a:gd name="connsiteX19" fmla="*/ 862148 w 1384663"/>
              <a:gd name="connsiteY19" fmla="*/ 40260 h 197014"/>
              <a:gd name="connsiteX20" fmla="*/ 888274 w 1384663"/>
              <a:gd name="connsiteY20" fmla="*/ 79448 h 197014"/>
              <a:gd name="connsiteX21" fmla="*/ 966651 w 1384663"/>
              <a:gd name="connsiteY21" fmla="*/ 144763 h 197014"/>
              <a:gd name="connsiteX22" fmla="*/ 1005840 w 1384663"/>
              <a:gd name="connsiteY22" fmla="*/ 157825 h 197014"/>
              <a:gd name="connsiteX23" fmla="*/ 1136468 w 1384663"/>
              <a:gd name="connsiteY23" fmla="*/ 118637 h 197014"/>
              <a:gd name="connsiteX24" fmla="*/ 1188720 w 1384663"/>
              <a:gd name="connsiteY24" fmla="*/ 53323 h 197014"/>
              <a:gd name="connsiteX25" fmla="*/ 1293223 w 1384663"/>
              <a:gd name="connsiteY25" fmla="*/ 183951 h 197014"/>
              <a:gd name="connsiteX26" fmla="*/ 1345474 w 1384663"/>
              <a:gd name="connsiteY26" fmla="*/ 197014 h 197014"/>
              <a:gd name="connsiteX27" fmla="*/ 1371600 w 1384663"/>
              <a:gd name="connsiteY27" fmla="*/ 157825 h 197014"/>
              <a:gd name="connsiteX28" fmla="*/ 1384663 w 1384663"/>
              <a:gd name="connsiteY28" fmla="*/ 105574 h 19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84663" h="197014">
                <a:moveTo>
                  <a:pt x="0" y="105574"/>
                </a:moveTo>
                <a:cubicBezTo>
                  <a:pt x="42224" y="110852"/>
                  <a:pt x="166782" y="135131"/>
                  <a:pt x="209006" y="105574"/>
                </a:cubicBezTo>
                <a:cubicBezTo>
                  <a:pt x="231567" y="89781"/>
                  <a:pt x="235131" y="27197"/>
                  <a:pt x="235131" y="27197"/>
                </a:cubicBezTo>
                <a:cubicBezTo>
                  <a:pt x="222068" y="18488"/>
                  <a:pt x="210289" y="-5305"/>
                  <a:pt x="195943" y="1071"/>
                </a:cubicBezTo>
                <a:cubicBezTo>
                  <a:pt x="162180" y="16077"/>
                  <a:pt x="117566" y="79448"/>
                  <a:pt x="117566" y="79448"/>
                </a:cubicBezTo>
                <a:cubicBezTo>
                  <a:pt x="195453" y="131374"/>
                  <a:pt x="126354" y="93976"/>
                  <a:pt x="274320" y="118637"/>
                </a:cubicBezTo>
                <a:cubicBezTo>
                  <a:pt x="287902" y="120901"/>
                  <a:pt x="300091" y="128604"/>
                  <a:pt x="313508" y="131700"/>
                </a:cubicBezTo>
                <a:cubicBezTo>
                  <a:pt x="356776" y="141685"/>
                  <a:pt x="400869" y="147840"/>
                  <a:pt x="444137" y="157825"/>
                </a:cubicBezTo>
                <a:cubicBezTo>
                  <a:pt x="457554" y="160921"/>
                  <a:pt x="469968" y="167548"/>
                  <a:pt x="483326" y="170888"/>
                </a:cubicBezTo>
                <a:cubicBezTo>
                  <a:pt x="504866" y="176273"/>
                  <a:pt x="526869" y="179597"/>
                  <a:pt x="548640" y="183951"/>
                </a:cubicBezTo>
                <a:cubicBezTo>
                  <a:pt x="579120" y="179597"/>
                  <a:pt x="611343" y="181941"/>
                  <a:pt x="640080" y="170888"/>
                </a:cubicBezTo>
                <a:cubicBezTo>
                  <a:pt x="669386" y="159616"/>
                  <a:pt x="690373" y="132679"/>
                  <a:pt x="718457" y="118637"/>
                </a:cubicBezTo>
                <a:lnTo>
                  <a:pt x="770708" y="92511"/>
                </a:lnTo>
                <a:cubicBezTo>
                  <a:pt x="757645" y="88157"/>
                  <a:pt x="745254" y="78467"/>
                  <a:pt x="731520" y="79448"/>
                </a:cubicBezTo>
                <a:cubicBezTo>
                  <a:pt x="682961" y="82917"/>
                  <a:pt x="635565" y="96026"/>
                  <a:pt x="587828" y="105574"/>
                </a:cubicBezTo>
                <a:cubicBezTo>
                  <a:pt x="570224" y="109095"/>
                  <a:pt x="517624" y="118637"/>
                  <a:pt x="535577" y="118637"/>
                </a:cubicBezTo>
                <a:cubicBezTo>
                  <a:pt x="579337" y="118637"/>
                  <a:pt x="622663" y="109928"/>
                  <a:pt x="666206" y="105574"/>
                </a:cubicBezTo>
                <a:cubicBezTo>
                  <a:pt x="677832" y="103249"/>
                  <a:pt x="767628" y="86366"/>
                  <a:pt x="783771" y="79448"/>
                </a:cubicBezTo>
                <a:cubicBezTo>
                  <a:pt x="798201" y="73264"/>
                  <a:pt x="808918" y="60344"/>
                  <a:pt x="822960" y="53323"/>
                </a:cubicBezTo>
                <a:cubicBezTo>
                  <a:pt x="835276" y="47165"/>
                  <a:pt x="849085" y="44614"/>
                  <a:pt x="862148" y="40260"/>
                </a:cubicBezTo>
                <a:cubicBezTo>
                  <a:pt x="870857" y="53323"/>
                  <a:pt x="878223" y="67387"/>
                  <a:pt x="888274" y="79448"/>
                </a:cubicBezTo>
                <a:cubicBezTo>
                  <a:pt x="908908" y="104209"/>
                  <a:pt x="937294" y="130085"/>
                  <a:pt x="966651" y="144763"/>
                </a:cubicBezTo>
                <a:cubicBezTo>
                  <a:pt x="978967" y="150921"/>
                  <a:pt x="992777" y="153471"/>
                  <a:pt x="1005840" y="157825"/>
                </a:cubicBezTo>
                <a:cubicBezTo>
                  <a:pt x="1034781" y="153691"/>
                  <a:pt x="1111455" y="156158"/>
                  <a:pt x="1136468" y="118637"/>
                </a:cubicBezTo>
                <a:cubicBezTo>
                  <a:pt x="1188017" y="41312"/>
                  <a:pt x="1105543" y="81047"/>
                  <a:pt x="1188720" y="53323"/>
                </a:cubicBezTo>
                <a:cubicBezTo>
                  <a:pt x="1210555" y="96993"/>
                  <a:pt x="1240569" y="170787"/>
                  <a:pt x="1293223" y="183951"/>
                </a:cubicBezTo>
                <a:lnTo>
                  <a:pt x="1345474" y="197014"/>
                </a:lnTo>
                <a:cubicBezTo>
                  <a:pt x="1354183" y="183951"/>
                  <a:pt x="1365415" y="172255"/>
                  <a:pt x="1371600" y="157825"/>
                </a:cubicBezTo>
                <a:cubicBezTo>
                  <a:pt x="1378672" y="141324"/>
                  <a:pt x="1384663" y="105574"/>
                  <a:pt x="1384663" y="1055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730137" y="2638269"/>
            <a:ext cx="1294177" cy="192361"/>
          </a:xfrm>
          <a:custGeom>
            <a:avLst/>
            <a:gdLst>
              <a:gd name="connsiteX0" fmla="*/ 0 w 1294177"/>
              <a:gd name="connsiteY0" fmla="*/ 65742 h 192361"/>
              <a:gd name="connsiteX1" fmla="*/ 78377 w 1294177"/>
              <a:gd name="connsiteY1" fmla="*/ 78805 h 192361"/>
              <a:gd name="connsiteX2" fmla="*/ 130629 w 1294177"/>
              <a:gd name="connsiteY2" fmla="*/ 91868 h 192361"/>
              <a:gd name="connsiteX3" fmla="*/ 235132 w 1294177"/>
              <a:gd name="connsiteY3" fmla="*/ 78805 h 192361"/>
              <a:gd name="connsiteX4" fmla="*/ 365760 w 1294177"/>
              <a:gd name="connsiteY4" fmla="*/ 117994 h 192361"/>
              <a:gd name="connsiteX5" fmla="*/ 496389 w 1294177"/>
              <a:gd name="connsiteY5" fmla="*/ 104931 h 192361"/>
              <a:gd name="connsiteX6" fmla="*/ 535577 w 1294177"/>
              <a:gd name="connsiteY6" fmla="*/ 91868 h 192361"/>
              <a:gd name="connsiteX7" fmla="*/ 600892 w 1294177"/>
              <a:gd name="connsiteY7" fmla="*/ 104931 h 192361"/>
              <a:gd name="connsiteX8" fmla="*/ 692332 w 1294177"/>
              <a:gd name="connsiteY8" fmla="*/ 91868 h 192361"/>
              <a:gd name="connsiteX9" fmla="*/ 731520 w 1294177"/>
              <a:gd name="connsiteY9" fmla="*/ 78805 h 192361"/>
              <a:gd name="connsiteX10" fmla="*/ 757646 w 1294177"/>
              <a:gd name="connsiteY10" fmla="*/ 39617 h 192361"/>
              <a:gd name="connsiteX11" fmla="*/ 888274 w 1294177"/>
              <a:gd name="connsiteY11" fmla="*/ 91868 h 192361"/>
              <a:gd name="connsiteX12" fmla="*/ 953589 w 1294177"/>
              <a:gd name="connsiteY12" fmla="*/ 104931 h 192361"/>
              <a:gd name="connsiteX13" fmla="*/ 1123406 w 1294177"/>
              <a:gd name="connsiteY13" fmla="*/ 91868 h 192361"/>
              <a:gd name="connsiteX14" fmla="*/ 1149532 w 1294177"/>
              <a:gd name="connsiteY14" fmla="*/ 52680 h 192361"/>
              <a:gd name="connsiteX15" fmla="*/ 1110343 w 1294177"/>
              <a:gd name="connsiteY15" fmla="*/ 26554 h 192361"/>
              <a:gd name="connsiteX16" fmla="*/ 640080 w 1294177"/>
              <a:gd name="connsiteY16" fmla="*/ 52680 h 192361"/>
              <a:gd name="connsiteX17" fmla="*/ 613954 w 1294177"/>
              <a:gd name="connsiteY17" fmla="*/ 157182 h 192361"/>
              <a:gd name="connsiteX18" fmla="*/ 796834 w 1294177"/>
              <a:gd name="connsiteY18" fmla="*/ 170245 h 192361"/>
              <a:gd name="connsiteX19" fmla="*/ 849086 w 1294177"/>
              <a:gd name="connsiteY19" fmla="*/ 144120 h 192361"/>
              <a:gd name="connsiteX20" fmla="*/ 927463 w 1294177"/>
              <a:gd name="connsiteY20" fmla="*/ 131057 h 192361"/>
              <a:gd name="connsiteX21" fmla="*/ 1058092 w 1294177"/>
              <a:gd name="connsiteY21" fmla="*/ 91868 h 192361"/>
              <a:gd name="connsiteX22" fmla="*/ 1175657 w 1294177"/>
              <a:gd name="connsiteY22" fmla="*/ 78805 h 192361"/>
              <a:gd name="connsiteX23" fmla="*/ 1254034 w 1294177"/>
              <a:gd name="connsiteY23" fmla="*/ 52680 h 192361"/>
              <a:gd name="connsiteX24" fmla="*/ 1280160 w 1294177"/>
              <a:gd name="connsiteY24" fmla="*/ 428 h 192361"/>
              <a:gd name="connsiteX25" fmla="*/ 1293223 w 1294177"/>
              <a:gd name="connsiteY25" fmla="*/ 39617 h 192361"/>
              <a:gd name="connsiteX26" fmla="*/ 1293223 w 1294177"/>
              <a:gd name="connsiteY26" fmla="*/ 78805 h 192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94177" h="192361">
                <a:moveTo>
                  <a:pt x="0" y="65742"/>
                </a:moveTo>
                <a:cubicBezTo>
                  <a:pt x="26126" y="70096"/>
                  <a:pt x="52405" y="73611"/>
                  <a:pt x="78377" y="78805"/>
                </a:cubicBezTo>
                <a:cubicBezTo>
                  <a:pt x="95982" y="82326"/>
                  <a:pt x="112676" y="91868"/>
                  <a:pt x="130629" y="91868"/>
                </a:cubicBezTo>
                <a:cubicBezTo>
                  <a:pt x="165734" y="91868"/>
                  <a:pt x="200298" y="83159"/>
                  <a:pt x="235132" y="78805"/>
                </a:cubicBezTo>
                <a:cubicBezTo>
                  <a:pt x="330541" y="110608"/>
                  <a:pt x="286792" y="98252"/>
                  <a:pt x="365760" y="117994"/>
                </a:cubicBezTo>
                <a:cubicBezTo>
                  <a:pt x="409303" y="113640"/>
                  <a:pt x="453138" y="111585"/>
                  <a:pt x="496389" y="104931"/>
                </a:cubicBezTo>
                <a:cubicBezTo>
                  <a:pt x="509998" y="102837"/>
                  <a:pt x="521808" y="91868"/>
                  <a:pt x="535577" y="91868"/>
                </a:cubicBezTo>
                <a:cubicBezTo>
                  <a:pt x="557780" y="91868"/>
                  <a:pt x="579120" y="100577"/>
                  <a:pt x="600892" y="104931"/>
                </a:cubicBezTo>
                <a:cubicBezTo>
                  <a:pt x="631372" y="100577"/>
                  <a:pt x="662140" y="97906"/>
                  <a:pt x="692332" y="91868"/>
                </a:cubicBezTo>
                <a:cubicBezTo>
                  <a:pt x="705834" y="89168"/>
                  <a:pt x="720768" y="87407"/>
                  <a:pt x="731520" y="78805"/>
                </a:cubicBezTo>
                <a:cubicBezTo>
                  <a:pt x="743779" y="68998"/>
                  <a:pt x="748937" y="52680"/>
                  <a:pt x="757646" y="39617"/>
                </a:cubicBezTo>
                <a:cubicBezTo>
                  <a:pt x="921623" y="72413"/>
                  <a:pt x="719566" y="24386"/>
                  <a:pt x="888274" y="91868"/>
                </a:cubicBezTo>
                <a:cubicBezTo>
                  <a:pt x="908889" y="100114"/>
                  <a:pt x="931817" y="100577"/>
                  <a:pt x="953589" y="104931"/>
                </a:cubicBezTo>
                <a:cubicBezTo>
                  <a:pt x="1010195" y="100577"/>
                  <a:pt x="1068550" y="106496"/>
                  <a:pt x="1123406" y="91868"/>
                </a:cubicBezTo>
                <a:cubicBezTo>
                  <a:pt x="1138575" y="87823"/>
                  <a:pt x="1152611" y="68075"/>
                  <a:pt x="1149532" y="52680"/>
                </a:cubicBezTo>
                <a:cubicBezTo>
                  <a:pt x="1146453" y="37285"/>
                  <a:pt x="1123406" y="35263"/>
                  <a:pt x="1110343" y="26554"/>
                </a:cubicBezTo>
                <a:cubicBezTo>
                  <a:pt x="953589" y="35263"/>
                  <a:pt x="791907" y="12726"/>
                  <a:pt x="640080" y="52680"/>
                </a:cubicBezTo>
                <a:cubicBezTo>
                  <a:pt x="605356" y="61818"/>
                  <a:pt x="613954" y="157182"/>
                  <a:pt x="613954" y="157182"/>
                </a:cubicBezTo>
                <a:cubicBezTo>
                  <a:pt x="686614" y="205622"/>
                  <a:pt x="657562" y="198099"/>
                  <a:pt x="796834" y="170245"/>
                </a:cubicBezTo>
                <a:cubicBezTo>
                  <a:pt x="815929" y="166426"/>
                  <a:pt x="830434" y="149715"/>
                  <a:pt x="849086" y="144120"/>
                </a:cubicBezTo>
                <a:cubicBezTo>
                  <a:pt x="874455" y="136509"/>
                  <a:pt x="901768" y="137481"/>
                  <a:pt x="927463" y="131057"/>
                </a:cubicBezTo>
                <a:cubicBezTo>
                  <a:pt x="984433" y="116814"/>
                  <a:pt x="1004183" y="100162"/>
                  <a:pt x="1058092" y="91868"/>
                </a:cubicBezTo>
                <a:cubicBezTo>
                  <a:pt x="1097063" y="85872"/>
                  <a:pt x="1136469" y="83159"/>
                  <a:pt x="1175657" y="78805"/>
                </a:cubicBezTo>
                <a:cubicBezTo>
                  <a:pt x="1201783" y="70097"/>
                  <a:pt x="1232003" y="69203"/>
                  <a:pt x="1254034" y="52680"/>
                </a:cubicBezTo>
                <a:cubicBezTo>
                  <a:pt x="1269613" y="40996"/>
                  <a:pt x="1261686" y="6586"/>
                  <a:pt x="1280160" y="428"/>
                </a:cubicBezTo>
                <a:cubicBezTo>
                  <a:pt x="1293223" y="-3926"/>
                  <a:pt x="1290959" y="26035"/>
                  <a:pt x="1293223" y="39617"/>
                </a:cubicBezTo>
                <a:cubicBezTo>
                  <a:pt x="1295371" y="52502"/>
                  <a:pt x="1293223" y="65742"/>
                  <a:pt x="1293223" y="788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2795451" y="3043646"/>
            <a:ext cx="771262" cy="274320"/>
          </a:xfrm>
          <a:custGeom>
            <a:avLst/>
            <a:gdLst>
              <a:gd name="connsiteX0" fmla="*/ 0 w 771262"/>
              <a:gd name="connsiteY0" fmla="*/ 117565 h 274320"/>
              <a:gd name="connsiteX1" fmla="*/ 39189 w 771262"/>
              <a:gd name="connsiteY1" fmla="*/ 195943 h 274320"/>
              <a:gd name="connsiteX2" fmla="*/ 65315 w 771262"/>
              <a:gd name="connsiteY2" fmla="*/ 156754 h 274320"/>
              <a:gd name="connsiteX3" fmla="*/ 78378 w 771262"/>
              <a:gd name="connsiteY3" fmla="*/ 52251 h 274320"/>
              <a:gd name="connsiteX4" fmla="*/ 91440 w 771262"/>
              <a:gd name="connsiteY4" fmla="*/ 0 h 274320"/>
              <a:gd name="connsiteX5" fmla="*/ 182880 w 771262"/>
              <a:gd name="connsiteY5" fmla="*/ 143691 h 274320"/>
              <a:gd name="connsiteX6" fmla="*/ 235132 w 771262"/>
              <a:gd name="connsiteY6" fmla="*/ 169817 h 274320"/>
              <a:gd name="connsiteX7" fmla="*/ 261258 w 771262"/>
              <a:gd name="connsiteY7" fmla="*/ 209005 h 274320"/>
              <a:gd name="connsiteX8" fmla="*/ 352698 w 771262"/>
              <a:gd name="connsiteY8" fmla="*/ 182880 h 274320"/>
              <a:gd name="connsiteX9" fmla="*/ 404949 w 771262"/>
              <a:gd name="connsiteY9" fmla="*/ 169817 h 274320"/>
              <a:gd name="connsiteX10" fmla="*/ 431075 w 771262"/>
              <a:gd name="connsiteY10" fmla="*/ 130628 h 274320"/>
              <a:gd name="connsiteX11" fmla="*/ 418012 w 771262"/>
              <a:gd name="connsiteY11" fmla="*/ 169817 h 274320"/>
              <a:gd name="connsiteX12" fmla="*/ 431075 w 771262"/>
              <a:gd name="connsiteY12" fmla="*/ 209005 h 274320"/>
              <a:gd name="connsiteX13" fmla="*/ 404949 w 771262"/>
              <a:gd name="connsiteY13" fmla="*/ 169817 h 274320"/>
              <a:gd name="connsiteX14" fmla="*/ 313509 w 771262"/>
              <a:gd name="connsiteY14" fmla="*/ 130628 h 274320"/>
              <a:gd name="connsiteX15" fmla="*/ 182880 w 771262"/>
              <a:gd name="connsiteY15" fmla="*/ 143691 h 274320"/>
              <a:gd name="connsiteX16" fmla="*/ 235132 w 771262"/>
              <a:gd name="connsiteY16" fmla="*/ 169817 h 274320"/>
              <a:gd name="connsiteX17" fmla="*/ 365760 w 771262"/>
              <a:gd name="connsiteY17" fmla="*/ 209005 h 274320"/>
              <a:gd name="connsiteX18" fmla="*/ 483326 w 771262"/>
              <a:gd name="connsiteY18" fmla="*/ 195943 h 274320"/>
              <a:gd name="connsiteX19" fmla="*/ 496389 w 771262"/>
              <a:gd name="connsiteY19" fmla="*/ 156754 h 274320"/>
              <a:gd name="connsiteX20" fmla="*/ 587829 w 771262"/>
              <a:gd name="connsiteY20" fmla="*/ 182880 h 274320"/>
              <a:gd name="connsiteX21" fmla="*/ 744583 w 771262"/>
              <a:gd name="connsiteY21" fmla="*/ 274320 h 274320"/>
              <a:gd name="connsiteX22" fmla="*/ 770709 w 771262"/>
              <a:gd name="connsiteY22" fmla="*/ 235131 h 274320"/>
              <a:gd name="connsiteX23" fmla="*/ 757646 w 771262"/>
              <a:gd name="connsiteY23" fmla="*/ 169817 h 274320"/>
              <a:gd name="connsiteX24" fmla="*/ 731520 w 771262"/>
              <a:gd name="connsiteY24" fmla="*/ 117565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71262" h="274320">
                <a:moveTo>
                  <a:pt x="0" y="117565"/>
                </a:moveTo>
                <a:cubicBezTo>
                  <a:pt x="13063" y="143691"/>
                  <a:pt x="14142" y="180915"/>
                  <a:pt x="39189" y="195943"/>
                </a:cubicBezTo>
                <a:cubicBezTo>
                  <a:pt x="52651" y="204020"/>
                  <a:pt x="61184" y="171901"/>
                  <a:pt x="65315" y="156754"/>
                </a:cubicBezTo>
                <a:cubicBezTo>
                  <a:pt x="74552" y="122886"/>
                  <a:pt x="72607" y="86879"/>
                  <a:pt x="78378" y="52251"/>
                </a:cubicBezTo>
                <a:cubicBezTo>
                  <a:pt x="81329" y="34542"/>
                  <a:pt x="87086" y="17417"/>
                  <a:pt x="91440" y="0"/>
                </a:cubicBezTo>
                <a:cubicBezTo>
                  <a:pt x="120692" y="58503"/>
                  <a:pt x="130982" y="106621"/>
                  <a:pt x="182880" y="143691"/>
                </a:cubicBezTo>
                <a:cubicBezTo>
                  <a:pt x="198726" y="155010"/>
                  <a:pt x="217715" y="161108"/>
                  <a:pt x="235132" y="169817"/>
                </a:cubicBezTo>
                <a:cubicBezTo>
                  <a:pt x="243841" y="182880"/>
                  <a:pt x="245655" y="207271"/>
                  <a:pt x="261258" y="209005"/>
                </a:cubicBezTo>
                <a:cubicBezTo>
                  <a:pt x="292764" y="212506"/>
                  <a:pt x="322115" y="191221"/>
                  <a:pt x="352698" y="182880"/>
                </a:cubicBezTo>
                <a:cubicBezTo>
                  <a:pt x="370018" y="178156"/>
                  <a:pt x="387532" y="174171"/>
                  <a:pt x="404949" y="169817"/>
                </a:cubicBezTo>
                <a:cubicBezTo>
                  <a:pt x="413658" y="156754"/>
                  <a:pt x="415375" y="130628"/>
                  <a:pt x="431075" y="130628"/>
                </a:cubicBezTo>
                <a:cubicBezTo>
                  <a:pt x="444845" y="130628"/>
                  <a:pt x="418012" y="156047"/>
                  <a:pt x="418012" y="169817"/>
                </a:cubicBezTo>
                <a:cubicBezTo>
                  <a:pt x="418012" y="183586"/>
                  <a:pt x="444844" y="209005"/>
                  <a:pt x="431075" y="209005"/>
                </a:cubicBezTo>
                <a:cubicBezTo>
                  <a:pt x="415376" y="209005"/>
                  <a:pt x="418012" y="178525"/>
                  <a:pt x="404949" y="169817"/>
                </a:cubicBezTo>
                <a:cubicBezTo>
                  <a:pt x="377357" y="151422"/>
                  <a:pt x="343989" y="143691"/>
                  <a:pt x="313509" y="130628"/>
                </a:cubicBezTo>
                <a:cubicBezTo>
                  <a:pt x="269966" y="134982"/>
                  <a:pt x="222020" y="124121"/>
                  <a:pt x="182880" y="143691"/>
                </a:cubicBezTo>
                <a:cubicBezTo>
                  <a:pt x="165463" y="152400"/>
                  <a:pt x="217052" y="162585"/>
                  <a:pt x="235132" y="169817"/>
                </a:cubicBezTo>
                <a:cubicBezTo>
                  <a:pt x="288142" y="191021"/>
                  <a:pt x="314432" y="196174"/>
                  <a:pt x="365760" y="209005"/>
                </a:cubicBezTo>
                <a:cubicBezTo>
                  <a:pt x="404949" y="204651"/>
                  <a:pt x="446716" y="210587"/>
                  <a:pt x="483326" y="195943"/>
                </a:cubicBezTo>
                <a:cubicBezTo>
                  <a:pt x="496111" y="190829"/>
                  <a:pt x="483604" y="161868"/>
                  <a:pt x="496389" y="156754"/>
                </a:cubicBezTo>
                <a:cubicBezTo>
                  <a:pt x="503844" y="153772"/>
                  <a:pt x="576211" y="179007"/>
                  <a:pt x="587829" y="182880"/>
                </a:cubicBezTo>
                <a:cubicBezTo>
                  <a:pt x="706694" y="272029"/>
                  <a:pt x="650089" y="250696"/>
                  <a:pt x="744583" y="274320"/>
                </a:cubicBezTo>
                <a:cubicBezTo>
                  <a:pt x="753292" y="261257"/>
                  <a:pt x="768762" y="250710"/>
                  <a:pt x="770709" y="235131"/>
                </a:cubicBezTo>
                <a:cubicBezTo>
                  <a:pt x="773463" y="213100"/>
                  <a:pt x="765442" y="190606"/>
                  <a:pt x="757646" y="169817"/>
                </a:cubicBezTo>
                <a:cubicBezTo>
                  <a:pt x="729105" y="93707"/>
                  <a:pt x="731520" y="155563"/>
                  <a:pt x="731520" y="11756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172200" y="1932631"/>
            <a:ext cx="2374561" cy="276999"/>
          </a:xfrm>
          <a:prstGeom prst="rect">
            <a:avLst/>
          </a:prstGeom>
          <a:noFill/>
        </p:spPr>
        <p:txBody>
          <a:bodyPr wrap="none" rtlCol="0">
            <a:spAutoFit/>
          </a:bodyPr>
          <a:lstStyle/>
          <a:p>
            <a:r>
              <a:rPr lang="en-US" sz="1200" dirty="0" smtClean="0">
                <a:solidFill>
                  <a:srgbClr val="0070C0"/>
                </a:solidFill>
              </a:rPr>
              <a:t>2. Draw relevant pictures/diagrams</a:t>
            </a:r>
            <a:endParaRPr lang="en-US" sz="1200" dirty="0">
              <a:solidFill>
                <a:srgbClr val="0070C0"/>
              </a:solidFill>
            </a:endParaRPr>
          </a:p>
        </p:txBody>
      </p:sp>
      <p:sp>
        <p:nvSpPr>
          <p:cNvPr id="19" name="Cube 18"/>
          <p:cNvSpPr/>
          <p:nvPr/>
        </p:nvSpPr>
        <p:spPr>
          <a:xfrm>
            <a:off x="4193177" y="2547257"/>
            <a:ext cx="608076" cy="44208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191375" y="2226253"/>
            <a:ext cx="2282100" cy="276999"/>
          </a:xfrm>
          <a:prstGeom prst="rect">
            <a:avLst/>
          </a:prstGeom>
          <a:noFill/>
        </p:spPr>
        <p:txBody>
          <a:bodyPr wrap="none" rtlCol="0">
            <a:spAutoFit/>
          </a:bodyPr>
          <a:lstStyle/>
          <a:p>
            <a:r>
              <a:rPr lang="en-US" sz="1200" dirty="0" smtClean="0">
                <a:solidFill>
                  <a:srgbClr val="0070C0"/>
                </a:solidFill>
              </a:rPr>
              <a:t>3. Label the drawings or diagrams</a:t>
            </a:r>
            <a:endParaRPr lang="en-US" sz="1200" dirty="0">
              <a:solidFill>
                <a:srgbClr val="0070C0"/>
              </a:solidFill>
            </a:endParaRPr>
          </a:p>
        </p:txBody>
      </p:sp>
      <p:cxnSp>
        <p:nvCxnSpPr>
          <p:cNvPr id="22" name="Straight Arrow Connector 21"/>
          <p:cNvCxnSpPr>
            <a:stCxn id="23" idx="2"/>
            <a:endCxn id="19" idx="0"/>
          </p:cNvCxnSpPr>
          <p:nvPr/>
        </p:nvCxnSpPr>
        <p:spPr>
          <a:xfrm flipH="1">
            <a:off x="4552475" y="2170337"/>
            <a:ext cx="101971" cy="3769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92836" y="1801005"/>
            <a:ext cx="523220" cy="369332"/>
          </a:xfrm>
          <a:prstGeom prst="rect">
            <a:avLst/>
          </a:prstGeom>
          <a:noFill/>
        </p:spPr>
        <p:txBody>
          <a:bodyPr wrap="none" rtlCol="0">
            <a:spAutoFit/>
          </a:bodyPr>
          <a:lstStyle/>
          <a:p>
            <a:r>
              <a:rPr lang="en-US" dirty="0" smtClean="0"/>
              <a:t>box</a:t>
            </a:r>
            <a:endParaRPr lang="en-US" dirty="0"/>
          </a:p>
        </p:txBody>
      </p:sp>
    </p:spTree>
    <p:extLst>
      <p:ext uri="{BB962C8B-B14F-4D97-AF65-F5344CB8AC3E}">
        <p14:creationId xmlns:p14="http://schemas.microsoft.com/office/powerpoint/2010/main" val="2278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45"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2000"/>
                                        <p:tgtEl>
                                          <p:spTgt spid="20"/>
                                        </p:tgtEl>
                                      </p:cBhvr>
                                    </p:animEffect>
                                    <p:anim calcmode="lin" valueType="num">
                                      <p:cBhvr>
                                        <p:cTn id="51" dur="2000" fill="hold"/>
                                        <p:tgtEl>
                                          <p:spTgt spid="20"/>
                                        </p:tgtEl>
                                        <p:attrNameLst>
                                          <p:attrName>ppt_w</p:attrName>
                                        </p:attrNameLst>
                                      </p:cBhvr>
                                      <p:tavLst>
                                        <p:tav tm="0" fmla="#ppt_w*sin(2.5*pi*$)">
                                          <p:val>
                                            <p:fltVal val="0"/>
                                          </p:val>
                                        </p:tav>
                                        <p:tav tm="100000">
                                          <p:val>
                                            <p:fltVal val="1"/>
                                          </p:val>
                                        </p:tav>
                                      </p:tavLst>
                                    </p:anim>
                                    <p:anim calcmode="lin" valueType="num">
                                      <p:cBhvr>
                                        <p:cTn id="52" dur="20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additive="base">
                                        <p:cTn id="64" dur="500" fill="hold"/>
                                        <p:tgtEl>
                                          <p:spTgt spid="22"/>
                                        </p:tgtEl>
                                        <p:attrNameLst>
                                          <p:attrName>ppt_x</p:attrName>
                                        </p:attrNameLst>
                                      </p:cBhvr>
                                      <p:tavLst>
                                        <p:tav tm="0">
                                          <p:val>
                                            <p:strVal val="#ppt_x"/>
                                          </p:val>
                                        </p:tav>
                                        <p:tav tm="100000">
                                          <p:val>
                                            <p:strVal val="#ppt_x"/>
                                          </p:val>
                                        </p:tav>
                                      </p:tavLst>
                                    </p:anim>
                                    <p:anim calcmode="lin" valueType="num">
                                      <p:cBhvr additive="base">
                                        <p:cTn id="6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animBg="1"/>
      <p:bldP spid="20"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57800"/>
            <a:ext cx="7772400" cy="1143000"/>
          </a:xfrm>
        </p:spPr>
        <p:txBody>
          <a:bodyPr/>
          <a:lstStyle/>
          <a:p>
            <a:r>
              <a:rPr lang="en-US" dirty="0" smtClean="0"/>
              <a:t>Essential Questions</a:t>
            </a:r>
            <a:endParaRPr lang="en-US" dirty="0"/>
          </a:p>
        </p:txBody>
      </p:sp>
      <p:sp>
        <p:nvSpPr>
          <p:cNvPr id="3" name="Content Placeholder 2"/>
          <p:cNvSpPr>
            <a:spLocks noGrp="1"/>
          </p:cNvSpPr>
          <p:nvPr>
            <p:ph idx="1"/>
          </p:nvPr>
        </p:nvSpPr>
        <p:spPr>
          <a:xfrm>
            <a:off x="1003092" y="489396"/>
            <a:ext cx="7467600" cy="2133600"/>
          </a:xfrm>
        </p:spPr>
        <p:txBody>
          <a:bodyPr/>
          <a:lstStyle/>
          <a:p>
            <a:r>
              <a:rPr lang="en-US" dirty="0" smtClean="0"/>
              <a:t>What are Cornell Notes?</a:t>
            </a:r>
          </a:p>
          <a:p>
            <a:r>
              <a:rPr lang="en-US" dirty="0" smtClean="0"/>
              <a:t>What is the cue column used for?</a:t>
            </a:r>
          </a:p>
          <a:p>
            <a:r>
              <a:rPr lang="en-US" dirty="0" smtClean="0"/>
              <a:t>How do these notes help me? </a:t>
            </a:r>
          </a:p>
          <a:p>
            <a:r>
              <a:rPr lang="en-US" dirty="0" smtClean="0"/>
              <a:t>How will my notes be graded in Chemistry?</a:t>
            </a:r>
            <a:endParaRPr lang="en-US" dirty="0"/>
          </a:p>
        </p:txBody>
      </p:sp>
      <p:pic>
        <p:nvPicPr>
          <p:cNvPr id="4" name="Picture 3"/>
          <p:cNvPicPr>
            <a:picLocks noChangeAspect="1"/>
          </p:cNvPicPr>
          <p:nvPr/>
        </p:nvPicPr>
        <p:blipFill>
          <a:blip r:embed="rId2"/>
          <a:stretch>
            <a:fillRect/>
          </a:stretch>
        </p:blipFill>
        <p:spPr>
          <a:xfrm>
            <a:off x="2259806" y="2790064"/>
            <a:ext cx="4624388" cy="2654468"/>
          </a:xfrm>
          <a:prstGeom prst="rect">
            <a:avLst/>
          </a:prstGeom>
        </p:spPr>
      </p:pic>
    </p:spTree>
    <p:extLst>
      <p:ext uri="{BB962C8B-B14F-4D97-AF65-F5344CB8AC3E}">
        <p14:creationId xmlns:p14="http://schemas.microsoft.com/office/powerpoint/2010/main" val="24488067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11543</TotalTime>
  <Words>1641</Words>
  <Application>Microsoft Office PowerPoint</Application>
  <PresentationFormat>On-screen Show (4:3)</PresentationFormat>
  <Paragraphs>179</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Cambria Math</vt:lpstr>
      <vt:lpstr>Papyrus</vt:lpstr>
      <vt:lpstr>Times New Roman</vt:lpstr>
      <vt:lpstr>Wingdings</vt:lpstr>
      <vt:lpstr>Thermal</vt:lpstr>
      <vt:lpstr>TAKING CORNELL STYLE NOTES</vt:lpstr>
      <vt:lpstr>You are required to take notes following the guidelines in this presentation.</vt:lpstr>
      <vt:lpstr>The notes will be turned in and graded.  </vt:lpstr>
      <vt:lpstr>Your notes will be returned to you. You will put them in your notebook, in order!</vt:lpstr>
      <vt:lpstr>Set up your paper for note-taking</vt:lpstr>
      <vt:lpstr>Set up your paper</vt:lpstr>
      <vt:lpstr>TAKING CORNELL STYLE NOTES</vt:lpstr>
      <vt:lpstr>PowerPoint Presentation</vt:lpstr>
      <vt:lpstr>Essential Questions</vt:lpstr>
      <vt:lpstr>PowerPoint Presentation</vt:lpstr>
      <vt:lpstr>PowerPoint Presentation</vt:lpstr>
      <vt:lpstr>PowerPoint Presentation</vt:lpstr>
      <vt:lpstr>Where do you write the annotations for your notes?</vt:lpstr>
      <vt:lpstr>The cue column or ‘extra column’.</vt:lpstr>
      <vt:lpstr>THE CUE COLUMN</vt:lpstr>
      <vt:lpstr>PowerPoint Presentation</vt:lpstr>
      <vt:lpstr>Highlighting and color-coding</vt:lpstr>
      <vt:lpstr>PowerPoint Presentation</vt:lpstr>
      <vt:lpstr>Color-coding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Choosing your style</vt:lpstr>
      <vt:lpstr>Finishing up!</vt:lpstr>
      <vt:lpstr>PowerPoint Presentation</vt:lpstr>
      <vt:lpstr>PowerPoint Presentation</vt:lpstr>
      <vt:lpstr>PowerPoint Presentation</vt:lpstr>
      <vt:lpstr>These are sentence starters for your responses or annotations. You can use more than one in a response. You don’t have to use them but they can help you.</vt:lpstr>
      <vt:lpstr>Grading the notes</vt:lpstr>
      <vt:lpstr>Putting note-taking into practice</vt:lpstr>
      <vt:lpstr>Annotations</vt:lpstr>
      <vt:lpstr>Color code the notes</vt:lpstr>
      <vt:lpstr>Write a Summary and Response</vt:lpstr>
      <vt:lpstr>Turn in your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CORNELL STYLE NOTES</dc:title>
  <dc:creator>Mary Ann Seslar</dc:creator>
  <cp:lastModifiedBy>Mary Ann Seslar</cp:lastModifiedBy>
  <cp:revision>44</cp:revision>
  <cp:lastPrinted>2013-11-05T16:50:11Z</cp:lastPrinted>
  <dcterms:created xsi:type="dcterms:W3CDTF">2013-08-14T22:36:15Z</dcterms:created>
  <dcterms:modified xsi:type="dcterms:W3CDTF">2018-08-21T22:40:19Z</dcterms:modified>
</cp:coreProperties>
</file>