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7"/>
  </p:notesMasterIdLst>
  <p:sldIdLst>
    <p:sldId id="256" r:id="rId2"/>
    <p:sldId id="263" r:id="rId3"/>
    <p:sldId id="269" r:id="rId4"/>
    <p:sldId id="309" r:id="rId5"/>
    <p:sldId id="275" r:id="rId6"/>
    <p:sldId id="277" r:id="rId7"/>
    <p:sldId id="278" r:id="rId8"/>
    <p:sldId id="280" r:id="rId9"/>
    <p:sldId id="279" r:id="rId10"/>
    <p:sldId id="293" r:id="rId11"/>
    <p:sldId id="282" r:id="rId12"/>
    <p:sldId id="294" r:id="rId13"/>
    <p:sldId id="295" r:id="rId14"/>
    <p:sldId id="299" r:id="rId15"/>
    <p:sldId id="281" r:id="rId16"/>
    <p:sldId id="292" r:id="rId17"/>
    <p:sldId id="283" r:id="rId18"/>
    <p:sldId id="285" r:id="rId19"/>
    <p:sldId id="284" r:id="rId20"/>
    <p:sldId id="288" r:id="rId21"/>
    <p:sldId id="287" r:id="rId22"/>
    <p:sldId id="286" r:id="rId23"/>
    <p:sldId id="289" r:id="rId24"/>
    <p:sldId id="291" r:id="rId25"/>
    <p:sldId id="290" r:id="rId26"/>
    <p:sldId id="296" r:id="rId27"/>
    <p:sldId id="297" r:id="rId28"/>
    <p:sldId id="298" r:id="rId29"/>
    <p:sldId id="300" r:id="rId30"/>
    <p:sldId id="301" r:id="rId31"/>
    <p:sldId id="302" r:id="rId32"/>
    <p:sldId id="303" r:id="rId33"/>
    <p:sldId id="318" r:id="rId34"/>
    <p:sldId id="320" r:id="rId35"/>
    <p:sldId id="317" r:id="rId36"/>
    <p:sldId id="313" r:id="rId37"/>
    <p:sldId id="314" r:id="rId38"/>
    <p:sldId id="319" r:id="rId39"/>
    <p:sldId id="304" r:id="rId40"/>
    <p:sldId id="312" r:id="rId41"/>
    <p:sldId id="321" r:id="rId42"/>
    <p:sldId id="305" r:id="rId43"/>
    <p:sldId id="311" r:id="rId44"/>
    <p:sldId id="322" r:id="rId45"/>
    <p:sldId id="307" r:id="rId46"/>
    <p:sldId id="323" r:id="rId47"/>
    <p:sldId id="310" r:id="rId48"/>
    <p:sldId id="326" r:id="rId49"/>
    <p:sldId id="324" r:id="rId50"/>
    <p:sldId id="327" r:id="rId51"/>
    <p:sldId id="306" r:id="rId52"/>
    <p:sldId id="308" r:id="rId53"/>
    <p:sldId id="315" r:id="rId54"/>
    <p:sldId id="316" r:id="rId55"/>
    <p:sldId id="325"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7" autoAdjust="0"/>
    <p:restoredTop sz="94660"/>
  </p:normalViewPr>
  <p:slideViewPr>
    <p:cSldViewPr>
      <p:cViewPr varScale="1">
        <p:scale>
          <a:sx n="69" d="100"/>
          <a:sy n="69" d="100"/>
        </p:scale>
        <p:origin x="1458" y="6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A3C741-5AA9-42C2-B1C2-F7B87C78C051}" type="datetimeFigureOut">
              <a:rPr lang="en-US" smtClean="0"/>
              <a:t>8/26/2019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E400B5-7C4D-4D2E-BCF5-CF3E70EE683D}" type="slidenum">
              <a:rPr lang="en-US" smtClean="0"/>
              <a:t>‹#›</a:t>
            </a:fld>
            <a:endParaRPr lang="en-US"/>
          </a:p>
        </p:txBody>
      </p:sp>
    </p:spTree>
    <p:extLst>
      <p:ext uri="{BB962C8B-B14F-4D97-AF65-F5344CB8AC3E}">
        <p14:creationId xmlns:p14="http://schemas.microsoft.com/office/powerpoint/2010/main" val="383578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p>
            <a:fld id="{7B937A7E-554B-499C-A5F7-4940FF75C5EB}" type="datetimeFigureOut">
              <a:rPr lang="en-US" smtClean="0"/>
              <a:t>8/26/2019</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B121861-D016-4AD2-85E0-B5ABC00627FF}"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937A7E-554B-499C-A5F7-4940FF75C5EB}"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21861-D016-4AD2-85E0-B5ABC00627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937A7E-554B-499C-A5F7-4940FF75C5EB}"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21861-D016-4AD2-85E0-B5ABC00627F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937A7E-554B-499C-A5F7-4940FF75C5EB}"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21861-D016-4AD2-85E0-B5ABC00627F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7B937A7E-554B-499C-A5F7-4940FF75C5EB}" type="datetimeFigureOut">
              <a:rPr lang="en-US" smtClean="0"/>
              <a:t>8/26/2019</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B121861-D016-4AD2-85E0-B5ABC00627FF}"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B937A7E-554B-499C-A5F7-4940FF75C5EB}" type="datetimeFigureOut">
              <a:rPr lang="en-US" smtClean="0"/>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p>
            <a:fld id="{0B121861-D016-4AD2-85E0-B5ABC00627FF}"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B937A7E-554B-499C-A5F7-4940FF75C5EB}" type="datetimeFigureOut">
              <a:rPr lang="en-US" smtClean="0"/>
              <a:t>8/26/2019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p>
            <a:fld id="{0B121861-D016-4AD2-85E0-B5ABC00627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B937A7E-554B-499C-A5F7-4940FF75C5EB}" type="datetimeFigureOut">
              <a:rPr lang="en-US" smtClean="0"/>
              <a:t>8/26/2019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121861-D016-4AD2-85E0-B5ABC00627FF}"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937A7E-554B-499C-A5F7-4940FF75C5EB}" type="datetimeFigureOut">
              <a:rPr lang="en-US" smtClean="0"/>
              <a:t>8/26/2019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121861-D016-4AD2-85E0-B5ABC00627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7B937A7E-554B-499C-A5F7-4940FF75C5EB}" type="datetimeFigureOut">
              <a:rPr lang="en-US" smtClean="0"/>
              <a:t>8/26/2019</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B121861-D016-4AD2-85E0-B5ABC00627FF}"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7B937A7E-554B-499C-A5F7-4940FF75C5EB}" type="datetimeFigureOut">
              <a:rPr lang="en-US" smtClean="0"/>
              <a:t>8/26/2019</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B121861-D016-4AD2-85E0-B5ABC00627FF}"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7B937A7E-554B-499C-A5F7-4940FF75C5EB}" type="datetimeFigureOut">
              <a:rPr lang="en-US" smtClean="0"/>
              <a:t>8/26/2019</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0B121861-D016-4AD2-85E0-B5ABC00627FF}"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Star Spectra</a:t>
            </a:r>
            <a:br>
              <a:rPr lang="en-US" dirty="0" smtClean="0"/>
            </a:br>
            <a:endParaRPr lang="en-US" dirty="0"/>
          </a:p>
        </p:txBody>
      </p:sp>
      <p:sp>
        <p:nvSpPr>
          <p:cNvPr id="3" name="Subtitle 2"/>
          <p:cNvSpPr>
            <a:spLocks noGrp="1"/>
          </p:cNvSpPr>
          <p:nvPr>
            <p:ph type="subTitle" idx="1"/>
          </p:nvPr>
        </p:nvSpPr>
        <p:spPr>
          <a:xfrm>
            <a:off x="685800" y="2819400"/>
            <a:ext cx="8008034" cy="1752600"/>
          </a:xfrm>
        </p:spPr>
        <p:txBody>
          <a:bodyPr/>
          <a:lstStyle/>
          <a:p>
            <a:r>
              <a:rPr lang="en-US" dirty="0" smtClean="0"/>
              <a:t>How do we use spectra to tell us about the stars?</a:t>
            </a:r>
          </a:p>
          <a:p>
            <a:r>
              <a:rPr lang="en-US" dirty="0" smtClean="0"/>
              <a:t>What can spectra tell us?</a:t>
            </a:r>
          </a:p>
        </p:txBody>
      </p:sp>
    </p:spTree>
    <p:extLst>
      <p:ext uri="{BB962C8B-B14F-4D97-AF65-F5344CB8AC3E}">
        <p14:creationId xmlns:p14="http://schemas.microsoft.com/office/powerpoint/2010/main" val="1578490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3218"/>
            <a:ext cx="8610600" cy="737382"/>
          </a:xfrm>
        </p:spPr>
        <p:txBody>
          <a:bodyPr>
            <a:noAutofit/>
          </a:bodyPr>
          <a:lstStyle/>
          <a:p>
            <a:r>
              <a:rPr lang="en-US" sz="3600" dirty="0" smtClean="0"/>
              <a:t>Actual Spectrum from a cosmic object</a:t>
            </a:r>
            <a:endParaRPr lang="en-US" sz="3600" dirty="0"/>
          </a:p>
        </p:txBody>
      </p:sp>
      <p:pic>
        <p:nvPicPr>
          <p:cNvPr id="34818" name="Picture 2" descr="http://staff.on.br/jlkm/astron2e/AT_MEDIA/CH04/CHAP04AT/AT04FG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78577"/>
            <a:ext cx="6553200" cy="4851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517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Spectral  Line Analysis</a:t>
            </a:r>
          </a:p>
        </p:txBody>
      </p:sp>
      <p:sp>
        <p:nvSpPr>
          <p:cNvPr id="4" name="Text Placeholder 3"/>
          <p:cNvSpPr>
            <a:spLocks noGrp="1"/>
          </p:cNvSpPr>
          <p:nvPr>
            <p:ph type="body" idx="1"/>
          </p:nvPr>
        </p:nvSpPr>
        <p:spPr/>
        <p:txBody>
          <a:bodyPr/>
          <a:lstStyle/>
          <a:p>
            <a:r>
              <a:rPr lang="en-US" dirty="0" smtClean="0"/>
              <a:t>What can spectra from Cosmic objects tell us?</a:t>
            </a:r>
            <a:endParaRPr lang="en-US" dirty="0"/>
          </a:p>
        </p:txBody>
      </p:sp>
    </p:spTree>
    <p:extLst>
      <p:ext uri="{BB962C8B-B14F-4D97-AF65-F5344CB8AC3E}">
        <p14:creationId xmlns:p14="http://schemas.microsoft.com/office/powerpoint/2010/main" val="1294206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Spectral Lines Present</a:t>
            </a:r>
            <a:endParaRPr lang="en-US" dirty="0"/>
          </a:p>
        </p:txBody>
      </p:sp>
      <p:sp>
        <p:nvSpPr>
          <p:cNvPr id="5" name="Content Placeholder 4"/>
          <p:cNvSpPr>
            <a:spLocks noGrp="1"/>
          </p:cNvSpPr>
          <p:nvPr>
            <p:ph idx="1"/>
          </p:nvPr>
        </p:nvSpPr>
        <p:spPr>
          <a:xfrm>
            <a:off x="457200" y="1646237"/>
            <a:ext cx="8229600" cy="1249363"/>
          </a:xfrm>
        </p:spPr>
        <p:txBody>
          <a:bodyPr>
            <a:normAutofit/>
          </a:bodyPr>
          <a:lstStyle/>
          <a:p>
            <a:r>
              <a:rPr lang="en-US" sz="2400" dirty="0" smtClean="0"/>
              <a:t>By observing the lines that are present in a spectrum we can tell what elements are present in the object we are observing.</a:t>
            </a:r>
            <a:endParaRPr lang="en-US" sz="2400" dirty="0"/>
          </a:p>
        </p:txBody>
      </p:sp>
      <p:pic>
        <p:nvPicPr>
          <p:cNvPr id="35842" name="Picture 2" descr="http://www.chemistryland.com/CHM130S/10-ModernAtom/Spectra/SpectraAndNebu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590800"/>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981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edu-observatory.org/olli/tobbc/emission_lin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68086"/>
            <a:ext cx="5410200" cy="5972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997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74637"/>
            <a:ext cx="8229600" cy="1173163"/>
          </a:xfrm>
        </p:spPr>
        <p:txBody>
          <a:bodyPr>
            <a:normAutofit fontScale="85000" lnSpcReduction="20000"/>
          </a:bodyPr>
          <a:lstStyle/>
          <a:p>
            <a:r>
              <a:rPr lang="en-US" dirty="0" smtClean="0"/>
              <a:t>By comparing the emission spectra of known elements to the absorption spectra of a star, we can describe the composition of that star.</a:t>
            </a:r>
            <a:endParaRPr lang="en-US" dirty="0"/>
          </a:p>
        </p:txBody>
      </p:sp>
      <p:pic>
        <p:nvPicPr>
          <p:cNvPr id="40962" name="Picture 2" descr="http://www.revisionworld.com/sites/revisionworld.com/files/imce/spectrum-of-ligh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50126"/>
            <a:ext cx="6781800" cy="5069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666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Broadening</a:t>
            </a:r>
            <a:endParaRPr lang="en-US" dirty="0"/>
          </a:p>
        </p:txBody>
      </p:sp>
      <p:pic>
        <p:nvPicPr>
          <p:cNvPr id="24578" name="Picture 2" descr="http://www4.nau.edu/meteorite/Meteorite/Images/ThermalBroadening.jpg"/>
          <p:cNvPicPr>
            <a:picLocks noChangeAspect="1" noChangeArrowheads="1"/>
          </p:cNvPicPr>
          <p:nvPr/>
        </p:nvPicPr>
        <p:blipFill rotWithShape="1">
          <a:blip r:embed="rId2">
            <a:extLst>
              <a:ext uri="{28A0092B-C50C-407E-A947-70E740481C1C}">
                <a14:useLocalDpi xmlns:a14="http://schemas.microsoft.com/office/drawing/2010/main" val="0"/>
              </a:ext>
            </a:extLst>
          </a:blip>
          <a:srcRect l="27318" t="12299" b="60641"/>
          <a:stretch/>
        </p:blipFill>
        <p:spPr bwMode="auto">
          <a:xfrm>
            <a:off x="338273" y="1735574"/>
            <a:ext cx="3724548" cy="574766"/>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www4.nau.edu/meteorite/Meteorite/Images/ThermalBroadening.jpg"/>
          <p:cNvPicPr>
            <a:picLocks noChangeAspect="1" noChangeArrowheads="1"/>
          </p:cNvPicPr>
          <p:nvPr/>
        </p:nvPicPr>
        <p:blipFill rotWithShape="1">
          <a:blip r:embed="rId2">
            <a:extLst>
              <a:ext uri="{28A0092B-C50C-407E-A947-70E740481C1C}">
                <a14:useLocalDpi xmlns:a14="http://schemas.microsoft.com/office/drawing/2010/main" val="0"/>
              </a:ext>
            </a:extLst>
          </a:blip>
          <a:srcRect l="27318" t="55554" b="20461"/>
          <a:stretch/>
        </p:blipFill>
        <p:spPr bwMode="auto">
          <a:xfrm>
            <a:off x="338273" y="2584660"/>
            <a:ext cx="3724547" cy="5094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58491" y="1838291"/>
            <a:ext cx="2046009" cy="369332"/>
          </a:xfrm>
          <a:prstGeom prst="rect">
            <a:avLst/>
          </a:prstGeom>
          <a:noFill/>
        </p:spPr>
        <p:txBody>
          <a:bodyPr wrap="none" rtlCol="0">
            <a:spAutoFit/>
          </a:bodyPr>
          <a:lstStyle/>
          <a:p>
            <a:r>
              <a:rPr lang="en-US" dirty="0" smtClean="0"/>
              <a:t>Normal Spectrum</a:t>
            </a:r>
            <a:endParaRPr lang="en-US" dirty="0"/>
          </a:p>
        </p:txBody>
      </p:sp>
      <p:sp>
        <p:nvSpPr>
          <p:cNvPr id="4" name="TextBox 3"/>
          <p:cNvSpPr txBox="1"/>
          <p:nvPr/>
        </p:nvSpPr>
        <p:spPr>
          <a:xfrm>
            <a:off x="4230188" y="2654720"/>
            <a:ext cx="3508333" cy="369332"/>
          </a:xfrm>
          <a:prstGeom prst="rect">
            <a:avLst/>
          </a:prstGeom>
          <a:noFill/>
        </p:spPr>
        <p:txBody>
          <a:bodyPr wrap="none" rtlCol="0">
            <a:spAutoFit/>
          </a:bodyPr>
          <a:lstStyle/>
          <a:p>
            <a:r>
              <a:rPr lang="en-US" dirty="0" smtClean="0"/>
              <a:t>Spectrum with broadened lines</a:t>
            </a:r>
            <a:endParaRPr lang="en-US" dirty="0"/>
          </a:p>
        </p:txBody>
      </p:sp>
      <p:pic>
        <p:nvPicPr>
          <p:cNvPr id="24582" name="Picture 6" descr="http://cronodon.com/sitebuilder/images/line_broadening-469x2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733800"/>
            <a:ext cx="4467225" cy="23717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64033" y="3766168"/>
            <a:ext cx="1640642" cy="369332"/>
          </a:xfrm>
          <a:prstGeom prst="rect">
            <a:avLst/>
          </a:prstGeom>
          <a:noFill/>
        </p:spPr>
        <p:txBody>
          <a:bodyPr wrap="none" rtlCol="0">
            <a:spAutoFit/>
          </a:bodyPr>
          <a:lstStyle/>
          <a:p>
            <a:r>
              <a:rPr lang="en-US" dirty="0" smtClean="0"/>
              <a:t>In graph form</a:t>
            </a:r>
            <a:endParaRPr lang="en-US" dirty="0"/>
          </a:p>
        </p:txBody>
      </p:sp>
    </p:spTree>
    <p:extLst>
      <p:ext uri="{BB962C8B-B14F-4D97-AF65-F5344CB8AC3E}">
        <p14:creationId xmlns:p14="http://schemas.microsoft.com/office/powerpoint/2010/main" val="1338623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228600"/>
            <a:ext cx="8229600" cy="1295400"/>
          </a:xfrm>
        </p:spPr>
        <p:txBody>
          <a:bodyPr>
            <a:normAutofit fontScale="92500" lnSpcReduction="20000"/>
          </a:bodyPr>
          <a:lstStyle/>
          <a:p>
            <a:r>
              <a:rPr lang="en-US" dirty="0" smtClean="0"/>
              <a:t>Sometimes the spectral lines are broader than normal.  This broadening can be caused by different things.</a:t>
            </a:r>
            <a:endParaRPr lang="en-US" dirty="0"/>
          </a:p>
        </p:txBody>
      </p:sp>
      <p:pic>
        <p:nvPicPr>
          <p:cNvPr id="33794" name="Picture 2" descr="http://lifeng.lamost.org/courses/astrotoday/CHAISSON/AT304/IMAGES/AAAKKIJ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00200"/>
            <a:ext cx="5486400" cy="4741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042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Rotation</a:t>
            </a:r>
            <a:endParaRPr lang="en-US" dirty="0"/>
          </a:p>
        </p:txBody>
      </p:sp>
      <p:sp>
        <p:nvSpPr>
          <p:cNvPr id="3" name="Content Placeholder 2"/>
          <p:cNvSpPr>
            <a:spLocks noGrp="1"/>
          </p:cNvSpPr>
          <p:nvPr>
            <p:ph idx="1"/>
          </p:nvPr>
        </p:nvSpPr>
        <p:spPr>
          <a:xfrm>
            <a:off x="533400" y="1371600"/>
            <a:ext cx="8229600" cy="1096963"/>
          </a:xfrm>
        </p:spPr>
        <p:txBody>
          <a:bodyPr/>
          <a:lstStyle/>
          <a:p>
            <a:r>
              <a:rPr lang="en-US" dirty="0" smtClean="0"/>
              <a:t>Line broadening can be caused by a star’s rotation.</a:t>
            </a:r>
            <a:endParaRPr lang="en-US" dirty="0"/>
          </a:p>
        </p:txBody>
      </p:sp>
      <p:pic>
        <p:nvPicPr>
          <p:cNvPr id="25602" name="Picture 2" descr="http://staff.on.br/jlkm/astron2e/AT_MEDIA/CH04/CHAP04AT/AT04FG18.JPG"/>
          <p:cNvPicPr>
            <a:picLocks noChangeAspect="1" noChangeArrowheads="1"/>
          </p:cNvPicPr>
          <p:nvPr/>
        </p:nvPicPr>
        <p:blipFill rotWithShape="1">
          <a:blip r:embed="rId2">
            <a:extLst>
              <a:ext uri="{28A0092B-C50C-407E-A947-70E740481C1C}">
                <a14:useLocalDpi xmlns:a14="http://schemas.microsoft.com/office/drawing/2010/main" val="0"/>
              </a:ext>
            </a:extLst>
          </a:blip>
          <a:srcRect t="3951" b="2855"/>
          <a:stretch/>
        </p:blipFill>
        <p:spPr bwMode="auto">
          <a:xfrm>
            <a:off x="1828800" y="2362200"/>
            <a:ext cx="6248400" cy="41931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29400" y="2787134"/>
            <a:ext cx="1756956" cy="369332"/>
          </a:xfrm>
          <a:prstGeom prst="rect">
            <a:avLst/>
          </a:prstGeom>
          <a:noFill/>
        </p:spPr>
        <p:txBody>
          <a:bodyPr wrap="none" rtlCol="0">
            <a:spAutoFit/>
          </a:bodyPr>
          <a:lstStyle/>
          <a:p>
            <a:r>
              <a:rPr lang="en-US" dirty="0" smtClean="0">
                <a:solidFill>
                  <a:schemeClr val="bg1"/>
                </a:solidFill>
              </a:rPr>
              <a:t>Moving toward</a:t>
            </a:r>
            <a:endParaRPr lang="en-US" dirty="0">
              <a:solidFill>
                <a:schemeClr val="bg1"/>
              </a:solidFill>
            </a:endParaRPr>
          </a:p>
        </p:txBody>
      </p:sp>
      <p:sp>
        <p:nvSpPr>
          <p:cNvPr id="5" name="Rectangle 4"/>
          <p:cNvSpPr/>
          <p:nvPr/>
        </p:nvSpPr>
        <p:spPr>
          <a:xfrm>
            <a:off x="4724400" y="5874327"/>
            <a:ext cx="1576585" cy="369332"/>
          </a:xfrm>
          <a:prstGeom prst="rect">
            <a:avLst/>
          </a:prstGeom>
        </p:spPr>
        <p:txBody>
          <a:bodyPr wrap="none">
            <a:spAutoFit/>
          </a:bodyPr>
          <a:lstStyle/>
          <a:p>
            <a:r>
              <a:rPr lang="en-US" dirty="0" smtClean="0">
                <a:solidFill>
                  <a:schemeClr val="bg1"/>
                </a:solidFill>
              </a:rPr>
              <a:t>Moving away</a:t>
            </a:r>
            <a:endParaRPr lang="en-US" dirty="0">
              <a:solidFill>
                <a:schemeClr val="bg1"/>
              </a:solidFill>
            </a:endParaRPr>
          </a:p>
        </p:txBody>
      </p:sp>
    </p:spTree>
    <p:extLst>
      <p:ext uri="{BB962C8B-B14F-4D97-AF65-F5344CB8AC3E}">
        <p14:creationId xmlns:p14="http://schemas.microsoft.com/office/powerpoint/2010/main" val="1818158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encrypted-tbn1.gstatic.com/images?q=tbn:ANd9GcT8G5WMkx-rdRO3SjJT3PMhWXRzNnSFtunxYr_kj8bvMuf_FFS0D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66800"/>
            <a:ext cx="66040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074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a:t>
            </a:r>
            <a:endParaRPr lang="en-US" dirty="0"/>
          </a:p>
        </p:txBody>
      </p:sp>
      <p:sp>
        <p:nvSpPr>
          <p:cNvPr id="3" name="Content Placeholder 2"/>
          <p:cNvSpPr>
            <a:spLocks noGrp="1"/>
          </p:cNvSpPr>
          <p:nvPr>
            <p:ph idx="1"/>
          </p:nvPr>
        </p:nvSpPr>
        <p:spPr>
          <a:xfrm>
            <a:off x="457200" y="1646237"/>
            <a:ext cx="8229600" cy="2087563"/>
          </a:xfrm>
        </p:spPr>
        <p:txBody>
          <a:bodyPr>
            <a:normAutofit/>
          </a:bodyPr>
          <a:lstStyle/>
          <a:p>
            <a:r>
              <a:rPr lang="en-US" sz="2400" dirty="0" smtClean="0"/>
              <a:t>Hotter gas, the particles move faster</a:t>
            </a:r>
          </a:p>
          <a:p>
            <a:r>
              <a:rPr lang="en-US" sz="2400" dirty="0" smtClean="0"/>
              <a:t>Cooler gas, the particles move slower</a:t>
            </a:r>
          </a:p>
          <a:p>
            <a:r>
              <a:rPr lang="en-US" sz="2400" dirty="0" smtClean="0"/>
              <a:t>This random motion of individual particles will give off individual red or blue Doppler shifts.</a:t>
            </a:r>
          </a:p>
          <a:p>
            <a:r>
              <a:rPr lang="en-US" sz="2400" dirty="0" smtClean="0"/>
              <a:t>Thus, hotter gases will produce broader lines.</a:t>
            </a:r>
            <a:endParaRPr lang="en-US" sz="2400" dirty="0"/>
          </a:p>
        </p:txBody>
      </p:sp>
      <p:pic>
        <p:nvPicPr>
          <p:cNvPr id="28674" name="Picture 2" descr="http://www.oglethorpe.edu/faculty/%7Em_rulison/Astronomy/Chap%2004/Images/broa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733799"/>
            <a:ext cx="7239000" cy="26238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1600" y="6357602"/>
            <a:ext cx="867545" cy="369332"/>
          </a:xfrm>
          <a:prstGeom prst="rect">
            <a:avLst/>
          </a:prstGeom>
          <a:noFill/>
        </p:spPr>
        <p:txBody>
          <a:bodyPr wrap="none" rtlCol="0">
            <a:spAutoFit/>
          </a:bodyPr>
          <a:lstStyle/>
          <a:p>
            <a:r>
              <a:rPr lang="en-US" dirty="0" smtClean="0"/>
              <a:t>cooler</a:t>
            </a:r>
            <a:endParaRPr lang="en-US" dirty="0"/>
          </a:p>
        </p:txBody>
      </p:sp>
      <p:sp>
        <p:nvSpPr>
          <p:cNvPr id="6" name="TextBox 5"/>
          <p:cNvSpPr txBox="1"/>
          <p:nvPr/>
        </p:nvSpPr>
        <p:spPr>
          <a:xfrm>
            <a:off x="5160204" y="6357602"/>
            <a:ext cx="817853" cy="369332"/>
          </a:xfrm>
          <a:prstGeom prst="rect">
            <a:avLst/>
          </a:prstGeom>
          <a:noFill/>
        </p:spPr>
        <p:txBody>
          <a:bodyPr wrap="none" rtlCol="0">
            <a:spAutoFit/>
          </a:bodyPr>
          <a:lstStyle/>
          <a:p>
            <a:r>
              <a:rPr lang="en-US" dirty="0" smtClean="0"/>
              <a:t>hotter</a:t>
            </a:r>
            <a:endParaRPr lang="en-US" dirty="0"/>
          </a:p>
        </p:txBody>
      </p:sp>
    </p:spTree>
    <p:extLst>
      <p:ext uri="{BB962C8B-B14F-4D97-AF65-F5344CB8AC3E}">
        <p14:creationId xmlns:p14="http://schemas.microsoft.com/office/powerpoint/2010/main" val="2533653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Sun’s Spectrum</a:t>
            </a:r>
            <a:endParaRPr lang="en-US" dirty="0"/>
          </a:p>
        </p:txBody>
      </p:sp>
      <p:sp>
        <p:nvSpPr>
          <p:cNvPr id="3" name="Content Placeholder 2"/>
          <p:cNvSpPr>
            <a:spLocks noGrp="1"/>
          </p:cNvSpPr>
          <p:nvPr>
            <p:ph idx="1"/>
          </p:nvPr>
        </p:nvSpPr>
        <p:spPr>
          <a:xfrm>
            <a:off x="457200" y="1646237"/>
            <a:ext cx="8229600" cy="1325563"/>
          </a:xfrm>
        </p:spPr>
        <p:txBody>
          <a:bodyPr/>
          <a:lstStyle/>
          <a:p>
            <a:r>
              <a:rPr lang="en-US" dirty="0" smtClean="0"/>
              <a:t>Notice the elements identified by the absorption lines.</a:t>
            </a:r>
            <a:endParaRPr lang="en-US" dirty="0"/>
          </a:p>
        </p:txBody>
      </p:sp>
      <p:pic>
        <p:nvPicPr>
          <p:cNvPr id="9218" name="Picture 2" descr="http://flatworldknowledge.lardbucket.org/books/general-chemistry-principles-patterns-and-applications-v1.0/section_10/1c6d27a73443b05b3de40bc49186d18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564" y="3124200"/>
            <a:ext cx="8246236"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82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taff.on.br/jlkm/astron2e/AT_MEDIA/CH04/CHAP04AT/AT04FG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 y="346165"/>
            <a:ext cx="4800600" cy="625057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096000" y="346165"/>
            <a:ext cx="685800" cy="6147582"/>
          </a:xfrm>
        </p:spPr>
        <p:txBody>
          <a:bodyPr>
            <a:noAutofit/>
          </a:bodyPr>
          <a:lstStyle/>
          <a:p>
            <a:pPr algn="ctr"/>
            <a:r>
              <a:rPr lang="en-US" sz="3600" dirty="0" smtClean="0"/>
              <a:t>TEMPERATURE</a:t>
            </a:r>
            <a:endParaRPr lang="en-US" sz="3600" dirty="0"/>
          </a:p>
        </p:txBody>
      </p:sp>
      <p:sp>
        <p:nvSpPr>
          <p:cNvPr id="6" name="Rectangle 5"/>
          <p:cNvSpPr/>
          <p:nvPr/>
        </p:nvSpPr>
        <p:spPr>
          <a:xfrm>
            <a:off x="7010400" y="655298"/>
            <a:ext cx="609600" cy="5632311"/>
          </a:xfrm>
          <a:prstGeom prst="rect">
            <a:avLst/>
          </a:prstGeom>
        </p:spPr>
        <p:txBody>
          <a:bodyPr wrap="square">
            <a:spAutoFit/>
          </a:bodyPr>
          <a:lstStyle/>
          <a:p>
            <a:pPr algn="ctr"/>
            <a:r>
              <a:rPr lang="en-US" sz="3600" b="1" dirty="0" smtClean="0">
                <a:solidFill>
                  <a:srgbClr val="EAEBDE">
                    <a:tint val="100000"/>
                    <a:shade val="90000"/>
                    <a:satMod val="250000"/>
                    <a:alpha val="100000"/>
                  </a:srgbClr>
                </a:solidFill>
                <a:effectLst>
                  <a:outerShdw blurRad="38100" dist="25500" dir="5400000" algn="tl" rotWithShape="0">
                    <a:srgbClr val="000000">
                      <a:satMod val="180000"/>
                      <a:alpha val="75000"/>
                    </a:srgbClr>
                  </a:outerShdw>
                </a:effectLst>
                <a:ea typeface="+mj-ea"/>
                <a:cs typeface="+mj-cs"/>
              </a:rPr>
              <a:t>BROADENING</a:t>
            </a:r>
            <a:endParaRPr lang="en-US" b="1" dirty="0"/>
          </a:p>
        </p:txBody>
      </p:sp>
    </p:spTree>
    <p:extLst>
      <p:ext uri="{BB962C8B-B14F-4D97-AF65-F5344CB8AC3E}">
        <p14:creationId xmlns:p14="http://schemas.microsoft.com/office/powerpoint/2010/main" val="1122918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041864"/>
          </a:xfrm>
        </p:spPr>
        <p:txBody>
          <a:bodyPr>
            <a:noAutofit/>
          </a:bodyPr>
          <a:lstStyle/>
          <a:p>
            <a:r>
              <a:rPr lang="en-US" sz="3200" dirty="0" smtClean="0"/>
              <a:t>High Pressure (Caused by small star size with high density)</a:t>
            </a:r>
            <a:endParaRPr lang="en-US" sz="3200" dirty="0"/>
          </a:p>
        </p:txBody>
      </p:sp>
      <p:sp>
        <p:nvSpPr>
          <p:cNvPr id="3" name="Content Placeholder 2"/>
          <p:cNvSpPr>
            <a:spLocks noGrp="1"/>
          </p:cNvSpPr>
          <p:nvPr>
            <p:ph idx="1"/>
          </p:nvPr>
        </p:nvSpPr>
        <p:spPr>
          <a:xfrm>
            <a:off x="381000" y="1447800"/>
            <a:ext cx="8229600" cy="1096963"/>
          </a:xfrm>
        </p:spPr>
        <p:txBody>
          <a:bodyPr>
            <a:normAutofit fontScale="85000" lnSpcReduction="20000"/>
          </a:bodyPr>
          <a:lstStyle/>
          <a:p>
            <a:r>
              <a:rPr lang="en-US" dirty="0" smtClean="0"/>
              <a:t>High Pressure of a star can increase the density of the atmosphere, which in turn can cause line broadening in spectra.</a:t>
            </a:r>
            <a:endParaRPr lang="en-US" dirty="0"/>
          </a:p>
        </p:txBody>
      </p:sp>
      <p:pic>
        <p:nvPicPr>
          <p:cNvPr id="29698" name="Picture 2" descr="http://www.kcvs.ca/martin/astro/course/lectures/images/gif/pressur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514600"/>
            <a:ext cx="5715000" cy="4218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788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Pressure effects</a:t>
            </a:r>
            <a:endParaRPr lang="en-US" dirty="0"/>
          </a:p>
        </p:txBody>
      </p:sp>
      <p:sp>
        <p:nvSpPr>
          <p:cNvPr id="3" name="Content Placeholder 2"/>
          <p:cNvSpPr>
            <a:spLocks noGrp="1"/>
          </p:cNvSpPr>
          <p:nvPr>
            <p:ph idx="1"/>
          </p:nvPr>
        </p:nvSpPr>
        <p:spPr/>
        <p:txBody>
          <a:bodyPr/>
          <a:lstStyle/>
          <a:p>
            <a:r>
              <a:rPr lang="en-US" dirty="0" smtClean="0"/>
              <a:t>Comparing Thin to Thick </a:t>
            </a:r>
            <a:r>
              <a:rPr lang="en-US" dirty="0"/>
              <a:t>atmosphere</a:t>
            </a:r>
          </a:p>
          <a:p>
            <a:endParaRPr lang="en-US" dirty="0"/>
          </a:p>
        </p:txBody>
      </p:sp>
      <p:pic>
        <p:nvPicPr>
          <p:cNvPr id="27650" name="Picture 2" descr="http://myspace.pc.edu/rarts/public_html/courses/astronomy/notes/Light_and_Atoms/spectral_broade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438399"/>
            <a:ext cx="8077200" cy="3948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331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Spectral Line Intensity</a:t>
            </a:r>
            <a:endParaRPr lang="en-US" dirty="0"/>
          </a:p>
        </p:txBody>
      </p:sp>
      <p:sp>
        <p:nvSpPr>
          <p:cNvPr id="3" name="Content Placeholder 2"/>
          <p:cNvSpPr>
            <a:spLocks noGrp="1"/>
          </p:cNvSpPr>
          <p:nvPr>
            <p:ph idx="1"/>
          </p:nvPr>
        </p:nvSpPr>
        <p:spPr>
          <a:xfrm>
            <a:off x="438150" y="1493837"/>
            <a:ext cx="8229600" cy="1325563"/>
          </a:xfrm>
        </p:spPr>
        <p:txBody>
          <a:bodyPr>
            <a:normAutofit fontScale="92500" lnSpcReduction="20000"/>
          </a:bodyPr>
          <a:lstStyle/>
          <a:p>
            <a:pPr marL="0" indent="0">
              <a:buNone/>
            </a:pPr>
            <a:r>
              <a:rPr lang="en-US" dirty="0" smtClean="0"/>
              <a:t>Some lines have more intensity than others.  We can see this on the graph as height and on the spectrum as brightness or dimness.</a:t>
            </a:r>
            <a:endParaRPr lang="en-US" dirty="0"/>
          </a:p>
        </p:txBody>
      </p:sp>
      <p:pic>
        <p:nvPicPr>
          <p:cNvPr id="31750" name="Picture 6" descr="http://www.pietro.org/images/UniverseSpectrum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7999"/>
            <a:ext cx="8153400" cy="3258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050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datalyse.dk/datauk/images/exampl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257" y="1905000"/>
            <a:ext cx="6172198" cy="4343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10200" y="1447800"/>
            <a:ext cx="2222083" cy="369332"/>
          </a:xfrm>
          <a:prstGeom prst="rect">
            <a:avLst/>
          </a:prstGeom>
          <a:noFill/>
        </p:spPr>
        <p:txBody>
          <a:bodyPr wrap="none" rtlCol="0">
            <a:spAutoFit/>
          </a:bodyPr>
          <a:lstStyle/>
          <a:p>
            <a:r>
              <a:rPr lang="en-US" dirty="0" smtClean="0"/>
              <a:t>High intensity lines</a:t>
            </a:r>
            <a:endParaRPr lang="en-US" dirty="0"/>
          </a:p>
        </p:txBody>
      </p:sp>
      <p:cxnSp>
        <p:nvCxnSpPr>
          <p:cNvPr id="6" name="Straight Arrow Connector 5"/>
          <p:cNvCxnSpPr/>
          <p:nvPr/>
        </p:nvCxnSpPr>
        <p:spPr>
          <a:xfrm flipH="1">
            <a:off x="5029200" y="1817132"/>
            <a:ext cx="990600" cy="9260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343400" y="1811298"/>
            <a:ext cx="1157151" cy="70330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867400" y="4076700"/>
            <a:ext cx="2134752" cy="369332"/>
          </a:xfrm>
          <a:prstGeom prst="rect">
            <a:avLst/>
          </a:prstGeom>
        </p:spPr>
        <p:txBody>
          <a:bodyPr wrap="none">
            <a:spAutoFit/>
          </a:bodyPr>
          <a:lstStyle/>
          <a:p>
            <a:r>
              <a:rPr lang="en-US" dirty="0" smtClean="0"/>
              <a:t>Low intensity lines</a:t>
            </a:r>
            <a:endParaRPr lang="en-US" dirty="0"/>
          </a:p>
        </p:txBody>
      </p:sp>
      <p:cxnSp>
        <p:nvCxnSpPr>
          <p:cNvPr id="12" name="Straight Arrow Connector 11"/>
          <p:cNvCxnSpPr/>
          <p:nvPr/>
        </p:nvCxnSpPr>
        <p:spPr>
          <a:xfrm flipH="1">
            <a:off x="3728356" y="4261366"/>
            <a:ext cx="2139044" cy="7218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1"/>
          </p:cNvCxnSpPr>
          <p:nvPr/>
        </p:nvCxnSpPr>
        <p:spPr>
          <a:xfrm flipH="1">
            <a:off x="3124200" y="4261366"/>
            <a:ext cx="2743200" cy="46549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6732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Doppler Shift</a:t>
            </a:r>
            <a:endParaRPr lang="en-US" dirty="0"/>
          </a:p>
        </p:txBody>
      </p:sp>
      <p:sp>
        <p:nvSpPr>
          <p:cNvPr id="3" name="Content Placeholder 2"/>
          <p:cNvSpPr>
            <a:spLocks noGrp="1"/>
          </p:cNvSpPr>
          <p:nvPr>
            <p:ph idx="1"/>
          </p:nvPr>
        </p:nvSpPr>
        <p:spPr>
          <a:xfrm>
            <a:off x="457200" y="1656035"/>
            <a:ext cx="8229600" cy="1620565"/>
          </a:xfrm>
        </p:spPr>
        <p:txBody>
          <a:bodyPr>
            <a:normAutofit fontScale="77500" lnSpcReduction="20000"/>
          </a:bodyPr>
          <a:lstStyle/>
          <a:p>
            <a:r>
              <a:rPr lang="en-US" dirty="0" smtClean="0"/>
              <a:t>If an object is moving toward us or away from us the whole spectrum is shifted. </a:t>
            </a:r>
          </a:p>
          <a:p>
            <a:r>
              <a:rPr lang="en-US" dirty="0" smtClean="0"/>
              <a:t>The amount of shift tells the speed. Large shift means greater speed, small shift means smaller speed.</a:t>
            </a:r>
            <a:endParaRPr lang="en-US" dirty="0"/>
          </a:p>
        </p:txBody>
      </p:sp>
      <p:pic>
        <p:nvPicPr>
          <p:cNvPr id="36866" name="Picture 2" descr="http://www.atnf.csiro.au/outreach/education/senior/astrophysics/images/spectra/dopplercom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0"/>
            <a:ext cx="7848600" cy="327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5986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229600" cy="792163"/>
          </a:xfrm>
        </p:spPr>
        <p:txBody>
          <a:bodyPr/>
          <a:lstStyle/>
          <a:p>
            <a:r>
              <a:rPr lang="en-US" dirty="0" smtClean="0"/>
              <a:t>Spectral view</a:t>
            </a:r>
            <a:endParaRPr lang="en-US" dirty="0"/>
          </a:p>
        </p:txBody>
      </p:sp>
      <p:pic>
        <p:nvPicPr>
          <p:cNvPr id="37890" name="Picture 2" descr="http://a-levelphysicstutor.com/images/waves/dopp-redshift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44029"/>
            <a:ext cx="8153400" cy="5055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4064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715963"/>
          </a:xfrm>
        </p:spPr>
        <p:txBody>
          <a:bodyPr/>
          <a:lstStyle/>
          <a:p>
            <a:r>
              <a:rPr lang="en-US" dirty="0" smtClean="0"/>
              <a:t>Graph view</a:t>
            </a:r>
            <a:endParaRPr lang="en-US" dirty="0"/>
          </a:p>
        </p:txBody>
      </p:sp>
      <p:pic>
        <p:nvPicPr>
          <p:cNvPr id="38914" name="Picture 2" descr="http://www.astronomynotes.com/light/pldopl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6858000" cy="481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2208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1143000"/>
          </a:xfrm>
        </p:spPr>
        <p:txBody>
          <a:bodyPr>
            <a:normAutofit fontScale="85000" lnSpcReduction="20000"/>
          </a:bodyPr>
          <a:lstStyle/>
          <a:p>
            <a:r>
              <a:rPr lang="en-US" dirty="0" smtClean="0"/>
              <a:t>As we get farther from the sources, the speed increases according to the Doppler Shifts of their Spectra.</a:t>
            </a:r>
            <a:endParaRPr lang="en-US" dirty="0"/>
          </a:p>
        </p:txBody>
      </p:sp>
      <p:pic>
        <p:nvPicPr>
          <p:cNvPr id="39938" name="Picture 2" descr="http://www.space-exploratorium.com/images/redshi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381996"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292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1173163"/>
          </a:xfrm>
        </p:spPr>
        <p:txBody>
          <a:bodyPr>
            <a:normAutofit fontScale="85000" lnSpcReduction="20000"/>
          </a:bodyPr>
          <a:lstStyle/>
          <a:p>
            <a:r>
              <a:rPr lang="en-US" dirty="0" smtClean="0"/>
              <a:t>Arcturus is a star with similar composition to the sun, but its Doppler shift shows that it is moving away from us.  (Or we are moving away from it!)</a:t>
            </a:r>
            <a:endParaRPr lang="en-US" dirty="0"/>
          </a:p>
        </p:txBody>
      </p:sp>
      <p:pic>
        <p:nvPicPr>
          <p:cNvPr id="41986" name="Picture 2" descr="http://spiff.rit.edu/classes/phys301/lectures/doppler/spec_sun_arcturu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52600"/>
            <a:ext cx="6858000" cy="4780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364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4.nau.edu/meteorite/Meteorite/Images/AbsorptionSpect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305800" cy="55482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0" y="6107668"/>
            <a:ext cx="5611023" cy="369332"/>
          </a:xfrm>
          <a:prstGeom prst="rect">
            <a:avLst/>
          </a:prstGeom>
          <a:noFill/>
        </p:spPr>
        <p:txBody>
          <a:bodyPr wrap="none" rtlCol="0">
            <a:spAutoFit/>
          </a:bodyPr>
          <a:lstStyle/>
          <a:p>
            <a:r>
              <a:rPr lang="en-US" dirty="0" smtClean="0"/>
              <a:t>This is a more detailed view of the sun’s spectrum.</a:t>
            </a:r>
          </a:p>
        </p:txBody>
      </p:sp>
    </p:spTree>
    <p:extLst>
      <p:ext uri="{BB962C8B-B14F-4D97-AF65-F5344CB8AC3E}">
        <p14:creationId xmlns:p14="http://schemas.microsoft.com/office/powerpoint/2010/main" val="12535156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72736212"/>
              </p:ext>
            </p:extLst>
          </p:nvPr>
        </p:nvGraphicFramePr>
        <p:xfrm>
          <a:off x="381000" y="507064"/>
          <a:ext cx="8458200" cy="5969936"/>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1146902">
                <a:tc>
                  <a:txBody>
                    <a:bodyPr/>
                    <a:lstStyle/>
                    <a:p>
                      <a:r>
                        <a:rPr lang="en-US" sz="2400" dirty="0" smtClean="0"/>
                        <a:t>Observed Spectral Characteristic</a:t>
                      </a:r>
                      <a:endParaRPr lang="en-US" sz="2400" dirty="0"/>
                    </a:p>
                  </a:txBody>
                  <a:tcPr/>
                </a:tc>
                <a:tc>
                  <a:txBody>
                    <a:bodyPr/>
                    <a:lstStyle/>
                    <a:p>
                      <a:r>
                        <a:rPr lang="en-US" sz="2400" dirty="0" smtClean="0"/>
                        <a:t>Information Provided</a:t>
                      </a:r>
                      <a:endParaRPr lang="en-US" sz="2400" dirty="0"/>
                    </a:p>
                  </a:txBody>
                  <a:tcPr/>
                </a:tc>
                <a:extLst>
                  <a:ext uri="{0D108BD9-81ED-4DB2-BD59-A6C34878D82A}">
                    <a16:rowId xmlns:a16="http://schemas.microsoft.com/office/drawing/2014/main" val="10000"/>
                  </a:ext>
                </a:extLst>
              </a:tr>
              <a:tr h="1238089">
                <a:tc>
                  <a:txBody>
                    <a:bodyPr/>
                    <a:lstStyle/>
                    <a:p>
                      <a:r>
                        <a:rPr lang="en-US" sz="2400" dirty="0" smtClean="0"/>
                        <a:t>Peak Frequency or wavelength</a:t>
                      </a:r>
                    </a:p>
                    <a:p>
                      <a:r>
                        <a:rPr lang="en-US" sz="2400" dirty="0" smtClean="0"/>
                        <a:t>(Continuous</a:t>
                      </a:r>
                      <a:r>
                        <a:rPr lang="en-US" sz="2400" baseline="0" dirty="0" smtClean="0"/>
                        <a:t> Spectra Only)</a:t>
                      </a:r>
                      <a:endParaRPr lang="en-US" sz="2400" dirty="0"/>
                    </a:p>
                  </a:txBody>
                  <a:tcPr/>
                </a:tc>
                <a:tc>
                  <a:txBody>
                    <a:bodyPr/>
                    <a:lstStyle/>
                    <a:p>
                      <a:r>
                        <a:rPr lang="en-US" sz="2400" dirty="0" smtClean="0"/>
                        <a:t>Temperature</a:t>
                      </a:r>
                      <a:r>
                        <a:rPr lang="en-US" sz="2400" baseline="0" dirty="0" smtClean="0"/>
                        <a:t> </a:t>
                      </a:r>
                      <a:r>
                        <a:rPr lang="en-US" sz="2400" baseline="0" smtClean="0"/>
                        <a:t>(Wien’s </a:t>
                      </a:r>
                      <a:r>
                        <a:rPr lang="en-US" sz="2400" baseline="0" dirty="0" smtClean="0"/>
                        <a:t>Law)</a:t>
                      </a:r>
                      <a:endParaRPr lang="en-US" sz="2400" dirty="0"/>
                    </a:p>
                  </a:txBody>
                  <a:tcPr/>
                </a:tc>
                <a:extLst>
                  <a:ext uri="{0D108BD9-81ED-4DB2-BD59-A6C34878D82A}">
                    <a16:rowId xmlns:a16="http://schemas.microsoft.com/office/drawing/2014/main" val="10001"/>
                  </a:ext>
                </a:extLst>
              </a:tr>
              <a:tr h="946775">
                <a:tc>
                  <a:txBody>
                    <a:bodyPr/>
                    <a:lstStyle/>
                    <a:p>
                      <a:r>
                        <a:rPr lang="en-US" sz="2400" dirty="0" smtClean="0"/>
                        <a:t>Lines Present in the Spectrum</a:t>
                      </a:r>
                      <a:endParaRPr lang="en-US" sz="2400" dirty="0"/>
                    </a:p>
                  </a:txBody>
                  <a:tcPr/>
                </a:tc>
                <a:tc>
                  <a:txBody>
                    <a:bodyPr/>
                    <a:lstStyle/>
                    <a:p>
                      <a:r>
                        <a:rPr lang="en-US" sz="2400" dirty="0" smtClean="0"/>
                        <a:t>Composition, Temperature</a:t>
                      </a:r>
                    </a:p>
                    <a:p>
                      <a:endParaRPr lang="en-US" sz="2400" dirty="0"/>
                    </a:p>
                  </a:txBody>
                  <a:tcPr/>
                </a:tc>
                <a:extLst>
                  <a:ext uri="{0D108BD9-81ED-4DB2-BD59-A6C34878D82A}">
                    <a16:rowId xmlns:a16="http://schemas.microsoft.com/office/drawing/2014/main" val="10002"/>
                  </a:ext>
                </a:extLst>
              </a:tr>
              <a:tr h="724725">
                <a:tc>
                  <a:txBody>
                    <a:bodyPr/>
                    <a:lstStyle/>
                    <a:p>
                      <a:r>
                        <a:rPr lang="en-US" sz="2400" dirty="0" smtClean="0"/>
                        <a:t>Line intensities</a:t>
                      </a:r>
                      <a:endParaRPr lang="en-US" sz="2400" dirty="0"/>
                    </a:p>
                  </a:txBody>
                  <a:tcPr/>
                </a:tc>
                <a:tc>
                  <a:txBody>
                    <a:bodyPr/>
                    <a:lstStyle/>
                    <a:p>
                      <a:r>
                        <a:rPr lang="en-US" sz="2400" dirty="0" smtClean="0"/>
                        <a:t>Temperature,</a:t>
                      </a:r>
                      <a:r>
                        <a:rPr lang="en-US" sz="2400" baseline="0" dirty="0" smtClean="0"/>
                        <a:t> Composition</a:t>
                      </a:r>
                      <a:endParaRPr lang="en-US" sz="2400" dirty="0"/>
                    </a:p>
                  </a:txBody>
                  <a:tcPr/>
                </a:tc>
                <a:extLst>
                  <a:ext uri="{0D108BD9-81ED-4DB2-BD59-A6C34878D82A}">
                    <a16:rowId xmlns:a16="http://schemas.microsoft.com/office/drawing/2014/main" val="10003"/>
                  </a:ext>
                </a:extLst>
              </a:tr>
              <a:tr h="1089715">
                <a:tc>
                  <a:txBody>
                    <a:bodyPr/>
                    <a:lstStyle/>
                    <a:p>
                      <a:r>
                        <a:rPr lang="en-US" sz="2400" dirty="0" smtClean="0"/>
                        <a:t>Line width</a:t>
                      </a:r>
                      <a:endParaRPr lang="en-US" sz="2400" dirty="0"/>
                    </a:p>
                  </a:txBody>
                  <a:tcPr/>
                </a:tc>
                <a:tc>
                  <a:txBody>
                    <a:bodyPr/>
                    <a:lstStyle/>
                    <a:p>
                      <a:r>
                        <a:rPr lang="en-US" sz="2400" dirty="0" smtClean="0"/>
                        <a:t>Temperature, turbulence,  rotation</a:t>
                      </a:r>
                      <a:r>
                        <a:rPr lang="en-US" sz="2400" baseline="0" dirty="0" smtClean="0"/>
                        <a:t> speed, density, magnetic field</a:t>
                      </a:r>
                      <a:endParaRPr lang="en-US" sz="2400" dirty="0"/>
                    </a:p>
                  </a:txBody>
                  <a:tcPr/>
                </a:tc>
                <a:extLst>
                  <a:ext uri="{0D108BD9-81ED-4DB2-BD59-A6C34878D82A}">
                    <a16:rowId xmlns:a16="http://schemas.microsoft.com/office/drawing/2014/main" val="10004"/>
                  </a:ext>
                </a:extLst>
              </a:tr>
              <a:tr h="724725">
                <a:tc>
                  <a:txBody>
                    <a:bodyPr/>
                    <a:lstStyle/>
                    <a:p>
                      <a:r>
                        <a:rPr lang="en-US" sz="2400" dirty="0" smtClean="0"/>
                        <a:t>Doppler</a:t>
                      </a:r>
                      <a:r>
                        <a:rPr lang="en-US" sz="2400" baseline="0" dirty="0" smtClean="0"/>
                        <a:t> Shift</a:t>
                      </a:r>
                      <a:endParaRPr lang="en-US" sz="2400" dirty="0"/>
                    </a:p>
                  </a:txBody>
                  <a:tcPr/>
                </a:tc>
                <a:tc>
                  <a:txBody>
                    <a:bodyPr/>
                    <a:lstStyle/>
                    <a:p>
                      <a:r>
                        <a:rPr lang="en-US" sz="2400" dirty="0" smtClean="0"/>
                        <a:t>Line-</a:t>
                      </a:r>
                      <a:r>
                        <a:rPr lang="en-US" sz="2400" baseline="0" dirty="0" smtClean="0"/>
                        <a:t>of-sight Velocity</a:t>
                      </a:r>
                      <a:endParaRPr lang="en-US" sz="2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020103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800"/>
            <a:ext cx="8229600" cy="1219200"/>
          </a:xfrm>
        </p:spPr>
        <p:txBody>
          <a:bodyPr>
            <a:normAutofit fontScale="92500" lnSpcReduction="20000"/>
          </a:bodyPr>
          <a:lstStyle/>
          <a:p>
            <a:r>
              <a:rPr lang="en-US" dirty="0" smtClean="0"/>
              <a:t>Using this information we can tell a lot of information about the stars, galaxies, nebulae and other astronomical objects.</a:t>
            </a:r>
            <a:endParaRPr lang="en-US" dirty="0"/>
          </a:p>
        </p:txBody>
      </p:sp>
      <p:pic>
        <p:nvPicPr>
          <p:cNvPr id="43012" name="Picture 4" descr="http://www.astro.ufl.edu/%7Eguzman/ast1002/class_notes/hamann/nov1/Slide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95426"/>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8267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Stars</a:t>
            </a:r>
            <a:endParaRPr lang="en-US" dirty="0"/>
          </a:p>
        </p:txBody>
      </p:sp>
      <p:sp>
        <p:nvSpPr>
          <p:cNvPr id="3" name="Content Placeholder 2"/>
          <p:cNvSpPr>
            <a:spLocks noGrp="1"/>
          </p:cNvSpPr>
          <p:nvPr>
            <p:ph idx="1"/>
          </p:nvPr>
        </p:nvSpPr>
        <p:spPr>
          <a:xfrm>
            <a:off x="5791200" y="1447800"/>
            <a:ext cx="2971800" cy="5228095"/>
          </a:xfrm>
        </p:spPr>
        <p:txBody>
          <a:bodyPr>
            <a:normAutofit lnSpcReduction="10000"/>
          </a:bodyPr>
          <a:lstStyle/>
          <a:p>
            <a:r>
              <a:rPr lang="en-US" b="1" u="sng" dirty="0"/>
              <a:t>Binary Stars- </a:t>
            </a:r>
            <a:r>
              <a:rPr lang="en-US" dirty="0"/>
              <a:t>Stars that rotate around each other</a:t>
            </a:r>
            <a:r>
              <a:rPr lang="en-US" dirty="0" smtClean="0"/>
              <a:t>.</a:t>
            </a:r>
          </a:p>
          <a:p>
            <a:r>
              <a:rPr lang="en-US" dirty="0" smtClean="0"/>
              <a:t>We can use spectroscopy techniques to find and identify binary stars</a:t>
            </a:r>
            <a:endParaRPr lang="en-US" dirty="0"/>
          </a:p>
          <a:p>
            <a:endParaRPr lang="en-US" dirty="0"/>
          </a:p>
        </p:txBody>
      </p:sp>
      <p:pic>
        <p:nvPicPr>
          <p:cNvPr id="4" name="Picture 2" descr="http://abyss.uoregon.edu/%7Ejs/images/spectroscopic_binar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5334000" cy="5075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8347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encrypted-tbn2.gstatic.com/images?q=tbn:ANd9GcSw1Oxq0OrH2mBRPDD4_t0tm1Irlw-DKZmdryBiUbPzMzlPjQ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34290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berkeley.edu/news/media/releases/2005/06/images/plane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252686"/>
            <a:ext cx="3898229"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53000" y="1385146"/>
            <a:ext cx="3429000" cy="2554545"/>
          </a:xfrm>
          <a:prstGeom prst="rect">
            <a:avLst/>
          </a:prstGeom>
          <a:noFill/>
        </p:spPr>
        <p:txBody>
          <a:bodyPr wrap="square" rtlCol="0">
            <a:spAutoFit/>
          </a:bodyPr>
          <a:lstStyle/>
          <a:p>
            <a:r>
              <a:rPr lang="en-US" sz="3200" dirty="0" smtClean="0"/>
              <a:t>An ‘extra-solar planet’ is  a planet that orbits a star other than the sun</a:t>
            </a:r>
            <a:endParaRPr lang="en-US" sz="3200" dirty="0"/>
          </a:p>
        </p:txBody>
      </p:sp>
      <p:pic>
        <p:nvPicPr>
          <p:cNvPr id="1032" name="Picture 8" descr="http://www.psi.edu/sites/default/files/images/staff/hartmann/pic-cat/images/6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4" y="3429000"/>
            <a:ext cx="4175383" cy="31573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53218"/>
            <a:ext cx="8229600" cy="878737"/>
          </a:xfrm>
        </p:spPr>
        <p:txBody>
          <a:bodyPr/>
          <a:lstStyle/>
          <a:p>
            <a:r>
              <a:rPr lang="en-US" dirty="0" smtClean="0"/>
              <a:t>Extra-solar Planets</a:t>
            </a:r>
            <a:endParaRPr lang="en-US" dirty="0"/>
          </a:p>
        </p:txBody>
      </p:sp>
    </p:spTree>
    <p:extLst>
      <p:ext uri="{BB962C8B-B14F-4D97-AF65-F5344CB8AC3E}">
        <p14:creationId xmlns:p14="http://schemas.microsoft.com/office/powerpoint/2010/main" val="16321568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Why do scientists look for ‘extra-solar planets?</a:t>
            </a:r>
            <a:endParaRPr lang="en-US" dirty="0"/>
          </a:p>
        </p:txBody>
      </p:sp>
      <p:sp>
        <p:nvSpPr>
          <p:cNvPr id="4" name="Content Placeholder 3"/>
          <p:cNvSpPr>
            <a:spLocks noGrp="1"/>
          </p:cNvSpPr>
          <p:nvPr>
            <p:ph idx="1"/>
          </p:nvPr>
        </p:nvSpPr>
        <p:spPr>
          <a:xfrm>
            <a:off x="457200" y="1524000"/>
            <a:ext cx="8229600" cy="5105400"/>
          </a:xfrm>
        </p:spPr>
        <p:txBody>
          <a:bodyPr>
            <a:normAutofit fontScale="92500" lnSpcReduction="10000"/>
          </a:bodyPr>
          <a:lstStyle/>
          <a:p>
            <a:r>
              <a:rPr lang="en-US" dirty="0" smtClean="0"/>
              <a:t>Scientists are looking for other life in the universe.  </a:t>
            </a:r>
          </a:p>
          <a:p>
            <a:r>
              <a:rPr lang="en-US" dirty="0" smtClean="0"/>
              <a:t>Scientists are also looking for other inhabitable planets that we may one day want to colonize.</a:t>
            </a:r>
          </a:p>
          <a:p>
            <a:r>
              <a:rPr lang="en-US" dirty="0" smtClean="0"/>
              <a:t>Scientists want to study planetary formation in other systems to see if our planets are unique in the way they formed and if there are other ways out there.</a:t>
            </a:r>
          </a:p>
          <a:p>
            <a:r>
              <a:rPr lang="en-US" dirty="0" smtClean="0"/>
              <a:t>New planets would give us so much more information about our planet and the universe we live in.</a:t>
            </a:r>
          </a:p>
          <a:p>
            <a:endParaRPr lang="en-US" dirty="0"/>
          </a:p>
        </p:txBody>
      </p:sp>
    </p:spTree>
    <p:extLst>
      <p:ext uri="{BB962C8B-B14F-4D97-AF65-F5344CB8AC3E}">
        <p14:creationId xmlns:p14="http://schemas.microsoft.com/office/powerpoint/2010/main" val="9563227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304800"/>
            <a:ext cx="8915400" cy="1143000"/>
          </a:xfrm>
        </p:spPr>
        <p:txBody>
          <a:bodyPr>
            <a:normAutofit fontScale="90000"/>
          </a:bodyPr>
          <a:lstStyle/>
          <a:p>
            <a:r>
              <a:rPr lang="en-US" dirty="0" smtClean="0"/>
              <a:t>The Goldilocks Zone</a:t>
            </a:r>
            <a:br>
              <a:rPr lang="en-US" dirty="0" smtClean="0"/>
            </a:br>
            <a:r>
              <a:rPr lang="en-US" sz="2200" dirty="0" smtClean="0"/>
              <a:t>This is where we think habitable planets may lie in orbit around their suns. We theorize that these planets have the best chances of supporting life.</a:t>
            </a:r>
            <a:endParaRPr lang="en-US" sz="2200" dirty="0"/>
          </a:p>
        </p:txBody>
      </p:sp>
      <p:pic>
        <p:nvPicPr>
          <p:cNvPr id="1026" name="Picture 2" descr="http://cdn.arstechnica.net/wp-content/uploads/2013/11/CompLifeZoneWtxt-full-640x3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86800" cy="4892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9385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mondolithic.com/wp-content/uploads/2009/03/alien-abodes-of-li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514600"/>
            <a:ext cx="3017520" cy="3788771"/>
          </a:xfrm>
          <a:prstGeom prst="rect">
            <a:avLst/>
          </a:prstGeom>
          <a:noFill/>
          <a:extLst>
            <a:ext uri="{909E8E84-426E-40DD-AFC4-6F175D3DCCD1}">
              <a14:hiddenFill xmlns:a14="http://schemas.microsoft.com/office/drawing/2010/main">
                <a:solidFill>
                  <a:srgbClr val="FFFFFF"/>
                </a:solidFill>
              </a14:hiddenFill>
            </a:ext>
          </a:extLst>
        </p:spPr>
      </p:pic>
      <p:pic>
        <p:nvPicPr>
          <p:cNvPr id="54278" name="Picture 6" descr="http://prancer.physics.louisville.edu/astrowiki/images/thumb/8/81/Extrasolar_planet_nasa2.jpg/600px-Extrasolar_planet_nas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28624"/>
            <a:ext cx="5124450" cy="34575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4408985"/>
            <a:ext cx="4800600" cy="923330"/>
          </a:xfrm>
          <a:prstGeom prst="rect">
            <a:avLst/>
          </a:prstGeom>
          <a:noFill/>
        </p:spPr>
        <p:txBody>
          <a:bodyPr wrap="square" rtlCol="0">
            <a:spAutoFit/>
          </a:bodyPr>
          <a:lstStyle/>
          <a:p>
            <a:r>
              <a:rPr lang="en-US" dirty="0" smtClean="0"/>
              <a:t>This drawing compares our system with the system “55 </a:t>
            </a:r>
            <a:r>
              <a:rPr lang="en-US" dirty="0" err="1" smtClean="0"/>
              <a:t>Cancri</a:t>
            </a:r>
            <a:r>
              <a:rPr lang="en-US" dirty="0" smtClean="0"/>
              <a:t>” where a planet was discovered</a:t>
            </a:r>
            <a:endParaRPr lang="en-US" dirty="0"/>
          </a:p>
        </p:txBody>
      </p:sp>
    </p:spTree>
    <p:extLst>
      <p:ext uri="{BB962C8B-B14F-4D97-AF65-F5344CB8AC3E}">
        <p14:creationId xmlns:p14="http://schemas.microsoft.com/office/powerpoint/2010/main" val="34465345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s://encrypted-tbn2.gstatic.com/images?q=tbn:ANd9GcTIS-8wD4ouZJ1yz8iQlS5HIKYjyDaPjVh8LLQ43sX5SNc9XW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7543800" cy="53283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6019800"/>
            <a:ext cx="7269041" cy="369332"/>
          </a:xfrm>
          <a:prstGeom prst="rect">
            <a:avLst/>
          </a:prstGeom>
          <a:noFill/>
        </p:spPr>
        <p:txBody>
          <a:bodyPr wrap="none" rtlCol="0">
            <a:spAutoFit/>
          </a:bodyPr>
          <a:lstStyle/>
          <a:p>
            <a:r>
              <a:rPr lang="en-US" dirty="0" smtClean="0"/>
              <a:t>This is a comparison of the Kepler-62 system and the Solar </a:t>
            </a:r>
            <a:r>
              <a:rPr lang="en-US" dirty="0" err="1" smtClean="0"/>
              <a:t>sytem</a:t>
            </a:r>
            <a:r>
              <a:rPr lang="en-US" dirty="0"/>
              <a:t>.</a:t>
            </a:r>
            <a:r>
              <a:rPr lang="en-US" dirty="0" smtClean="0"/>
              <a:t>  </a:t>
            </a:r>
            <a:endParaRPr lang="en-US" dirty="0"/>
          </a:p>
        </p:txBody>
      </p:sp>
    </p:spTree>
    <p:extLst>
      <p:ext uri="{BB962C8B-B14F-4D97-AF65-F5344CB8AC3E}">
        <p14:creationId xmlns:p14="http://schemas.microsoft.com/office/powerpoint/2010/main" val="6918787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 use different techniques to find and identify ‘extra-solar planets’</a:t>
            </a:r>
            <a:endParaRPr lang="en-US" dirty="0"/>
          </a:p>
        </p:txBody>
      </p:sp>
      <p:sp>
        <p:nvSpPr>
          <p:cNvPr id="4" name="Text Placeholder 3"/>
          <p:cNvSpPr>
            <a:spLocks noGrp="1"/>
          </p:cNvSpPr>
          <p:nvPr>
            <p:ph type="body" idx="1"/>
          </p:nvPr>
        </p:nvSpPr>
        <p:spPr/>
        <p:txBody>
          <a:bodyPr/>
          <a:lstStyle/>
          <a:p>
            <a:pPr marL="342900" indent="-342900">
              <a:buFont typeface="Arial" pitchFamily="34" charset="0"/>
              <a:buChar char="•"/>
            </a:pPr>
            <a:r>
              <a:rPr lang="en-US" dirty="0" smtClean="0"/>
              <a:t>Absorption lines caused by a planet in front of a distant star</a:t>
            </a:r>
          </a:p>
          <a:p>
            <a:pPr marL="342900" indent="-342900">
              <a:buFont typeface="Arial" pitchFamily="34" charset="0"/>
              <a:buChar char="•"/>
            </a:pPr>
            <a:r>
              <a:rPr lang="en-US" dirty="0" smtClean="0"/>
              <a:t>Spectral line intensity decreases</a:t>
            </a:r>
          </a:p>
          <a:p>
            <a:pPr marL="342900" indent="-342900">
              <a:buFont typeface="Arial" pitchFamily="34" charset="0"/>
              <a:buChar char="•"/>
            </a:pPr>
            <a:r>
              <a:rPr lang="en-US" dirty="0" smtClean="0"/>
              <a:t>Slight red and blue shifts that indicate ‘wobble’ between the planet and star </a:t>
            </a:r>
          </a:p>
          <a:p>
            <a:pPr marL="342900" indent="-342900">
              <a:buFont typeface="Arial" pitchFamily="34" charset="0"/>
              <a:buChar char="•"/>
            </a:pPr>
            <a:endParaRPr lang="en-US" dirty="0" smtClean="0"/>
          </a:p>
          <a:p>
            <a:pPr marL="342900" indent="-342900">
              <a:buFont typeface="Arial" pitchFamily="34" charset="0"/>
              <a:buChar char="•"/>
            </a:pPr>
            <a:endParaRPr lang="en-US" dirty="0"/>
          </a:p>
        </p:txBody>
      </p:sp>
    </p:spTree>
    <p:extLst>
      <p:ext uri="{BB962C8B-B14F-4D97-AF65-F5344CB8AC3E}">
        <p14:creationId xmlns:p14="http://schemas.microsoft.com/office/powerpoint/2010/main" val="42751818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3536"/>
            <a:ext cx="8610600" cy="1143000"/>
          </a:xfrm>
        </p:spPr>
        <p:txBody>
          <a:bodyPr>
            <a:noAutofit/>
          </a:bodyPr>
          <a:lstStyle/>
          <a:p>
            <a:r>
              <a:rPr lang="en-US" sz="4000" dirty="0" smtClean="0"/>
              <a:t>Absorption lines of the star’s spectrum. </a:t>
            </a:r>
            <a:endParaRPr lang="en-US" sz="4000" dirty="0"/>
          </a:p>
        </p:txBody>
      </p:sp>
      <p:sp>
        <p:nvSpPr>
          <p:cNvPr id="3" name="Content Placeholder 2"/>
          <p:cNvSpPr>
            <a:spLocks noGrp="1"/>
          </p:cNvSpPr>
          <p:nvPr>
            <p:ph idx="1"/>
          </p:nvPr>
        </p:nvSpPr>
        <p:spPr>
          <a:xfrm>
            <a:off x="381000" y="1646237"/>
            <a:ext cx="8305800" cy="1325563"/>
          </a:xfrm>
        </p:spPr>
        <p:txBody>
          <a:bodyPr>
            <a:normAutofit fontScale="92500" lnSpcReduction="20000"/>
          </a:bodyPr>
          <a:lstStyle/>
          <a:p>
            <a:r>
              <a:rPr lang="en-US" dirty="0"/>
              <a:t>Absorption lines change when the planet is in front of the </a:t>
            </a:r>
            <a:r>
              <a:rPr lang="en-US" dirty="0" smtClean="0"/>
              <a:t>star. The planetary atmosphere absorbs some of the star’s wavelengths</a:t>
            </a:r>
          </a:p>
          <a:p>
            <a:endParaRPr lang="en-US" dirty="0"/>
          </a:p>
        </p:txBody>
      </p:sp>
      <p:pic>
        <p:nvPicPr>
          <p:cNvPr id="45058" name="Picture 2" descr="http://www.windows2universe.org/headline_universe/images/extrasolar_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65120"/>
            <a:ext cx="6705600" cy="3578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888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does the sun have an absorption spectrum?</a:t>
            </a:r>
            <a:endParaRPr lang="en-US" dirty="0"/>
          </a:p>
        </p:txBody>
      </p:sp>
      <p:pic>
        <p:nvPicPr>
          <p:cNvPr id="49154" name="Picture 2" descr="http://astro.unl.edu/naap/hr/graphics/absorp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8191500" cy="3276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0324" y="5606534"/>
            <a:ext cx="3566426" cy="369332"/>
          </a:xfrm>
          <a:prstGeom prst="rect">
            <a:avLst/>
          </a:prstGeom>
          <a:noFill/>
        </p:spPr>
        <p:txBody>
          <a:bodyPr wrap="none" rtlCol="0">
            <a:spAutoFit/>
          </a:bodyPr>
          <a:lstStyle/>
          <a:p>
            <a:r>
              <a:rPr lang="en-US" dirty="0" smtClean="0"/>
              <a:t>Continuous spectrum in interior</a:t>
            </a:r>
            <a:endParaRPr lang="en-US" dirty="0"/>
          </a:p>
        </p:txBody>
      </p:sp>
      <p:cxnSp>
        <p:nvCxnSpPr>
          <p:cNvPr id="5" name="Straight Arrow Connector 4"/>
          <p:cNvCxnSpPr/>
          <p:nvPr/>
        </p:nvCxnSpPr>
        <p:spPr>
          <a:xfrm flipH="1" flipV="1">
            <a:off x="1371600" y="5029200"/>
            <a:ext cx="30480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352800" y="4876800"/>
            <a:ext cx="886781" cy="369332"/>
          </a:xfrm>
          <a:prstGeom prst="rect">
            <a:avLst/>
          </a:prstGeom>
          <a:noFill/>
        </p:spPr>
        <p:txBody>
          <a:bodyPr wrap="none" rtlCol="0">
            <a:spAutoFit/>
          </a:bodyPr>
          <a:lstStyle/>
          <a:p>
            <a:r>
              <a:rPr lang="en-US" dirty="0" smtClean="0"/>
              <a:t>5800 K</a:t>
            </a:r>
            <a:endParaRPr lang="en-US" dirty="0"/>
          </a:p>
        </p:txBody>
      </p:sp>
      <p:sp>
        <p:nvSpPr>
          <p:cNvPr id="7" name="TextBox 6"/>
          <p:cNvSpPr txBox="1"/>
          <p:nvPr/>
        </p:nvSpPr>
        <p:spPr>
          <a:xfrm>
            <a:off x="648439" y="6096000"/>
            <a:ext cx="1521570" cy="369332"/>
          </a:xfrm>
          <a:prstGeom prst="rect">
            <a:avLst/>
          </a:prstGeom>
          <a:noFill/>
        </p:spPr>
        <p:txBody>
          <a:bodyPr wrap="none" rtlCol="0">
            <a:spAutoFit/>
          </a:bodyPr>
          <a:lstStyle/>
          <a:p>
            <a:r>
              <a:rPr lang="en-US" dirty="0" smtClean="0"/>
              <a:t>93,000,000 K</a:t>
            </a:r>
          </a:p>
        </p:txBody>
      </p:sp>
      <p:cxnSp>
        <p:nvCxnSpPr>
          <p:cNvPr id="8" name="Straight Arrow Connector 7"/>
          <p:cNvCxnSpPr>
            <a:stCxn id="4" idx="1"/>
          </p:cNvCxnSpPr>
          <p:nvPr/>
        </p:nvCxnSpPr>
        <p:spPr>
          <a:xfrm flipH="1" flipV="1">
            <a:off x="2362200" y="4572000"/>
            <a:ext cx="990600" cy="4894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33400" y="5061466"/>
            <a:ext cx="324969" cy="97446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4733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astrobio.net/images/galleryimages_images/Gallery_Image_103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8077200" cy="5870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8863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Once the spectra of both the planet and the star have been identified and isolated we can tell what elements are in the planet.</a:t>
            </a:r>
          </a:p>
          <a:p>
            <a:r>
              <a:rPr lang="en-US" dirty="0" smtClean="0"/>
              <a:t>The spectrum gives us information about the composition, density and size of the planet </a:t>
            </a:r>
          </a:p>
          <a:p>
            <a:r>
              <a:rPr lang="en-US" dirty="0" smtClean="0"/>
              <a:t>Scientists can speculate about what the planet could look like.</a:t>
            </a:r>
            <a:endParaRPr lang="en-US" dirty="0"/>
          </a:p>
        </p:txBody>
      </p:sp>
    </p:spTree>
    <p:extLst>
      <p:ext uri="{BB962C8B-B14F-4D97-AF65-F5344CB8AC3E}">
        <p14:creationId xmlns:p14="http://schemas.microsoft.com/office/powerpoint/2010/main" val="35820274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epoxi.umd.edu/3gallery/newspics/extrasolar_planet_spectrum-l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28600"/>
            <a:ext cx="7772400" cy="622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4184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Planetary Atmospheres</a:t>
            </a:r>
            <a:endParaRPr lang="en-US" dirty="0"/>
          </a:p>
        </p:txBody>
      </p:sp>
      <p:sp>
        <p:nvSpPr>
          <p:cNvPr id="3" name="Content Placeholder 2"/>
          <p:cNvSpPr>
            <a:spLocks noGrp="1"/>
          </p:cNvSpPr>
          <p:nvPr>
            <p:ph idx="1"/>
          </p:nvPr>
        </p:nvSpPr>
        <p:spPr>
          <a:xfrm>
            <a:off x="5410200" y="1676400"/>
            <a:ext cx="3048000" cy="4724400"/>
          </a:xfrm>
        </p:spPr>
        <p:txBody>
          <a:bodyPr>
            <a:normAutofit/>
          </a:bodyPr>
          <a:lstStyle/>
          <a:p>
            <a:r>
              <a:rPr lang="en-US" dirty="0" smtClean="0"/>
              <a:t>We can detect the elements in a planet’s atmosphere with spectral analysis.</a:t>
            </a:r>
            <a:endParaRPr lang="en-US" dirty="0"/>
          </a:p>
        </p:txBody>
      </p:sp>
      <p:pic>
        <p:nvPicPr>
          <p:cNvPr id="52226" name="Picture 2" descr="http://ganymede.nmsu.edu/tharriso/ast301/mars_venus_spectra_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776" y="1752600"/>
            <a:ext cx="414145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8894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Spectral line intensity</a:t>
            </a:r>
            <a:endParaRPr lang="en-US" dirty="0"/>
          </a:p>
        </p:txBody>
      </p:sp>
      <p:sp>
        <p:nvSpPr>
          <p:cNvPr id="3" name="Text Placeholder 2"/>
          <p:cNvSpPr>
            <a:spLocks noGrp="1"/>
          </p:cNvSpPr>
          <p:nvPr>
            <p:ph type="body" idx="1"/>
          </p:nvPr>
        </p:nvSpPr>
        <p:spPr/>
        <p:txBody>
          <a:bodyPr/>
          <a:lstStyle/>
          <a:p>
            <a:r>
              <a:rPr lang="en-US" dirty="0" smtClean="0"/>
              <a:t>With a planet either blocking the star or not, the intensity of the wavelengths that reach the earth fluctuate with the planet’s orbit around the star.</a:t>
            </a:r>
            <a:endParaRPr lang="en-US" dirty="0"/>
          </a:p>
        </p:txBody>
      </p:sp>
    </p:spTree>
    <p:extLst>
      <p:ext uri="{BB962C8B-B14F-4D97-AF65-F5344CB8AC3E}">
        <p14:creationId xmlns:p14="http://schemas.microsoft.com/office/powerpoint/2010/main" val="21699104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7400" y="1646237"/>
            <a:ext cx="2819400" cy="4526280"/>
          </a:xfrm>
        </p:spPr>
        <p:txBody>
          <a:bodyPr/>
          <a:lstStyle/>
          <a:p>
            <a:r>
              <a:rPr lang="en-US" dirty="0" smtClean="0"/>
              <a:t>Spectral line intensity decreases slightly when a planet goes in front of the star.</a:t>
            </a:r>
            <a:endParaRPr lang="en-US" dirty="0"/>
          </a:p>
        </p:txBody>
      </p:sp>
      <p:pic>
        <p:nvPicPr>
          <p:cNvPr id="48132" name="Picture 4" descr="http://ssonblog.sierrastars.com/wp-content/uploads/2012/03/extra-solar-planet-transi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5729836"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39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 can use the 2 previous techniques together as shown in the next slide.</a:t>
            </a:r>
            <a:endParaRPr lang="en-US" dirty="0"/>
          </a:p>
        </p:txBody>
      </p:sp>
    </p:spTree>
    <p:extLst>
      <p:ext uri="{BB962C8B-B14F-4D97-AF65-F5344CB8AC3E}">
        <p14:creationId xmlns:p14="http://schemas.microsoft.com/office/powerpoint/2010/main" val="16584323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astrobio.net/articles/images/lib/exo_hst_absor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
            <a:ext cx="7696200" cy="6048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2727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r>
              <a:rPr lang="en-US" dirty="0" smtClean="0"/>
              <a:t>Using the information</a:t>
            </a:r>
            <a:endParaRPr lang="en-US" dirty="0"/>
          </a:p>
        </p:txBody>
      </p:sp>
      <p:sp>
        <p:nvSpPr>
          <p:cNvPr id="3" name="Content Placeholder 2"/>
          <p:cNvSpPr>
            <a:spLocks noGrp="1"/>
          </p:cNvSpPr>
          <p:nvPr>
            <p:ph idx="1"/>
          </p:nvPr>
        </p:nvSpPr>
        <p:spPr/>
        <p:txBody>
          <a:bodyPr/>
          <a:lstStyle/>
          <a:p>
            <a:r>
              <a:rPr lang="en-US" dirty="0" smtClean="0"/>
              <a:t>By analyzing the time it takes the planet to cross in front of the star, we can calculate</a:t>
            </a:r>
          </a:p>
          <a:p>
            <a:pPr lvl="1"/>
            <a:r>
              <a:rPr lang="en-US" dirty="0" smtClean="0"/>
              <a:t>The planetary orbital period</a:t>
            </a:r>
          </a:p>
          <a:p>
            <a:pPr lvl="1"/>
            <a:r>
              <a:rPr lang="en-US" dirty="0" smtClean="0"/>
              <a:t>The distance the planet is from the star</a:t>
            </a:r>
          </a:p>
          <a:p>
            <a:pPr lvl="1"/>
            <a:r>
              <a:rPr lang="en-US" dirty="0" smtClean="0"/>
              <a:t>The speed the planet is traveling in its orbit.</a:t>
            </a:r>
            <a:endParaRPr lang="en-US" dirty="0"/>
          </a:p>
        </p:txBody>
      </p:sp>
    </p:spTree>
    <p:extLst>
      <p:ext uri="{BB962C8B-B14F-4D97-AF65-F5344CB8AC3E}">
        <p14:creationId xmlns:p14="http://schemas.microsoft.com/office/powerpoint/2010/main" val="26525170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Gravity will cause a planet-star system to wobble.</a:t>
            </a:r>
            <a:endParaRPr lang="en-US" sz="3200" dirty="0"/>
          </a:p>
        </p:txBody>
      </p:sp>
      <p:sp>
        <p:nvSpPr>
          <p:cNvPr id="6" name="Text Placeholder 5"/>
          <p:cNvSpPr>
            <a:spLocks noGrp="1"/>
          </p:cNvSpPr>
          <p:nvPr>
            <p:ph type="body" idx="1"/>
          </p:nvPr>
        </p:nvSpPr>
        <p:spPr>
          <a:xfrm>
            <a:off x="76200" y="3276600"/>
            <a:ext cx="8763000" cy="1509712"/>
          </a:xfrm>
        </p:spPr>
        <p:txBody>
          <a:bodyPr>
            <a:normAutofit/>
          </a:bodyPr>
          <a:lstStyle/>
          <a:p>
            <a:r>
              <a:rPr lang="en-US" dirty="0" smtClean="0"/>
              <a:t>Even if there is no other evidence of a planet, the effects of a planet’s gravity can be seen a slight red- and blue-shift of the planet-star system.</a:t>
            </a:r>
            <a:br>
              <a:rPr lang="en-US" dirty="0" smtClean="0"/>
            </a:br>
            <a:r>
              <a:rPr lang="en-US" dirty="0" smtClean="0"/>
              <a:t> </a:t>
            </a:r>
          </a:p>
          <a:p>
            <a:r>
              <a:rPr lang="en-US" dirty="0" smtClean="0"/>
              <a:t>If there is no other explanation for a star’s wobble, it could be a planet.</a:t>
            </a:r>
            <a:endParaRPr lang="en-US" dirty="0"/>
          </a:p>
        </p:txBody>
      </p:sp>
    </p:spTree>
    <p:extLst>
      <p:ext uri="{BB962C8B-B14F-4D97-AF65-F5344CB8AC3E}">
        <p14:creationId xmlns:p14="http://schemas.microsoft.com/office/powerpoint/2010/main" val="4239005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csep10.phys.utk.edu/astr162/lect/sun/solar4300-44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0594" y="2209800"/>
            <a:ext cx="4676775"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Solar Spectrum</a:t>
            </a:r>
            <a:endParaRPr lang="en-US" dirty="0"/>
          </a:p>
        </p:txBody>
      </p:sp>
      <p:sp>
        <p:nvSpPr>
          <p:cNvPr id="5" name="Content Placeholder 4"/>
          <p:cNvSpPr>
            <a:spLocks noGrp="1"/>
          </p:cNvSpPr>
          <p:nvPr>
            <p:ph idx="1"/>
          </p:nvPr>
        </p:nvSpPr>
        <p:spPr>
          <a:xfrm>
            <a:off x="228600" y="1828800"/>
            <a:ext cx="4267200" cy="4526280"/>
          </a:xfrm>
        </p:spPr>
        <p:txBody>
          <a:bodyPr/>
          <a:lstStyle/>
          <a:p>
            <a:r>
              <a:rPr lang="en-US" dirty="0" smtClean="0"/>
              <a:t>Because Scientists are only looking for the lines, they usually use just a black and white printout showing the wavelengths.</a:t>
            </a:r>
            <a:endParaRPr lang="en-US" dirty="0"/>
          </a:p>
        </p:txBody>
      </p:sp>
    </p:spTree>
    <p:extLst>
      <p:ext uri="{BB962C8B-B14F-4D97-AF65-F5344CB8AC3E}">
        <p14:creationId xmlns:p14="http://schemas.microsoft.com/office/powerpoint/2010/main" val="24612955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Red and blue shifts caused by the wobble</a:t>
            </a:r>
            <a:endParaRPr lang="en-US" dirty="0"/>
          </a:p>
        </p:txBody>
      </p:sp>
      <p:sp>
        <p:nvSpPr>
          <p:cNvPr id="5" name="Content Placeholder 4"/>
          <p:cNvSpPr>
            <a:spLocks noGrp="1"/>
          </p:cNvSpPr>
          <p:nvPr>
            <p:ph idx="1"/>
          </p:nvPr>
        </p:nvSpPr>
        <p:spPr/>
        <p:txBody>
          <a:bodyPr>
            <a:normAutofit fontScale="92500"/>
          </a:bodyPr>
          <a:lstStyle/>
          <a:p>
            <a:r>
              <a:rPr lang="en-US" dirty="0">
                <a:effectLst>
                  <a:outerShdw blurRad="38100" dist="38100" dir="2700000" algn="tl">
                    <a:srgbClr val="000000">
                      <a:alpha val="43137"/>
                    </a:srgbClr>
                  </a:outerShdw>
                </a:effectLst>
              </a:rPr>
              <a:t>The star is pulled by the planet just enough to change its distance from the </a:t>
            </a:r>
            <a:r>
              <a:rPr lang="en-US" dirty="0" smtClean="0">
                <a:effectLst>
                  <a:outerShdw blurRad="38100" dist="38100" dir="2700000" algn="tl">
                    <a:srgbClr val="000000">
                      <a:alpha val="43137"/>
                    </a:srgbClr>
                  </a:outerShdw>
                </a:effectLst>
              </a:rPr>
              <a:t>earth</a:t>
            </a:r>
          </a:p>
          <a:p>
            <a:r>
              <a:rPr lang="en-US" dirty="0" smtClean="0">
                <a:effectLst>
                  <a:outerShdw blurRad="38100" dist="38100" dir="2700000" algn="tl">
                    <a:srgbClr val="000000">
                      <a:alpha val="43137"/>
                    </a:srgbClr>
                  </a:outerShdw>
                </a:effectLst>
              </a:rPr>
              <a:t>This </a:t>
            </a:r>
            <a:r>
              <a:rPr lang="en-US" dirty="0">
                <a:effectLst>
                  <a:outerShdw blurRad="38100" dist="38100" dir="2700000" algn="tl">
                    <a:srgbClr val="000000">
                      <a:alpha val="43137"/>
                    </a:srgbClr>
                  </a:outerShdw>
                </a:effectLst>
              </a:rPr>
              <a:t>is evident in the slight red and blue shifts seen in a star’s spectrum</a:t>
            </a:r>
            <a:r>
              <a:rPr lang="en-US" dirty="0" smtClean="0">
                <a:effectLst>
                  <a:outerShdw blurRad="38100" dist="38100" dir="2700000" algn="tl">
                    <a:srgbClr val="000000">
                      <a:alpha val="43137"/>
                    </a:srgbClr>
                  </a:outerShdw>
                </a:effectLst>
              </a:rPr>
              <a:t>.</a:t>
            </a:r>
          </a:p>
          <a:p>
            <a:r>
              <a:rPr lang="en-US" dirty="0">
                <a:effectLst>
                  <a:outerShdw blurRad="38100" dist="25500" dir="5400000" algn="tl" rotWithShape="0">
                    <a:srgbClr val="000000">
                      <a:satMod val="180000"/>
                      <a:alpha val="75000"/>
                    </a:srgbClr>
                  </a:outerShdw>
                </a:effectLst>
              </a:rPr>
              <a:t>Gravity isn’t just a large object acting on a small object. Gravity is the pull of anything with mass on other things with mass. </a:t>
            </a:r>
            <a:endParaRPr lang="en-US" dirty="0" smtClean="0">
              <a:effectLst>
                <a:outerShdw blurRad="38100" dist="25500" dir="5400000" algn="tl" rotWithShape="0">
                  <a:srgbClr val="000000">
                    <a:satMod val="180000"/>
                    <a:alpha val="75000"/>
                  </a:srgbClr>
                </a:outerShdw>
              </a:effectLst>
            </a:endParaRPr>
          </a:p>
          <a:p>
            <a:r>
              <a:rPr lang="en-US" dirty="0" smtClean="0">
                <a:effectLst>
                  <a:outerShdw blurRad="38100" dist="25500" dir="5400000" algn="tl" rotWithShape="0">
                    <a:srgbClr val="000000">
                      <a:satMod val="180000"/>
                      <a:alpha val="75000"/>
                    </a:srgbClr>
                  </a:outerShdw>
                </a:effectLst>
              </a:rPr>
              <a:t>The </a:t>
            </a:r>
            <a:r>
              <a:rPr lang="en-US" dirty="0">
                <a:effectLst>
                  <a:outerShdw blurRad="38100" dist="25500" dir="5400000" algn="tl" rotWithShape="0">
                    <a:srgbClr val="000000">
                      <a:satMod val="180000"/>
                      <a:alpha val="75000"/>
                    </a:srgbClr>
                  </a:outerShdw>
                </a:effectLst>
              </a:rPr>
              <a:t>planet and star pull on each other. The star pulls more because it has more mass.</a:t>
            </a:r>
            <a:endParaRPr lang="en-US" dirty="0"/>
          </a:p>
          <a:p>
            <a:endParaRPr lang="en-US" dirty="0" smtClean="0"/>
          </a:p>
          <a:p>
            <a:endParaRPr lang="en-US" dirty="0"/>
          </a:p>
        </p:txBody>
      </p:sp>
    </p:spTree>
    <p:extLst>
      <p:ext uri="{BB962C8B-B14F-4D97-AF65-F5344CB8AC3E}">
        <p14:creationId xmlns:p14="http://schemas.microsoft.com/office/powerpoint/2010/main" val="21309558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astro.wisc.edu/%7Etownsend/resource/teaching/diploma/dopp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5410200" cy="566989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5943600" y="487973"/>
            <a:ext cx="2895600" cy="5639117"/>
          </a:xfrm>
        </p:spPr>
        <p:txBody>
          <a:bodyPr>
            <a:normAutofit fontScale="92500"/>
          </a:bodyPr>
          <a:lstStyle/>
          <a:p>
            <a:r>
              <a:rPr lang="en-US" dirty="0" smtClean="0"/>
              <a:t>The gravitational effects of a planet orbiting a star cause the star to </a:t>
            </a:r>
            <a:r>
              <a:rPr lang="en-US" dirty="0"/>
              <a:t>”wobble</a:t>
            </a:r>
            <a:r>
              <a:rPr lang="en-US" dirty="0" smtClean="0"/>
              <a:t>”, which is seen as slight blue-and red-shifts.</a:t>
            </a:r>
            <a:endParaRPr lang="en-US" dirty="0"/>
          </a:p>
        </p:txBody>
      </p:sp>
    </p:spTree>
    <p:extLst>
      <p:ext uri="{BB962C8B-B14F-4D97-AF65-F5344CB8AC3E}">
        <p14:creationId xmlns:p14="http://schemas.microsoft.com/office/powerpoint/2010/main" val="9561377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lasp.colorado.edu/education/outerplanets/images_exoplanets/big/stardopp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914400"/>
            <a:ext cx="8876997"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5745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sp>
        <p:nvSpPr>
          <p:cNvPr id="3" name="Content Placeholder 2"/>
          <p:cNvSpPr>
            <a:spLocks noGrp="1"/>
          </p:cNvSpPr>
          <p:nvPr>
            <p:ph idx="1"/>
          </p:nvPr>
        </p:nvSpPr>
        <p:spPr/>
        <p:txBody>
          <a:bodyPr/>
          <a:lstStyle/>
          <a:p>
            <a:r>
              <a:rPr lang="en-US" dirty="0" smtClean="0"/>
              <a:t>Because the only thing that reaches earth from the stars is the light of the stars, scientists have learned to interpret that light to get as much information from it as possible. </a:t>
            </a:r>
            <a:endParaRPr lang="en-US" dirty="0"/>
          </a:p>
          <a:p>
            <a:r>
              <a:rPr lang="en-US" dirty="0" smtClean="0"/>
              <a:t>With only the light from distant stars, galaxies and nebulae, we have learned an enormous amount about our vast universe.</a:t>
            </a:r>
            <a:endParaRPr lang="en-US" dirty="0"/>
          </a:p>
        </p:txBody>
      </p:sp>
    </p:spTree>
    <p:extLst>
      <p:ext uri="{BB962C8B-B14F-4D97-AF65-F5344CB8AC3E}">
        <p14:creationId xmlns:p14="http://schemas.microsoft.com/office/powerpoint/2010/main" val="33708715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Review Questions</a:t>
            </a:r>
            <a:endParaRPr lang="en-US"/>
          </a:p>
        </p:txBody>
      </p:sp>
      <p:sp>
        <p:nvSpPr>
          <p:cNvPr id="3" name="Content Placeholder 2"/>
          <p:cNvSpPr>
            <a:spLocks noGrp="1"/>
          </p:cNvSpPr>
          <p:nvPr>
            <p:ph idx="1"/>
          </p:nvPr>
        </p:nvSpPr>
        <p:spPr>
          <a:xfrm>
            <a:off x="304800" y="1646237"/>
            <a:ext cx="8382000" cy="4526280"/>
          </a:xfrm>
        </p:spPr>
        <p:txBody>
          <a:bodyPr>
            <a:normAutofit/>
          </a:bodyPr>
          <a:lstStyle/>
          <a:p>
            <a:r>
              <a:rPr lang="en-US" dirty="0" smtClean="0"/>
              <a:t>What information can we tell from star spectra?</a:t>
            </a:r>
          </a:p>
          <a:p>
            <a:r>
              <a:rPr lang="en-US" dirty="0" smtClean="0"/>
              <a:t>What can spectral line broadening tell us?</a:t>
            </a:r>
          </a:p>
          <a:p>
            <a:r>
              <a:rPr lang="en-US" dirty="0" smtClean="0"/>
              <a:t>What does the Doppler shift tell us?</a:t>
            </a:r>
          </a:p>
          <a:p>
            <a:r>
              <a:rPr lang="en-US" dirty="0" smtClean="0"/>
              <a:t>What is an</a:t>
            </a:r>
            <a:r>
              <a:rPr lang="en-US" dirty="0"/>
              <a:t> ‘extra solar </a:t>
            </a:r>
            <a:r>
              <a:rPr lang="en-US" dirty="0" smtClean="0"/>
              <a:t>planet’?</a:t>
            </a:r>
          </a:p>
          <a:p>
            <a:r>
              <a:rPr lang="en-US" dirty="0" smtClean="0"/>
              <a:t>What different methods do astronomers use to search for ‘extra solar planets’?</a:t>
            </a:r>
          </a:p>
          <a:p>
            <a:r>
              <a:rPr lang="en-US" dirty="0" smtClean="0"/>
              <a:t>Why do we want to know about other planets?</a:t>
            </a:r>
          </a:p>
          <a:p>
            <a:endParaRPr lang="en-US" dirty="0"/>
          </a:p>
        </p:txBody>
      </p:sp>
    </p:spTree>
    <p:extLst>
      <p:ext uri="{BB962C8B-B14F-4D97-AF65-F5344CB8AC3E}">
        <p14:creationId xmlns:p14="http://schemas.microsoft.com/office/powerpoint/2010/main" val="33615905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your notes</a:t>
            </a:r>
          </a:p>
        </p:txBody>
      </p:sp>
      <p:sp>
        <p:nvSpPr>
          <p:cNvPr id="3" name="Content Placeholder 2"/>
          <p:cNvSpPr>
            <a:spLocks noGrp="1"/>
          </p:cNvSpPr>
          <p:nvPr>
            <p:ph idx="1"/>
          </p:nvPr>
        </p:nvSpPr>
        <p:spPr/>
        <p:txBody>
          <a:bodyPr/>
          <a:lstStyle/>
          <a:p>
            <a:r>
              <a:rPr lang="en-US" dirty="0"/>
              <a:t>Write annotations; use pages </a:t>
            </a:r>
            <a:r>
              <a:rPr lang="en-US" dirty="0" smtClean="0"/>
              <a:t>97-101and pages 393-399 </a:t>
            </a:r>
            <a:r>
              <a:rPr lang="en-US" dirty="0"/>
              <a:t>in the Astronomy book to add information to your notes.  Be sure to write the page numbers by the information you add.</a:t>
            </a:r>
          </a:p>
          <a:p>
            <a:r>
              <a:rPr lang="en-US" dirty="0"/>
              <a:t>Color code your notes, color your drawings.</a:t>
            </a:r>
          </a:p>
          <a:p>
            <a:r>
              <a:rPr lang="en-US" dirty="0"/>
              <a:t>Write a summary paragraph.</a:t>
            </a:r>
          </a:p>
          <a:p>
            <a:r>
              <a:rPr lang="en-US" dirty="0"/>
              <a:t>Write a response paragraph.</a:t>
            </a:r>
          </a:p>
          <a:p>
            <a:endParaRPr lang="en-US" dirty="0"/>
          </a:p>
        </p:txBody>
      </p:sp>
    </p:spTree>
    <p:extLst>
      <p:ext uri="{BB962C8B-B14F-4D97-AF65-F5344CB8AC3E}">
        <p14:creationId xmlns:p14="http://schemas.microsoft.com/office/powerpoint/2010/main" val="869320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660864"/>
          </a:xfrm>
        </p:spPr>
        <p:txBody>
          <a:bodyPr>
            <a:normAutofit fontScale="90000"/>
          </a:bodyPr>
          <a:lstStyle/>
          <a:p>
            <a:r>
              <a:rPr lang="en-US" dirty="0" smtClean="0"/>
              <a:t>Other ways to view spectra</a:t>
            </a:r>
            <a:endParaRPr lang="en-US" dirty="0"/>
          </a:p>
        </p:txBody>
      </p:sp>
      <p:sp>
        <p:nvSpPr>
          <p:cNvPr id="3" name="Content Placeholder 2"/>
          <p:cNvSpPr>
            <a:spLocks noGrp="1"/>
          </p:cNvSpPr>
          <p:nvPr>
            <p:ph idx="1"/>
          </p:nvPr>
        </p:nvSpPr>
        <p:spPr>
          <a:xfrm>
            <a:off x="361950" y="1143000"/>
            <a:ext cx="8229600" cy="1706563"/>
          </a:xfrm>
        </p:spPr>
        <p:txBody>
          <a:bodyPr/>
          <a:lstStyle/>
          <a:p>
            <a:r>
              <a:rPr lang="en-US" dirty="0" smtClean="0"/>
              <a:t>Sometimes, scientists use a more detailed graph representation of the spectrum.  It gives them more information.</a:t>
            </a:r>
            <a:endParaRPr lang="en-US" dirty="0"/>
          </a:p>
        </p:txBody>
      </p:sp>
      <p:pic>
        <p:nvPicPr>
          <p:cNvPr id="20482" name="Picture 2" descr="http://zebu.uoregon.edu/%7Eimamura/122/images/solar-spectrum-from-www-mao-kiev-ua--sol_ukr--terskol--bmv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19400"/>
            <a:ext cx="3962400" cy="37472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86400" y="3465826"/>
            <a:ext cx="2286000" cy="1200329"/>
          </a:xfrm>
          <a:prstGeom prst="rect">
            <a:avLst/>
          </a:prstGeom>
          <a:noFill/>
        </p:spPr>
        <p:txBody>
          <a:bodyPr wrap="square" rtlCol="0">
            <a:spAutoFit/>
          </a:bodyPr>
          <a:lstStyle/>
          <a:p>
            <a:r>
              <a:rPr lang="en-US" dirty="0" smtClean="0"/>
              <a:t>Every dip, or lowering in the intensity is an absorption line</a:t>
            </a:r>
            <a:endParaRPr lang="en-US" dirty="0"/>
          </a:p>
        </p:txBody>
      </p:sp>
      <p:cxnSp>
        <p:nvCxnSpPr>
          <p:cNvPr id="6" name="Straight Arrow Connector 5"/>
          <p:cNvCxnSpPr/>
          <p:nvPr/>
        </p:nvCxnSpPr>
        <p:spPr>
          <a:xfrm flipH="1">
            <a:off x="2971800" y="3962400"/>
            <a:ext cx="2438400" cy="5334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079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tdc-www.harvard.edu/iraf/rvsao/xcsao/ex2/xcsao.ex2sum1m2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6400800" cy="50512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91200" y="590286"/>
            <a:ext cx="2653937" cy="646331"/>
          </a:xfrm>
          <a:prstGeom prst="rect">
            <a:avLst/>
          </a:prstGeom>
          <a:noFill/>
        </p:spPr>
        <p:txBody>
          <a:bodyPr wrap="square" rtlCol="0">
            <a:spAutoFit/>
          </a:bodyPr>
          <a:lstStyle/>
          <a:p>
            <a:r>
              <a:rPr lang="en-US" dirty="0" smtClean="0"/>
              <a:t>Emission lines show as spikes in intensity</a:t>
            </a:r>
            <a:endParaRPr lang="en-US" dirty="0"/>
          </a:p>
        </p:txBody>
      </p:sp>
    </p:spTree>
    <p:extLst>
      <p:ext uri="{BB962C8B-B14F-4D97-AF65-F5344CB8AC3E}">
        <p14:creationId xmlns:p14="http://schemas.microsoft.com/office/powerpoint/2010/main" val="3926771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thedwo.com/files/vegaspectrum3jul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7374206" cy="4495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00400" y="609600"/>
            <a:ext cx="4569969" cy="369332"/>
          </a:xfrm>
          <a:prstGeom prst="rect">
            <a:avLst/>
          </a:prstGeom>
        </p:spPr>
        <p:txBody>
          <a:bodyPr wrap="none">
            <a:spAutoFit/>
          </a:bodyPr>
          <a:lstStyle/>
          <a:p>
            <a:r>
              <a:rPr lang="en-US" dirty="0" smtClean="0"/>
              <a:t>Absorption lines show as dips in intensity</a:t>
            </a:r>
            <a:endParaRPr lang="en-US" dirty="0"/>
          </a:p>
        </p:txBody>
      </p:sp>
      <p:sp>
        <p:nvSpPr>
          <p:cNvPr id="3" name="TextBox 2"/>
          <p:cNvSpPr txBox="1"/>
          <p:nvPr/>
        </p:nvSpPr>
        <p:spPr>
          <a:xfrm rot="16200000">
            <a:off x="94397" y="3259322"/>
            <a:ext cx="1096775" cy="369332"/>
          </a:xfrm>
          <a:prstGeom prst="rect">
            <a:avLst/>
          </a:prstGeom>
          <a:noFill/>
        </p:spPr>
        <p:txBody>
          <a:bodyPr wrap="none" rtlCol="0">
            <a:spAutoFit/>
          </a:bodyPr>
          <a:lstStyle/>
          <a:p>
            <a:r>
              <a:rPr lang="en-US" dirty="0" smtClean="0"/>
              <a:t>Intensity</a:t>
            </a:r>
            <a:endParaRPr lang="en-US" dirty="0"/>
          </a:p>
        </p:txBody>
      </p:sp>
      <p:sp>
        <p:nvSpPr>
          <p:cNvPr id="4" name="TextBox 3"/>
          <p:cNvSpPr txBox="1"/>
          <p:nvPr/>
        </p:nvSpPr>
        <p:spPr>
          <a:xfrm>
            <a:off x="3505200" y="5791200"/>
            <a:ext cx="1443985" cy="646331"/>
          </a:xfrm>
          <a:prstGeom prst="rect">
            <a:avLst/>
          </a:prstGeom>
          <a:noFill/>
        </p:spPr>
        <p:txBody>
          <a:bodyPr wrap="none" rtlCol="0">
            <a:spAutoFit/>
          </a:bodyPr>
          <a:lstStyle/>
          <a:p>
            <a:r>
              <a:rPr lang="en-US" dirty="0" smtClean="0"/>
              <a:t>Wavelength</a:t>
            </a:r>
          </a:p>
          <a:p>
            <a:endParaRPr lang="en-US" dirty="0"/>
          </a:p>
        </p:txBody>
      </p:sp>
    </p:spTree>
    <p:extLst>
      <p:ext uri="{BB962C8B-B14F-4D97-AF65-F5344CB8AC3E}">
        <p14:creationId xmlns:p14="http://schemas.microsoft.com/office/powerpoint/2010/main" val="3172023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piff.rit.edu/classes/phys301/lectures/spec_lines/comp_vega_su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949" y="1600200"/>
            <a:ext cx="7086600" cy="49658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3600" dirty="0" smtClean="0"/>
              <a:t>Spectra of 2 stars: Vega and the Sun</a:t>
            </a:r>
            <a:endParaRPr lang="en-US" sz="3600" dirty="0"/>
          </a:p>
        </p:txBody>
      </p:sp>
    </p:spTree>
    <p:extLst>
      <p:ext uri="{BB962C8B-B14F-4D97-AF65-F5344CB8AC3E}">
        <p14:creationId xmlns:p14="http://schemas.microsoft.com/office/powerpoint/2010/main" val="27243636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6519</TotalTime>
  <Words>1268</Words>
  <Application>Microsoft Office PowerPoint</Application>
  <PresentationFormat>On-screen Show (4:3)</PresentationFormat>
  <Paragraphs>130</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Rockwell</vt:lpstr>
      <vt:lpstr>Wingdings 2</vt:lpstr>
      <vt:lpstr>Foundry</vt:lpstr>
      <vt:lpstr>Star Spectra </vt:lpstr>
      <vt:lpstr>The Sun’s Spectrum</vt:lpstr>
      <vt:lpstr>PowerPoint Presentation</vt:lpstr>
      <vt:lpstr>Why does the sun have an absorption spectrum?</vt:lpstr>
      <vt:lpstr>Solar Spectrum</vt:lpstr>
      <vt:lpstr>Other ways to view spectra</vt:lpstr>
      <vt:lpstr>PowerPoint Presentation</vt:lpstr>
      <vt:lpstr>PowerPoint Presentation</vt:lpstr>
      <vt:lpstr>Spectra of 2 stars: Vega and the Sun</vt:lpstr>
      <vt:lpstr>Actual Spectrum from a cosmic object</vt:lpstr>
      <vt:lpstr>Spectral  Line Analysis</vt:lpstr>
      <vt:lpstr>Spectral Lines Present</vt:lpstr>
      <vt:lpstr>PowerPoint Presentation</vt:lpstr>
      <vt:lpstr>PowerPoint Presentation</vt:lpstr>
      <vt:lpstr>Line Broadening</vt:lpstr>
      <vt:lpstr>PowerPoint Presentation</vt:lpstr>
      <vt:lpstr>Rotation</vt:lpstr>
      <vt:lpstr>PowerPoint Presentation</vt:lpstr>
      <vt:lpstr>Temperature</vt:lpstr>
      <vt:lpstr>TEMPERATURE</vt:lpstr>
      <vt:lpstr>High Pressure (Caused by small star size with high density)</vt:lpstr>
      <vt:lpstr>Pressure effects</vt:lpstr>
      <vt:lpstr>Spectral Line Intensity</vt:lpstr>
      <vt:lpstr>PowerPoint Presentation</vt:lpstr>
      <vt:lpstr>Doppler Shift</vt:lpstr>
      <vt:lpstr>PowerPoint Presentation</vt:lpstr>
      <vt:lpstr>PowerPoint Presentation</vt:lpstr>
      <vt:lpstr>PowerPoint Presentation</vt:lpstr>
      <vt:lpstr>PowerPoint Presentation</vt:lpstr>
      <vt:lpstr>PowerPoint Presentation</vt:lpstr>
      <vt:lpstr>PowerPoint Presentation</vt:lpstr>
      <vt:lpstr>Binary Stars</vt:lpstr>
      <vt:lpstr>Extra-solar Planets</vt:lpstr>
      <vt:lpstr>Why do scientists look for ‘extra-solar planets?</vt:lpstr>
      <vt:lpstr>The Goldilocks Zone This is where we think habitable planets may lie in orbit around their suns. We theorize that these planets have the best chances of supporting life.</vt:lpstr>
      <vt:lpstr>PowerPoint Presentation</vt:lpstr>
      <vt:lpstr>PowerPoint Presentation</vt:lpstr>
      <vt:lpstr>We use different techniques to find and identify ‘extra-solar planets’</vt:lpstr>
      <vt:lpstr>Absorption lines of the star’s spectrum. </vt:lpstr>
      <vt:lpstr>PowerPoint Presentation</vt:lpstr>
      <vt:lpstr>PowerPoint Presentation</vt:lpstr>
      <vt:lpstr>PowerPoint Presentation</vt:lpstr>
      <vt:lpstr>Planetary Atmospheres</vt:lpstr>
      <vt:lpstr>Spectral line intensity</vt:lpstr>
      <vt:lpstr>PowerPoint Presentation</vt:lpstr>
      <vt:lpstr>We can use the 2 previous techniques together as shown in the next slide.</vt:lpstr>
      <vt:lpstr>PowerPoint Presentation</vt:lpstr>
      <vt:lpstr>Using the information</vt:lpstr>
      <vt:lpstr>Gravity will cause a planet-star system to wobble.</vt:lpstr>
      <vt:lpstr>Red and blue shifts caused by the wobble</vt:lpstr>
      <vt:lpstr>PowerPoint Presentation</vt:lpstr>
      <vt:lpstr>PowerPoint Presentation</vt:lpstr>
      <vt:lpstr>In conclusion</vt:lpstr>
      <vt:lpstr>Review Questions</vt:lpstr>
      <vt:lpstr>Complete your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Spectra</dc:title>
  <dc:creator>Mary Ann Seslar</dc:creator>
  <cp:lastModifiedBy>Mary Ann Seslar</cp:lastModifiedBy>
  <cp:revision>62</cp:revision>
  <dcterms:created xsi:type="dcterms:W3CDTF">2014-03-25T17:58:29Z</dcterms:created>
  <dcterms:modified xsi:type="dcterms:W3CDTF">2019-08-26T18:51:21Z</dcterms:modified>
</cp:coreProperties>
</file>