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7" r:id="rId4"/>
    <p:sldId id="259" r:id="rId5"/>
    <p:sldId id="258" r:id="rId6"/>
    <p:sldId id="261" r:id="rId7"/>
    <p:sldId id="273" r:id="rId8"/>
    <p:sldId id="270" r:id="rId9"/>
    <p:sldId id="262" r:id="rId10"/>
    <p:sldId id="265" r:id="rId11"/>
    <p:sldId id="276" r:id="rId12"/>
    <p:sldId id="264" r:id="rId13"/>
    <p:sldId id="260" r:id="rId14"/>
    <p:sldId id="266" r:id="rId15"/>
    <p:sldId id="271" r:id="rId16"/>
    <p:sldId id="272" r:id="rId17"/>
    <p:sldId id="267" r:id="rId18"/>
    <p:sldId id="268" r:id="rId19"/>
    <p:sldId id="274" r:id="rId20"/>
    <p:sldId id="263" r:id="rId21"/>
    <p:sldId id="269" r:id="rId22"/>
    <p:sldId id="275" r:id="rId23"/>
    <p:sldId id="277" r:id="rId24"/>
    <p:sldId id="278" r:id="rId25"/>
    <p:sldId id="280" r:id="rId26"/>
    <p:sldId id="284" r:id="rId27"/>
    <p:sldId id="27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4FA6-79D6-4D0E-8FE3-36FDE07C842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FB0B-5E7F-40C5-974D-6398DED6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C741-5AA9-42C2-B1C2-F7B87C78C05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00B5-7C4D-4D2E-BCF5-CF3E70EE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00B5-7C4D-4D2E-BCF5-CF3E70EE6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937A7E-554B-499C-A5F7-4940FF75C5EB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121861-D016-4AD2-85E0-B5ABC00627F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Spectra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8008034" cy="1752600"/>
          </a:xfrm>
        </p:spPr>
        <p:txBody>
          <a:bodyPr/>
          <a:lstStyle/>
          <a:p>
            <a:r>
              <a:rPr lang="en-US" dirty="0" smtClean="0"/>
              <a:t>How are spectra formed?</a:t>
            </a:r>
          </a:p>
          <a:p>
            <a:r>
              <a:rPr lang="en-US" dirty="0" smtClean="0"/>
              <a:t>What are the 3 different types of spectra?</a:t>
            </a:r>
          </a:p>
          <a:p>
            <a:r>
              <a:rPr lang="en-US" dirty="0" smtClean="0"/>
              <a:t>What can spectra tell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53218"/>
            <a:ext cx="8458200" cy="8897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Producing an Absorption Spectrum</a:t>
            </a:r>
            <a:endParaRPr lang="en-US" sz="4000" dirty="0"/>
          </a:p>
        </p:txBody>
      </p:sp>
      <p:pic>
        <p:nvPicPr>
          <p:cNvPr id="7170" name="Picture 2" descr="https://encrypted-tbn1.gstatic.com/images?q=tbn:ANd9GcSiBHq-0L1s_1V8tGG2pCasxaMUhdpanSU9KxMf_b5yf-tDmcnc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467600" cy="3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absorption lines are not black, just paler or grayer than the surrounding wavelengths.</a:t>
            </a:r>
            <a:endParaRPr lang="en-US" dirty="0"/>
          </a:p>
        </p:txBody>
      </p:sp>
      <p:pic>
        <p:nvPicPr>
          <p:cNvPr id="19458" name="Picture 2" descr="https://encrypted-tbn3.gstatic.com/images?q=tbn:ANd9GcRyG6cksaxWkEtR5YC6z8wer_W3zfU92UOax6spblb4K8utfY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153400" cy="24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97137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6577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23902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87582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2576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0210" y="3276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96347" y="3270069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82439" y="327877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rcamera.as.arizona.edu/astr_250/images/spec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8925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 and Emission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163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a certain type of gas produces absorption lines at certain wavelengths when it is in front of a hot background, then when that same type of gas is seen in front of a cooler background, it produces emission lines at the exact same wavelengths.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http://www.astronomyknowhow.com/pics-res/hydrogen-spect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6400" r="4850" b="17192"/>
          <a:stretch/>
        </p:blipFill>
        <p:spPr bwMode="auto">
          <a:xfrm>
            <a:off x="914400" y="3657600"/>
            <a:ext cx="7391400" cy="27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e-education.psu.edu/astro801/files/astro801/image/kirchoffs_laws_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38200"/>
            <a:ext cx="78486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920734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920734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7838" y="4920734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0849" y="2983468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ot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9093" y="2971800"/>
            <a:ext cx="633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Cool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403860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94259" y="4069471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tutorvista.com/cms/images/69/emission-absorption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4" y="685800"/>
            <a:ext cx="805693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e.ssl.berkeley.edu/bmendez/ay10/2002/notes/pics/bt2lf0613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elements</a:t>
            </a:r>
            <a:endParaRPr lang="en-US" dirty="0"/>
          </a:p>
        </p:txBody>
      </p:sp>
      <p:pic>
        <p:nvPicPr>
          <p:cNvPr id="10244" name="Picture 4" descr="http://www.uni.edu/morgans/astro/course/Notes/section1/abse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72200" cy="50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elements</a:t>
            </a:r>
            <a:endParaRPr lang="en-US" dirty="0"/>
          </a:p>
        </p:txBody>
      </p:sp>
      <p:pic>
        <p:nvPicPr>
          <p:cNvPr id="11266" name="Picture 2" descr="http://www.chem1.com/acad/webtext/atoms/atpt-images/atomic_line_spec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6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du-observatory.org/olli/tobbc/emission_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8086"/>
            <a:ext cx="5410200" cy="59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54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spec·trum</a:t>
            </a:r>
            <a:r>
              <a:rPr lang="en-US" dirty="0" smtClean="0"/>
              <a:t> ˈ</a:t>
            </a:r>
            <a:r>
              <a:rPr lang="en-US" dirty="0" err="1" smtClean="0"/>
              <a:t>spektrəm</a:t>
            </a:r>
            <a:r>
              <a:rPr lang="en-US" dirty="0" smtClean="0"/>
              <a:t>/ </a:t>
            </a:r>
            <a:r>
              <a:rPr lang="en-US" i="1" dirty="0" smtClean="0"/>
              <a:t>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983672"/>
            <a:ext cx="8229600" cy="541712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</a:t>
            </a:r>
            <a:r>
              <a:rPr lang="en-US" sz="2000" dirty="0"/>
              <a:t>. </a:t>
            </a:r>
            <a:r>
              <a:rPr lang="en-US" sz="2000" dirty="0" smtClean="0"/>
              <a:t>a </a:t>
            </a:r>
            <a:r>
              <a:rPr lang="en-US" sz="2000" dirty="0"/>
              <a:t>band of colors, as seen in a rainbow, produced by separation of the components of light by their different degrees of refraction according to wavelength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the </a:t>
            </a:r>
            <a:r>
              <a:rPr lang="en-US" sz="2000" dirty="0"/>
              <a:t>entire range of wavelengths of electromagnetic radiation.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an </a:t>
            </a:r>
            <a:r>
              <a:rPr lang="en-US" sz="2000" dirty="0"/>
              <a:t>image or distribution of components of any electromagnetic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radiation </a:t>
            </a:r>
            <a:r>
              <a:rPr lang="en-US" sz="2000" dirty="0"/>
              <a:t>arranged in a progressive series according to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wavelength.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an </a:t>
            </a:r>
            <a:r>
              <a:rPr lang="en-US" sz="2000" dirty="0"/>
              <a:t>image or distribution of components of sound, particles, etc.,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arranged </a:t>
            </a:r>
            <a:r>
              <a:rPr lang="en-US" sz="2000" dirty="0"/>
              <a:t>according to such characteristics as frequency, charge,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and </a:t>
            </a:r>
            <a:r>
              <a:rPr lang="en-US" sz="2000" dirty="0"/>
              <a:t>energy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/>
              <a:t>2</a:t>
            </a:r>
            <a:r>
              <a:rPr lang="en-US" sz="2000" dirty="0"/>
              <a:t>. </a:t>
            </a:r>
            <a:r>
              <a:rPr lang="en-US" sz="2000" dirty="0" smtClean="0"/>
              <a:t>used </a:t>
            </a:r>
            <a:r>
              <a:rPr lang="en-US" sz="2000" dirty="0"/>
              <a:t>to classify something, or suggest that it can be classified, in terms of its position on a scale between two extreme or opposite points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325563"/>
          </a:xfrm>
        </p:spPr>
        <p:txBody>
          <a:bodyPr/>
          <a:lstStyle/>
          <a:p>
            <a:r>
              <a:rPr lang="en-US" dirty="0" smtClean="0"/>
              <a:t>Notice the elements identified by the absorption lines.</a:t>
            </a:r>
            <a:endParaRPr lang="en-US" dirty="0"/>
          </a:p>
        </p:txBody>
      </p:sp>
      <p:pic>
        <p:nvPicPr>
          <p:cNvPr id="9218" name="Picture 2" descr="http://flatworldknowledge.lardbucket.org/books/general-chemistry-principles-patterns-and-applications-v1.0/section_10/1c6d27a73443b05b3de40bc49186d1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4" y="3124200"/>
            <a:ext cx="82462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4.nau.edu/meteorite/Meteorite/Images/AbsorptionSpec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5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107668"/>
            <a:ext cx="561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more detailed view of the sun’s spectrum.</a:t>
            </a:r>
          </a:p>
        </p:txBody>
      </p:sp>
    </p:spTree>
    <p:extLst>
      <p:ext uri="{BB962C8B-B14F-4D97-AF65-F5344CB8AC3E}">
        <p14:creationId xmlns:p14="http://schemas.microsoft.com/office/powerpoint/2010/main" val="12535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ep10.phys.utk.edu/astr162/lect/sun/solar4300-4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94" y="2209800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267200" cy="4526280"/>
          </a:xfrm>
        </p:spPr>
        <p:txBody>
          <a:bodyPr/>
          <a:lstStyle/>
          <a:p>
            <a:r>
              <a:rPr lang="en-US" dirty="0" smtClean="0"/>
              <a:t>Because Scientists are only looking for the lines, they usually use just a black and white printout showing the wavelengths.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ways to view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143000"/>
            <a:ext cx="8229600" cy="1706563"/>
          </a:xfrm>
        </p:spPr>
        <p:txBody>
          <a:bodyPr/>
          <a:lstStyle/>
          <a:p>
            <a:r>
              <a:rPr lang="en-US" dirty="0" smtClean="0"/>
              <a:t>Sometimes, scientists use a more detailed graph representation of the spectrum.  It gives them more information.</a:t>
            </a:r>
            <a:endParaRPr lang="en-US" dirty="0"/>
          </a:p>
        </p:txBody>
      </p:sp>
      <p:pic>
        <p:nvPicPr>
          <p:cNvPr id="20482" name="Picture 2" descr="http://zebu.uoregon.edu/%7Eimamura/122/images/solar-spectrum-from-www-mao-kiev-ua--sol_ukr--terskol--bmv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3962400" cy="37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465826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dip, or lowering in the intensity is an absorption line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3962400"/>
            <a:ext cx="243840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dc-www.harvard.edu/iraf/rvsao/xcsao/ex2/xcsao.ex2sum1m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400800" cy="50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90286"/>
            <a:ext cx="26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lines show as spikes in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hedwo.com/files/vegaspectrum3jul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742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2437" y="657888"/>
            <a:ext cx="456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Absorption lines show as dips in intensity</a:t>
            </a:r>
          </a:p>
        </p:txBody>
      </p:sp>
    </p:spTree>
    <p:extLst>
      <p:ext uri="{BB962C8B-B14F-4D97-AF65-F5344CB8AC3E}">
        <p14:creationId xmlns:p14="http://schemas.microsoft.com/office/powerpoint/2010/main" val="31720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bonsmith.com/lyr_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378070"/>
            <a:ext cx="5906386" cy="58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.tqn.com/y/gogreece/1/S/u/n/Greek-Alphabet-Chart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7"/>
          <a:stretch/>
        </p:blipFill>
        <p:spPr bwMode="auto">
          <a:xfrm>
            <a:off x="6270173" y="0"/>
            <a:ext cx="1577590" cy="35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f.tqn.com/y/gogreece/1/S/u/n/Greek-Alphabet-Chart-Lett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0" r="6258"/>
          <a:stretch/>
        </p:blipFill>
        <p:spPr bwMode="auto">
          <a:xfrm>
            <a:off x="6270173" y="3387969"/>
            <a:ext cx="1577590" cy="32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piff.rit.edu/classes/phys301/lectures/spec_lines/comp_vega_s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9" y="1600200"/>
            <a:ext cx="7086600" cy="49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Spectra of 2 stars: Vega and the Sun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3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Kirchhoff’s 3 laws?</a:t>
            </a:r>
          </a:p>
          <a:p>
            <a:r>
              <a:rPr lang="en-US" dirty="0" smtClean="0"/>
              <a:t>What are the 3 different types of spectra?</a:t>
            </a:r>
          </a:p>
          <a:p>
            <a:r>
              <a:rPr lang="en-US" dirty="0" smtClean="0"/>
              <a:t>What is the difference in how they are formed?</a:t>
            </a:r>
          </a:p>
          <a:p>
            <a:r>
              <a:rPr lang="en-US" dirty="0" smtClean="0"/>
              <a:t>What is a spectroscope?</a:t>
            </a:r>
          </a:p>
          <a:p>
            <a:r>
              <a:rPr lang="en-US" dirty="0" smtClean="0"/>
              <a:t>What information can spectral lines tell us?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spectroscope will separate light into its corresponding spectra.</a:t>
            </a:r>
          </a:p>
          <a:p>
            <a:r>
              <a:rPr lang="en-US" dirty="0" smtClean="0"/>
              <a:t>A spectroscope works by:</a:t>
            </a:r>
          </a:p>
          <a:p>
            <a:pPr lvl="1"/>
            <a:r>
              <a:rPr lang="en-US" dirty="0" smtClean="0"/>
              <a:t>Allowing a source of light to enter a narrow, slit-like opening</a:t>
            </a:r>
          </a:p>
          <a:p>
            <a:pPr lvl="1"/>
            <a:r>
              <a:rPr lang="en-US" dirty="0" smtClean="0"/>
              <a:t>Having it pass through a prism or diffraction grating</a:t>
            </a:r>
          </a:p>
          <a:p>
            <a:pPr lvl="1"/>
            <a:r>
              <a:rPr lang="en-US" dirty="0" smtClean="0"/>
              <a:t>And the result projected onto a screen for viewing.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webs.com/mdreyes3/Kirchhoff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91" y="1857103"/>
            <a:ext cx="678823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280" y="2198132"/>
            <a:ext cx="19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Narrow opening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399" y="2641146"/>
            <a:ext cx="686963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56038" y="1884403"/>
            <a:ext cx="79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Prism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1157" y="2057400"/>
            <a:ext cx="242443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398702" y="4253203"/>
            <a:ext cx="608437" cy="8762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790509" y="3306535"/>
            <a:ext cx="533401" cy="1200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38400" y="5102441"/>
            <a:ext cx="1485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Light source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3443" y="4506686"/>
            <a:ext cx="91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creen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27184" y="381000"/>
            <a:ext cx="8229600" cy="710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Spectroscope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</a:t>
            </a:r>
            <a:r>
              <a:rPr lang="en-US" dirty="0"/>
              <a:t>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827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First </a:t>
            </a:r>
            <a:r>
              <a:rPr lang="en-US" b="1" u="sng" dirty="0"/>
              <a:t>Law: </a:t>
            </a:r>
            <a:r>
              <a:rPr lang="en-US" dirty="0"/>
              <a:t>A hot solid, liquid, or dense gas emits radiation at all wavelengths ("a continuous spectrum of radiation"). </a:t>
            </a:r>
          </a:p>
        </p:txBody>
      </p:sp>
      <p:pic>
        <p:nvPicPr>
          <p:cNvPr id="2050" name="Picture 2" descr="http://science.csustan.edu/chem1112_4/beers%20law/Beers%20Law081_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9" y="3429000"/>
            <a:ext cx="7986849" cy="26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62558">
            <a:off x="382947" y="596298"/>
            <a:ext cx="37308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Con</a:t>
            </a:r>
            <a:r>
              <a:rPr lang="en-US" sz="2800" dirty="0" smtClean="0">
                <a:solidFill>
                  <a:srgbClr val="0070C0"/>
                </a:solidFill>
              </a:rPr>
              <a:t>tin</a:t>
            </a:r>
            <a:r>
              <a:rPr lang="en-US" sz="2800" dirty="0" smtClean="0">
                <a:solidFill>
                  <a:srgbClr val="00B0F0"/>
                </a:solidFill>
              </a:rPr>
              <a:t>u</a:t>
            </a:r>
            <a:r>
              <a:rPr lang="en-US" sz="2800" dirty="0" smtClean="0">
                <a:solidFill>
                  <a:srgbClr val="00B050"/>
                </a:solidFill>
              </a:rPr>
              <a:t>ous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Sp</a:t>
            </a:r>
            <a:r>
              <a:rPr lang="en-US" sz="2800" dirty="0" smtClean="0">
                <a:solidFill>
                  <a:srgbClr val="FF6600"/>
                </a:solidFill>
              </a:rPr>
              <a:t>ect</a:t>
            </a:r>
            <a:r>
              <a:rPr lang="en-US" sz="2800" dirty="0" smtClean="0">
                <a:solidFill>
                  <a:srgbClr val="FF0000"/>
                </a:solidFill>
              </a:rPr>
              <a:t>rum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</a:t>
            </a:r>
            <a:r>
              <a:rPr lang="en-US" dirty="0"/>
              <a:t>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849563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Second Law: </a:t>
            </a:r>
            <a:r>
              <a:rPr lang="en-US" dirty="0" smtClean="0"/>
              <a:t>A low density hot </a:t>
            </a:r>
            <a:r>
              <a:rPr lang="en-US" dirty="0"/>
              <a:t>gas in front of a cooler background emits radiation at a discrete set of isolated wavelengths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These discrete, isolated wavelengths are called the "emission lines" of the </a:t>
            </a:r>
            <a:r>
              <a:rPr lang="en-US" dirty="0" smtClean="0"/>
              <a:t>spectrum. </a:t>
            </a:r>
            <a:r>
              <a:rPr lang="en-US" dirty="0"/>
              <a:t>The whole spectrum is called an "emission-line" spectrum.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wavelengths of the emission lines are unique to the type of </a:t>
            </a:r>
            <a:r>
              <a:rPr lang="en-US" dirty="0" smtClean="0"/>
              <a:t>atom </a:t>
            </a:r>
            <a:r>
              <a:rPr lang="en-US" dirty="0"/>
              <a:t>that is producing the emission lines. </a:t>
            </a:r>
          </a:p>
          <a:p>
            <a:endParaRPr lang="en-US" dirty="0"/>
          </a:p>
        </p:txBody>
      </p:sp>
      <p:pic>
        <p:nvPicPr>
          <p:cNvPr id="3074" name="Picture 2" descr="https://encrypted-tbn1.gstatic.com/images?q=tbn:ANd9GcTYPW4VygxqD11Qy-bl3SwGtbF8Weff40PzRRTuHPDvUl5tr-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848600" cy="21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62558">
            <a:off x="576752" y="596298"/>
            <a:ext cx="334322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ssi</a:t>
            </a:r>
            <a:r>
              <a:rPr lang="en-US" sz="2800" dirty="0" smtClean="0">
                <a:solidFill>
                  <a:srgbClr val="00B0F0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Spect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um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Producing an </a:t>
            </a:r>
            <a:r>
              <a:rPr lang="en-US" sz="4000" dirty="0" smtClean="0"/>
              <a:t>Emission </a:t>
            </a:r>
            <a:r>
              <a:rPr lang="en-US" sz="4000" dirty="0"/>
              <a:t>Spectrum</a:t>
            </a:r>
          </a:p>
        </p:txBody>
      </p:sp>
      <p:pic>
        <p:nvPicPr>
          <p:cNvPr id="16386" name="Picture 2" descr="http://lifeng.lamost.org/courses/astrotoday/CHAISSON/AT304/IMAGES/AT04FG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43000" y="1981200"/>
            <a:ext cx="7156182" cy="39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82763"/>
          </a:xfrm>
        </p:spPr>
        <p:txBody>
          <a:bodyPr/>
          <a:lstStyle/>
          <a:p>
            <a:r>
              <a:rPr lang="en-US" dirty="0" smtClean="0"/>
              <a:t>Sometimes the emission lines are just brighter areas against a pale or dimmer, background, not black.</a:t>
            </a:r>
            <a:endParaRPr lang="en-US" dirty="0"/>
          </a:p>
        </p:txBody>
      </p:sp>
      <p:pic>
        <p:nvPicPr>
          <p:cNvPr id="13314" name="Picture 2" descr="http://images.tutorvista.com/cms/images/69/thist-spectrum-has-two-part-a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775122" cy="33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</a:t>
            </a:r>
            <a:r>
              <a:rPr lang="en-US" dirty="0"/>
              <a:t>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276599"/>
          </a:xfrm>
        </p:spPr>
        <p:txBody>
          <a:bodyPr>
            <a:noAutofit/>
          </a:bodyPr>
          <a:lstStyle/>
          <a:p>
            <a:r>
              <a:rPr lang="en-US" sz="2400" b="1" u="sng" dirty="0"/>
              <a:t>Third Law: </a:t>
            </a:r>
            <a:r>
              <a:rPr lang="en-US" sz="2400" dirty="0"/>
              <a:t>A thin cool gas in front of a hotter solid, liquid, or dense-gas background removes the radiation from the background source at special wave lengths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The spectrum is dark </a:t>
            </a:r>
            <a:r>
              <a:rPr lang="en-US" sz="2400" dirty="0"/>
              <a:t>lines superimposed on the continuous band of colors due to the background. These dark lines are called "absorption lines</a:t>
            </a:r>
            <a:r>
              <a:rPr lang="en-US" sz="2400" dirty="0" smtClean="0"/>
              <a:t>.“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wavelengths of the absorption lines are unique to the type of </a:t>
            </a:r>
            <a:r>
              <a:rPr lang="en-US" sz="2400" dirty="0" smtClean="0"/>
              <a:t>atom </a:t>
            </a:r>
            <a:r>
              <a:rPr lang="en-US" sz="2400" dirty="0"/>
              <a:t>that is producing the emission lines. </a:t>
            </a:r>
          </a:p>
          <a:p>
            <a:endParaRPr lang="en-US" sz="2400" dirty="0"/>
          </a:p>
        </p:txBody>
      </p:sp>
      <p:pic>
        <p:nvPicPr>
          <p:cNvPr id="4098" name="Picture 2" descr="http://www.bbc.co.uk/bitesize/higher/physics/images/spectra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31250" r="9180" b="24362"/>
          <a:stretch/>
        </p:blipFill>
        <p:spPr bwMode="auto">
          <a:xfrm>
            <a:off x="304800" y="4800600"/>
            <a:ext cx="8229600" cy="17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62558">
            <a:off x="362428" y="596298"/>
            <a:ext cx="377186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Ab</a:t>
            </a:r>
            <a:r>
              <a:rPr lang="en-US" sz="2800" dirty="0" smtClean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rgbClr val="0070C0"/>
                </a:solidFill>
              </a:rPr>
              <a:t>orp</a:t>
            </a:r>
            <a:r>
              <a:rPr lang="en-US" sz="2800" dirty="0" smtClean="0">
                <a:solidFill>
                  <a:srgbClr val="00B0F0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rgbClr val="00B050"/>
                </a:solidFill>
              </a:rPr>
              <a:t>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2577</TotalTime>
  <Words>652</Words>
  <Application>Microsoft Office PowerPoint</Application>
  <PresentationFormat>On-screen Show (4:3)</PresentationFormat>
  <Paragraphs>77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Spectra </vt:lpstr>
      <vt:lpstr>spec·trum ˈspektrəm/ noun</vt:lpstr>
      <vt:lpstr>Producing spectra</vt:lpstr>
      <vt:lpstr>Spectroscope Diagram</vt:lpstr>
      <vt:lpstr>Kirchhoff's Laws </vt:lpstr>
      <vt:lpstr>Kirchhoff's Laws </vt:lpstr>
      <vt:lpstr>Producing an Emission Spectrum</vt:lpstr>
      <vt:lpstr>Emission lines</vt:lpstr>
      <vt:lpstr>Kirchhoff's Laws </vt:lpstr>
      <vt:lpstr>Producing an Absorption Spectrum</vt:lpstr>
      <vt:lpstr>Absorption Lines</vt:lpstr>
      <vt:lpstr>PowerPoint Presentation</vt:lpstr>
      <vt:lpstr>Absorption and Emission Lines</vt:lpstr>
      <vt:lpstr>PowerPoint Presentation</vt:lpstr>
      <vt:lpstr>PowerPoint Presentation</vt:lpstr>
      <vt:lpstr>PowerPoint Presentation</vt:lpstr>
      <vt:lpstr>Identifying elements</vt:lpstr>
      <vt:lpstr>More elements</vt:lpstr>
      <vt:lpstr>PowerPoint Presentation</vt:lpstr>
      <vt:lpstr>The Sun’s Spectrum</vt:lpstr>
      <vt:lpstr>PowerPoint Presentation</vt:lpstr>
      <vt:lpstr>Solar Spectrum</vt:lpstr>
      <vt:lpstr>Other ways to view spectra</vt:lpstr>
      <vt:lpstr>PowerPoint Presentation</vt:lpstr>
      <vt:lpstr>PowerPoint Presentation</vt:lpstr>
      <vt:lpstr>PowerPoint Presentation</vt:lpstr>
      <vt:lpstr>Spectra of 2 stars: Vega and the Sun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</dc:title>
  <dc:creator>Mary Ann Seslar</dc:creator>
  <cp:lastModifiedBy>Mary Ann Seslar</cp:lastModifiedBy>
  <cp:revision>25</cp:revision>
  <cp:lastPrinted>2016-04-05T20:35:53Z</cp:lastPrinted>
  <dcterms:created xsi:type="dcterms:W3CDTF">2014-03-25T17:58:29Z</dcterms:created>
  <dcterms:modified xsi:type="dcterms:W3CDTF">2016-04-05T21:24:07Z</dcterms:modified>
</cp:coreProperties>
</file>