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E8138-E427-4803-9D39-415E114A1262}"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AE880-34F0-4FBD-BBCC-B4B906C72F24}" type="slidenum">
              <a:rPr lang="en-US" smtClean="0"/>
              <a:t>‹#›</a:t>
            </a:fld>
            <a:endParaRPr lang="en-US"/>
          </a:p>
        </p:txBody>
      </p:sp>
    </p:spTree>
    <p:extLst>
      <p:ext uri="{BB962C8B-B14F-4D97-AF65-F5344CB8AC3E}">
        <p14:creationId xmlns:p14="http://schemas.microsoft.com/office/powerpoint/2010/main" val="57197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0179" name="Notes Placeholder 2"/>
          <p:cNvSpPr>
            <a:spLocks noGrp="1"/>
          </p:cNvSpPr>
          <p:nvPr>
            <p:ph type="body" idx="1"/>
          </p:nvPr>
        </p:nvSpPr>
        <p:spPr>
          <a:noFill/>
        </p:spPr>
        <p:txBody>
          <a:bodyPr/>
          <a:lstStyle/>
          <a:p>
            <a:r>
              <a:rPr lang="en-US" altLang="en-US" smtClean="0"/>
              <a:t> </a:t>
            </a:r>
            <a:endParaRPr lang="en-US" altLang="ja-JP" smtClean="0"/>
          </a:p>
          <a:p>
            <a:endParaRPr lang="en-US" altLang="en-US" smtClean="0"/>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110135C1-AB20-4238-9A23-D1B5897251C1}" type="slidenum">
              <a:rPr lang="en-US" altLang="en-US" sz="1200">
                <a:solidFill>
                  <a:prstClr val="black"/>
                </a:solidFill>
              </a:rPr>
              <a:pPr/>
              <a:t>2</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1203" name="Notes Placeholder 2"/>
          <p:cNvSpPr>
            <a:spLocks noGrp="1"/>
          </p:cNvSpPr>
          <p:nvPr>
            <p:ph type="body" idx="1"/>
          </p:nvPr>
        </p:nvSpPr>
        <p:spPr>
          <a:noFill/>
        </p:spPr>
        <p:txBody>
          <a:bodyPr/>
          <a:lstStyle/>
          <a:p>
            <a:r>
              <a:rPr lang="en-US" altLang="ja-JP" smtClean="0"/>
              <a:t> </a:t>
            </a:r>
          </a:p>
          <a:p>
            <a:endParaRPr lang="en-US" altLang="en-US" smtClean="0"/>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9057" indent="-280406">
              <a:defRPr sz="2400">
                <a:solidFill>
                  <a:schemeClr val="tx1"/>
                </a:solidFill>
                <a:latin typeface="Arial" charset="0"/>
                <a:ea typeface="ＭＳ Ｐゴシック" pitchFamily="34" charset="-128"/>
              </a:defRPr>
            </a:lvl2pPr>
            <a:lvl3pPr marL="1121626" indent="-224325">
              <a:defRPr sz="2400">
                <a:solidFill>
                  <a:schemeClr val="tx1"/>
                </a:solidFill>
                <a:latin typeface="Arial" charset="0"/>
                <a:ea typeface="ＭＳ Ｐゴシック" pitchFamily="34" charset="-128"/>
              </a:defRPr>
            </a:lvl3pPr>
            <a:lvl4pPr marL="1570276" indent="-224325">
              <a:defRPr sz="2400">
                <a:solidFill>
                  <a:schemeClr val="tx1"/>
                </a:solidFill>
                <a:latin typeface="Arial" charset="0"/>
                <a:ea typeface="ＭＳ Ｐゴシック" pitchFamily="34" charset="-128"/>
              </a:defRPr>
            </a:lvl4pPr>
            <a:lvl5pPr marL="2018927" indent="-224325">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fld id="{2B01B1B1-0222-427D-93CF-F35D06E078F3}" type="slidenum">
              <a:rPr lang="en-US" altLang="en-US" sz="1200">
                <a:solidFill>
                  <a:prstClr val="black"/>
                </a:solidFill>
              </a:rPr>
              <a:pPr/>
              <a:t>3</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0F69B-4CC0-4B5C-9424-46A771B1B4C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7861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9949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78566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96580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71209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8A16C28-CC38-4FA2-A73B-9F4FCB22D4FF}" type="datetimeFigureOut">
              <a:rPr lang="en-US" smtClean="0">
                <a:solidFill>
                  <a:srgbClr val="1D3641"/>
                </a:solidFill>
              </a:rPr>
              <a:pPr/>
              <a:t>11/2/2017</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016CEA0C-612A-4B03-AE2D-1AC0B1C7BD4F}"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30903868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70083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0726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7156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9360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41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16CEA0C-612A-4B03-AE2D-1AC0B1C7BD4F}"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284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8A16C28-CC38-4FA2-A73B-9F4FCB22D4FF}" type="datetimeFigureOut">
              <a:rPr lang="en-US" smtClean="0">
                <a:solidFill>
                  <a:srgbClr val="DFE6D0"/>
                </a:solidFill>
              </a:rPr>
              <a:pPr/>
              <a:t>11/2/2017</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16CEA0C-612A-4B03-AE2D-1AC0B1C7BD4F}"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3896725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Recruitment 2019</a:t>
            </a:r>
            <a:endParaRPr lang="en-US" dirty="0"/>
          </a:p>
        </p:txBody>
      </p:sp>
      <p:sp>
        <p:nvSpPr>
          <p:cNvPr id="5" name="Subtitle 4"/>
          <p:cNvSpPr>
            <a:spLocks noGrp="1"/>
          </p:cNvSpPr>
          <p:nvPr>
            <p:ph type="subTitle" idx="1"/>
          </p:nvPr>
        </p:nvSpPr>
        <p:spPr/>
        <p:txBody>
          <a:bodyPr/>
          <a:lstStyle/>
          <a:p>
            <a:r>
              <a:rPr lang="en-US" dirty="0" smtClean="0"/>
              <a:t>Part 4</a:t>
            </a:r>
            <a:endParaRPr lang="en-US" dirty="0"/>
          </a:p>
        </p:txBody>
      </p:sp>
    </p:spTree>
    <p:extLst>
      <p:ext uri="{BB962C8B-B14F-4D97-AF65-F5344CB8AC3E}">
        <p14:creationId xmlns:p14="http://schemas.microsoft.com/office/powerpoint/2010/main" val="1620694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age.png"/>
          <p:cNvPicPr>
            <a:picLocks noChangeAspect="1"/>
          </p:cNvPicPr>
          <p:nvPr/>
        </p:nvPicPr>
        <p:blipFill>
          <a:blip r:embed="rId2"/>
          <a:srcRect/>
          <a:stretch>
            <a:fillRect/>
          </a:stretch>
        </p:blipFill>
        <p:spPr bwMode="auto">
          <a:xfrm>
            <a:off x="-304800" y="-509588"/>
            <a:ext cx="10029826" cy="752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9459" name="TextBox 1"/>
          <p:cNvSpPr txBox="1">
            <a:spLocks noChangeArrowheads="1"/>
          </p:cNvSpPr>
          <p:nvPr/>
        </p:nvSpPr>
        <p:spPr bwMode="auto">
          <a:xfrm>
            <a:off x="0" y="2133600"/>
            <a:ext cx="4038600"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400">
                <a:solidFill>
                  <a:srgbClr val="00293D"/>
                </a:solidFill>
                <a:latin typeface="Arial" pitchFamily="34" charset="0"/>
                <a:ea typeface="ＭＳ Ｐゴシック" pitchFamily="34" charset="-128"/>
                <a:sym typeface="Arial" pitchFamily="34" charset="0"/>
              </a:defRPr>
            </a:lvl1pPr>
            <a:lvl2pPr marL="742950" indent="-285750" eaLnBrk="0">
              <a:defRPr sz="2400">
                <a:solidFill>
                  <a:srgbClr val="00293D"/>
                </a:solidFill>
                <a:latin typeface="Arial" pitchFamily="34" charset="0"/>
                <a:ea typeface="ＭＳ Ｐゴシック" pitchFamily="34" charset="-128"/>
                <a:sym typeface="Arial" pitchFamily="34" charset="0"/>
              </a:defRPr>
            </a:lvl2pPr>
            <a:lvl3pPr marL="1143000" indent="-228600" eaLnBrk="0">
              <a:defRPr sz="2400">
                <a:solidFill>
                  <a:srgbClr val="00293D"/>
                </a:solidFill>
                <a:latin typeface="Arial" pitchFamily="34" charset="0"/>
                <a:ea typeface="ＭＳ Ｐゴシック" pitchFamily="34" charset="-128"/>
                <a:sym typeface="Arial" pitchFamily="34" charset="0"/>
              </a:defRPr>
            </a:lvl3pPr>
            <a:lvl4pPr marL="1600200" indent="-228600" eaLnBrk="0">
              <a:defRPr sz="2400">
                <a:solidFill>
                  <a:srgbClr val="00293D"/>
                </a:solidFill>
                <a:latin typeface="Arial" pitchFamily="34" charset="0"/>
                <a:ea typeface="ＭＳ Ｐゴシック" pitchFamily="34" charset="-128"/>
                <a:sym typeface="Arial" pitchFamily="34" charset="0"/>
              </a:defRPr>
            </a:lvl4pPr>
            <a:lvl5pPr marL="2057400" indent="-228600" eaLnBrk="0">
              <a:defRPr sz="2400">
                <a:solidFill>
                  <a:srgbClr val="00293D"/>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ct val="0"/>
              </a:spcAft>
              <a:defRPr sz="2400">
                <a:solidFill>
                  <a:srgbClr val="00293D"/>
                </a:solidFill>
                <a:latin typeface="Arial" pitchFamily="34" charset="0"/>
                <a:ea typeface="ＭＳ Ｐゴシック" pitchFamily="34" charset="-128"/>
                <a:sym typeface="Arial" pitchFamily="34" charset="0"/>
              </a:defRPr>
            </a:lvl9pPr>
          </a:lstStyle>
          <a:p>
            <a:pPr algn="ctr" eaLnBrk="1" fontAlgn="base" hangingPunct="0">
              <a:lnSpc>
                <a:spcPct val="120000"/>
              </a:lnSpc>
              <a:spcBef>
                <a:spcPct val="0"/>
              </a:spcBef>
              <a:spcAft>
                <a:spcPct val="0"/>
              </a:spcAft>
            </a:pPr>
            <a:r>
              <a:rPr lang="en-US" altLang="en-US" sz="2000" i="1" dirty="0">
                <a:solidFill>
                  <a:srgbClr val="FFFFFF"/>
                </a:solidFill>
                <a:latin typeface="Georgia" pitchFamily="18" charset="0"/>
              </a:rPr>
              <a:t> </a:t>
            </a:r>
            <a:r>
              <a:rPr lang="en-US" altLang="en-US" sz="1800" i="1" dirty="0">
                <a:solidFill>
                  <a:srgbClr val="FFFFFF"/>
                </a:solidFill>
                <a:latin typeface="Georgia" pitchFamily="18" charset="0"/>
              </a:rPr>
              <a:t>The purpose of life is to live it, to taste it, to experience to the utmost, to reach out eagerly and without fear for newer and richer experience.</a:t>
            </a:r>
          </a:p>
        </p:txBody>
      </p:sp>
      <p:sp>
        <p:nvSpPr>
          <p:cNvPr id="19460" name="Rectangle 2"/>
          <p:cNvSpPr>
            <a:spLocks noChangeArrowheads="1"/>
          </p:cNvSpPr>
          <p:nvPr/>
        </p:nvSpPr>
        <p:spPr bwMode="auto">
          <a:xfrm>
            <a:off x="1155488" y="3733800"/>
            <a:ext cx="1903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1200" dirty="0">
                <a:solidFill>
                  <a:srgbClr val="FFFFFF"/>
                </a:solidFill>
                <a:latin typeface="HelveticaNeueLT Std Bold" charset="0"/>
              </a:rPr>
              <a:t>ELEANOR ROOSEVELT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3729974" y="637012"/>
            <a:ext cx="5867400" cy="5228376"/>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83200"/>
            <a:ext cx="4634897" cy="80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867400" y="6217267"/>
            <a:ext cx="1402948" cy="369332"/>
          </a:xfrm>
          <a:prstGeom prst="rect">
            <a:avLst/>
          </a:prstGeom>
        </p:spPr>
        <p:txBody>
          <a:bodyPr wrap="none">
            <a:spAutoFit/>
          </a:bodyPr>
          <a:lstStyle/>
          <a:p>
            <a:r>
              <a:rPr lang="en-US" dirty="0" smtClean="0">
                <a:solidFill>
                  <a:prstClr val="white"/>
                </a:solidFill>
              </a:rPr>
              <a:t>London 2015</a:t>
            </a:r>
            <a:endParaRPr lang="en-US" sz="1400" dirty="0">
              <a:solidFill>
                <a:prstClr val="white"/>
              </a:solidFill>
            </a:endParaRPr>
          </a:p>
        </p:txBody>
      </p:sp>
    </p:spTree>
    <p:extLst>
      <p:ext uri="{BB962C8B-B14F-4D97-AF65-F5344CB8AC3E}">
        <p14:creationId xmlns:p14="http://schemas.microsoft.com/office/powerpoint/2010/main" val="2336916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600" y="177800"/>
            <a:ext cx="4876800" cy="65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26182" y="2286000"/>
            <a:ext cx="3761509" cy="1815882"/>
          </a:xfrm>
          <a:prstGeom prst="rect">
            <a:avLst/>
          </a:prstGeom>
        </p:spPr>
        <p:txBody>
          <a:bodyPr wrap="square">
            <a:spAutoFit/>
          </a:bodyPr>
          <a:lstStyle/>
          <a:p>
            <a:r>
              <a:rPr lang="en-US" sz="2800" i="1" dirty="0" smtClean="0">
                <a:solidFill>
                  <a:prstClr val="white"/>
                </a:solidFill>
                <a:latin typeface="Arabic Typesetting" panose="03020402040406030203" pitchFamily="66" charset="-78"/>
                <a:cs typeface="Arabic Typesetting" panose="03020402040406030203" pitchFamily="66" charset="-78"/>
              </a:rPr>
              <a:t>‘Cooking and eating in a foreign country may be the truest way to its soul.’</a:t>
            </a:r>
          </a:p>
          <a:p>
            <a:r>
              <a:rPr lang="en-US" sz="2800" i="1" dirty="0" smtClean="0">
                <a:solidFill>
                  <a:prstClr val="white"/>
                </a:solidFill>
                <a:latin typeface="Arabic Typesetting" panose="03020402040406030203" pitchFamily="66" charset="-78"/>
                <a:cs typeface="Arabic Typesetting" panose="03020402040406030203" pitchFamily="66" charset="-78"/>
              </a:rPr>
              <a:t>-Unknown</a:t>
            </a:r>
            <a:endParaRPr lang="en-US" sz="2800" i="1" dirty="0">
              <a:solidFill>
                <a:prstClr val="white"/>
              </a:solidFill>
              <a:latin typeface="Arabic Typesetting" panose="03020402040406030203" pitchFamily="66" charset="-78"/>
              <a:cs typeface="Arabic Typesetting" panose="03020402040406030203" pitchFamily="66" charset="-78"/>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9446" y="5442910"/>
            <a:ext cx="4634897" cy="80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6309" y="6282156"/>
            <a:ext cx="1248612" cy="369332"/>
          </a:xfrm>
          <a:prstGeom prst="rect">
            <a:avLst/>
          </a:prstGeom>
        </p:spPr>
        <p:txBody>
          <a:bodyPr wrap="none">
            <a:spAutoFit/>
          </a:bodyPr>
          <a:lstStyle/>
          <a:p>
            <a:r>
              <a:rPr lang="en-US" dirty="0" smtClean="0">
                <a:solidFill>
                  <a:srgbClr val="002060"/>
                </a:solidFill>
              </a:rPr>
              <a:t>Rome 2017</a:t>
            </a:r>
            <a:endParaRPr lang="en-US" sz="1400" dirty="0">
              <a:solidFill>
                <a:srgbClr val="002060"/>
              </a:solidFill>
            </a:endParaRPr>
          </a:p>
        </p:txBody>
      </p:sp>
    </p:spTree>
    <p:extLst>
      <p:ext uri="{BB962C8B-B14F-4D97-AF65-F5344CB8AC3E}">
        <p14:creationId xmlns:p14="http://schemas.microsoft.com/office/powerpoint/2010/main" val="1473320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outlook.office.com/owa/service.svc/s/GetFileAttachment?id=AAMkAGM4NDc3NDExLTBkZDMtNGU0NS1hNTBjLTFhNzc0Y2U3NmM5NgBGAAAAAADaa6GGOWh3SqqcU2twdHi0BwCdBDZhyjAYQJfiveCM7E9OAAAAtc2rAAAF%2BlgL1CsfSLGWdTv%2Fm5R4AADq8x%2FCAAABEgAQAMwPgY1wlqpNlMNMXhIS4S4%3D&amp;X-OWA-CANARY=04HIQZPR3k2setvPP403rwAcv0KuHNUY6VlkR1nYMPVBJ1FPa32_JIiU4Cv03H3Co1Ey_nWrnP8.&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2253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838200"/>
            <a:ext cx="4634897" cy="803399"/>
          </a:xfrm>
          <a:prstGeom prst="rect">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86773"/>
            <a:ext cx="4634897" cy="80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1999" y="5029200"/>
            <a:ext cx="4239491" cy="1477328"/>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4419599" y="5029200"/>
            <a:ext cx="4391891" cy="1477328"/>
          </a:xfrm>
          <a:prstGeom prst="rect">
            <a:avLst/>
          </a:prstGeom>
        </p:spPr>
        <p:txBody>
          <a:bodyPr wrap="square">
            <a:spAutoFit/>
          </a:bodyPr>
          <a:lstStyle/>
          <a:p>
            <a:pPr algn="r"/>
            <a:r>
              <a:rPr lang="en-US" dirty="0">
                <a:solidFill>
                  <a:prstClr val="white"/>
                </a:solidFill>
                <a:latin typeface="DokChampa" panose="020B0604020202020204" pitchFamily="34" charset="-34"/>
                <a:cs typeface="DokChampa" panose="020B0604020202020204" pitchFamily="34" charset="-34"/>
              </a:rPr>
              <a:t>“</a:t>
            </a:r>
            <a:r>
              <a:rPr lang="en-US" b="1" dirty="0">
                <a:solidFill>
                  <a:prstClr val="white"/>
                </a:solidFill>
                <a:latin typeface="DokChampa" panose="020B0604020202020204" pitchFamily="34" charset="-34"/>
                <a:cs typeface="DokChampa" panose="020B0604020202020204" pitchFamily="34" charset="-34"/>
              </a:rPr>
              <a:t>Traveling outgrows its motives. It soon proves sufficient in itself. </a:t>
            </a:r>
            <a:endParaRPr lang="en-US" b="1" dirty="0" smtClean="0">
              <a:solidFill>
                <a:prstClr val="white"/>
              </a:solidFill>
              <a:latin typeface="DokChampa" panose="020B0604020202020204" pitchFamily="34" charset="-34"/>
              <a:cs typeface="DokChampa" panose="020B0604020202020204" pitchFamily="34" charset="-34"/>
            </a:endParaRPr>
          </a:p>
          <a:p>
            <a:pPr algn="r"/>
            <a:r>
              <a:rPr lang="en-US" b="1" dirty="0" smtClean="0">
                <a:solidFill>
                  <a:prstClr val="white"/>
                </a:solidFill>
                <a:latin typeface="DokChampa" panose="020B0604020202020204" pitchFamily="34" charset="-34"/>
                <a:cs typeface="DokChampa" panose="020B0604020202020204" pitchFamily="34" charset="-34"/>
              </a:rPr>
              <a:t>You </a:t>
            </a:r>
            <a:r>
              <a:rPr lang="en-US" b="1" dirty="0">
                <a:solidFill>
                  <a:prstClr val="white"/>
                </a:solidFill>
                <a:latin typeface="DokChampa" panose="020B0604020202020204" pitchFamily="34" charset="-34"/>
                <a:cs typeface="DokChampa" panose="020B0604020202020204" pitchFamily="34" charset="-34"/>
              </a:rPr>
              <a:t>think you are making a trip, but soon it is making you - or unmaking you.” </a:t>
            </a:r>
            <a:r>
              <a:rPr lang="en-US" dirty="0" smtClean="0">
                <a:solidFill>
                  <a:prstClr val="white"/>
                </a:solidFill>
                <a:latin typeface="DokChampa" panose="020B0604020202020204" pitchFamily="34" charset="-34"/>
                <a:cs typeface="DokChampa" panose="020B0604020202020204" pitchFamily="34" charset="-34"/>
              </a:rPr>
              <a:t/>
            </a:r>
            <a:br>
              <a:rPr lang="en-US" dirty="0" smtClean="0">
                <a:solidFill>
                  <a:prstClr val="white"/>
                </a:solidFill>
                <a:latin typeface="DokChampa" panose="020B0604020202020204" pitchFamily="34" charset="-34"/>
                <a:cs typeface="DokChampa" panose="020B0604020202020204" pitchFamily="34" charset="-34"/>
              </a:rPr>
            </a:br>
            <a:r>
              <a:rPr lang="en-US" dirty="0">
                <a:solidFill>
                  <a:prstClr val="white"/>
                </a:solidFill>
                <a:latin typeface="DokChampa" panose="020B0604020202020204" pitchFamily="34" charset="-34"/>
                <a:cs typeface="DokChampa" panose="020B0604020202020204" pitchFamily="34" charset="-34"/>
              </a:rPr>
              <a:t>― </a:t>
            </a:r>
            <a:r>
              <a:rPr lang="en-US" b="1" dirty="0">
                <a:solidFill>
                  <a:prstClr val="white"/>
                </a:solidFill>
                <a:latin typeface="DokChampa" panose="020B0604020202020204" pitchFamily="34" charset="-34"/>
                <a:cs typeface="DokChampa" panose="020B0604020202020204" pitchFamily="34" charset="-34"/>
              </a:rPr>
              <a:t>Nicolas </a:t>
            </a:r>
            <a:r>
              <a:rPr lang="en-US" b="1" dirty="0" err="1" smtClean="0">
                <a:solidFill>
                  <a:prstClr val="white"/>
                </a:solidFill>
                <a:latin typeface="DokChampa" panose="020B0604020202020204" pitchFamily="34" charset="-34"/>
                <a:cs typeface="DokChampa" panose="020B0604020202020204" pitchFamily="34" charset="-34"/>
              </a:rPr>
              <a:t>Bouvier</a:t>
            </a:r>
            <a:endParaRPr lang="en-US" dirty="0">
              <a:solidFill>
                <a:prstClr val="white"/>
              </a:solidFill>
            </a:endParaRPr>
          </a:p>
        </p:txBody>
      </p:sp>
      <p:sp>
        <p:nvSpPr>
          <p:cNvPr id="8" name="Rectangle 7"/>
          <p:cNvSpPr/>
          <p:nvPr/>
        </p:nvSpPr>
        <p:spPr>
          <a:xfrm>
            <a:off x="2286000" y="6238406"/>
            <a:ext cx="1248612" cy="369332"/>
          </a:xfrm>
          <a:prstGeom prst="rect">
            <a:avLst/>
          </a:prstGeom>
        </p:spPr>
        <p:txBody>
          <a:bodyPr wrap="none">
            <a:spAutoFit/>
          </a:bodyPr>
          <a:lstStyle/>
          <a:p>
            <a:r>
              <a:rPr lang="en-US" dirty="0" smtClean="0">
                <a:solidFill>
                  <a:prstClr val="white"/>
                </a:solidFill>
              </a:rPr>
              <a:t>Rome 2017</a:t>
            </a:r>
            <a:endParaRPr lang="en-US" sz="1400" dirty="0">
              <a:solidFill>
                <a:prstClr val="white"/>
              </a:solidFill>
            </a:endParaRPr>
          </a:p>
        </p:txBody>
      </p:sp>
    </p:spTree>
    <p:extLst>
      <p:ext uri="{BB962C8B-B14F-4D97-AF65-F5344CB8AC3E}">
        <p14:creationId xmlns:p14="http://schemas.microsoft.com/office/powerpoint/2010/main" val="1138537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1524000" y="1617593"/>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417264"/>
            <a:ext cx="8686800" cy="1200329"/>
          </a:xfrm>
          <a:prstGeom prst="rect">
            <a:avLst/>
          </a:prstGeom>
        </p:spPr>
        <p:txBody>
          <a:bodyPr wrap="square">
            <a:spAutoFit/>
          </a:bodyPr>
          <a:lstStyle/>
          <a:p>
            <a:r>
              <a:rPr lang="en-US" sz="3600" dirty="0">
                <a:solidFill>
                  <a:prstClr val="white"/>
                </a:solidFill>
                <a:latin typeface="Edwardian Script ITC" panose="030303020407070D0804" pitchFamily="66" charset="0"/>
              </a:rPr>
              <a:t>“I didn't know that the world could be so mind-blowingly beautiful.” </a:t>
            </a:r>
            <a:r>
              <a:rPr lang="en-US" sz="3600" dirty="0" smtClean="0">
                <a:solidFill>
                  <a:prstClr val="white"/>
                </a:solidFill>
              </a:rPr>
              <a:t/>
            </a:r>
            <a:br>
              <a:rPr lang="en-US" sz="3600" dirty="0" smtClean="0">
                <a:solidFill>
                  <a:prstClr val="white"/>
                </a:solidFill>
              </a:rPr>
            </a:br>
            <a:r>
              <a:rPr lang="en-US" sz="3600" dirty="0" smtClean="0">
                <a:solidFill>
                  <a:prstClr val="white"/>
                </a:solidFill>
              </a:rPr>
              <a:t>							</a:t>
            </a:r>
            <a:r>
              <a:rPr lang="en-US" sz="2200" dirty="0" smtClean="0">
                <a:solidFill>
                  <a:prstClr val="white"/>
                </a:solidFill>
              </a:rPr>
              <a:t>―</a:t>
            </a:r>
            <a:r>
              <a:rPr lang="en-US" sz="2200" dirty="0">
                <a:solidFill>
                  <a:prstClr val="white"/>
                </a:solidFill>
              </a:rPr>
              <a:t> </a:t>
            </a:r>
            <a:r>
              <a:rPr lang="en-US" sz="3200" b="1" dirty="0">
                <a:solidFill>
                  <a:prstClr val="white"/>
                </a:solidFill>
                <a:latin typeface="Edwardian Script ITC" panose="030303020407070D0804" pitchFamily="66" charset="0"/>
              </a:rPr>
              <a:t>Justina Chen</a:t>
            </a:r>
            <a:endParaRPr lang="en-US" sz="3200" dirty="0">
              <a:solidFill>
                <a:prstClr val="white"/>
              </a:solidFill>
              <a:latin typeface="Edwardian Script ITC" panose="030303020407070D0804" pitchFamily="66" charset="0"/>
            </a:endParaRPr>
          </a:p>
        </p:txBody>
      </p:sp>
      <p:sp>
        <p:nvSpPr>
          <p:cNvPr id="4" name="Rectangle 3"/>
          <p:cNvSpPr/>
          <p:nvPr/>
        </p:nvSpPr>
        <p:spPr>
          <a:xfrm>
            <a:off x="4661372" y="6196520"/>
            <a:ext cx="3476657" cy="369332"/>
          </a:xfrm>
          <a:prstGeom prst="rect">
            <a:avLst/>
          </a:prstGeom>
        </p:spPr>
        <p:txBody>
          <a:bodyPr wrap="none">
            <a:spAutoFit/>
          </a:bodyPr>
          <a:lstStyle/>
          <a:p>
            <a:r>
              <a:rPr lang="en-US" dirty="0" smtClean="0">
                <a:solidFill>
                  <a:prstClr val="white"/>
                </a:solidFill>
              </a:rPr>
              <a:t>San </a:t>
            </a:r>
            <a:r>
              <a:rPr lang="en-US" dirty="0" err="1" smtClean="0">
                <a:solidFill>
                  <a:prstClr val="white"/>
                </a:solidFill>
              </a:rPr>
              <a:t>Gimignano</a:t>
            </a:r>
            <a:r>
              <a:rPr lang="en-US" smtClean="0">
                <a:solidFill>
                  <a:prstClr val="white"/>
                </a:solidFill>
              </a:rPr>
              <a:t>, Tuscany, Italy 2017</a:t>
            </a:r>
            <a:endParaRPr lang="en-US" sz="1400" dirty="0">
              <a:solidFill>
                <a:prstClr val="white"/>
              </a:solidFill>
            </a:endParaRPr>
          </a:p>
        </p:txBody>
      </p:sp>
    </p:spTree>
    <p:extLst>
      <p:ext uri="{BB962C8B-B14F-4D97-AF65-F5344CB8AC3E}">
        <p14:creationId xmlns:p14="http://schemas.microsoft.com/office/powerpoint/2010/main" val="37248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37" y="55995"/>
            <a:ext cx="9043830" cy="675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Slide Number Placeholder 3"/>
          <p:cNvSpPr>
            <a:spLocks noGrp="1"/>
          </p:cNvSpPr>
          <p:nvPr>
            <p:ph type="sldNum" sz="quarter" idx="12"/>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3999962-B9CB-400D-9851-9890B4EF1DB7}" type="slidenum">
              <a:rPr lang="en-US" altLang="en-US" sz="1400" smtClean="0">
                <a:solidFill>
                  <a:srgbClr val="ACA9CC"/>
                </a:solidFill>
              </a:rPr>
              <a:pPr/>
              <a:t>2</a:t>
            </a:fld>
            <a:endParaRPr lang="en-US" altLang="en-US" sz="1400" smtClean="0">
              <a:solidFill>
                <a:srgbClr val="ACA9CC"/>
              </a:solidFill>
            </a:endParaRPr>
          </a:p>
        </p:txBody>
      </p:sp>
      <p:pic>
        <p:nvPicPr>
          <p:cNvPr id="2560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685800"/>
            <a:ext cx="4343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19037" y="5562600"/>
            <a:ext cx="4267200" cy="1077218"/>
          </a:xfrm>
          <a:prstGeom prst="rect">
            <a:avLst/>
          </a:prstGeom>
        </p:spPr>
        <p:txBody>
          <a:bodyPr wrap="square">
            <a:spAutoFit/>
          </a:bodyPr>
          <a:lstStyle/>
          <a:p>
            <a:r>
              <a:rPr lang="en-US" sz="3200" b="1" dirty="0">
                <a:solidFill>
                  <a:prstClr val="black"/>
                </a:solidFill>
              </a:rPr>
              <a:t>“To travel is to live.”</a:t>
            </a:r>
            <a:r>
              <a:rPr lang="en-US" sz="3200" dirty="0">
                <a:solidFill>
                  <a:prstClr val="black"/>
                </a:solidFill>
              </a:rPr>
              <a:t> </a:t>
            </a:r>
            <a:r>
              <a:rPr lang="en-US" sz="3200" dirty="0" smtClean="0">
                <a:solidFill>
                  <a:prstClr val="black"/>
                </a:solidFill>
              </a:rPr>
              <a:t/>
            </a:r>
            <a:br>
              <a:rPr lang="en-US" sz="3200" dirty="0" smtClean="0">
                <a:solidFill>
                  <a:prstClr val="black"/>
                </a:solidFill>
              </a:rPr>
            </a:br>
            <a:r>
              <a:rPr lang="en-US" sz="3200" dirty="0">
                <a:solidFill>
                  <a:prstClr val="black"/>
                </a:solidFill>
              </a:rPr>
              <a:t>― </a:t>
            </a:r>
            <a:r>
              <a:rPr lang="en-US" sz="2400" dirty="0">
                <a:ln>
                  <a:solidFill>
                    <a:prstClr val="black"/>
                  </a:solidFill>
                </a:ln>
                <a:solidFill>
                  <a:prstClr val="black"/>
                </a:solidFill>
              </a:rPr>
              <a:t>Hans Christian Andersen</a:t>
            </a:r>
          </a:p>
        </p:txBody>
      </p:sp>
      <p:sp>
        <p:nvSpPr>
          <p:cNvPr id="6" name="Rectangle 5"/>
          <p:cNvSpPr/>
          <p:nvPr/>
        </p:nvSpPr>
        <p:spPr>
          <a:xfrm>
            <a:off x="-36946" y="6441559"/>
            <a:ext cx="1841979" cy="369332"/>
          </a:xfrm>
          <a:prstGeom prst="rect">
            <a:avLst/>
          </a:prstGeom>
        </p:spPr>
        <p:txBody>
          <a:bodyPr wrap="none">
            <a:spAutoFit/>
          </a:bodyPr>
          <a:lstStyle/>
          <a:p>
            <a:r>
              <a:rPr lang="en-US" dirty="0" smtClean="0">
                <a:solidFill>
                  <a:srgbClr val="002060"/>
                </a:solidFill>
              </a:rPr>
              <a:t>Switzerland 2013</a:t>
            </a:r>
            <a:endParaRPr lang="en-US" sz="1400" dirty="0">
              <a:solidFill>
                <a:srgbClr val="002060"/>
              </a:solidFill>
            </a:endParaRPr>
          </a:p>
        </p:txBody>
      </p:sp>
    </p:spTree>
    <p:extLst>
      <p:ext uri="{BB962C8B-B14F-4D97-AF65-F5344CB8AC3E}">
        <p14:creationId xmlns:p14="http://schemas.microsoft.com/office/powerpoint/2010/main" val="1937568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505450"/>
            <a:ext cx="51435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91200" y="311497"/>
            <a:ext cx="2933700" cy="2985433"/>
          </a:xfrm>
          <a:prstGeom prst="rect">
            <a:avLst/>
          </a:prstGeom>
        </p:spPr>
        <p:txBody>
          <a:bodyPr wrap="square">
            <a:spAutoFit/>
          </a:bodyPr>
          <a:lstStyle/>
          <a:p>
            <a:pPr>
              <a:defRPr/>
            </a:pPr>
            <a:r>
              <a:rPr lang="en-US" sz="3200" kern="0" dirty="0" smtClean="0">
                <a:solidFill>
                  <a:srgbClr val="FFFFFF">
                    <a:lumMod val="95000"/>
                  </a:srgbClr>
                </a:solidFill>
                <a:latin typeface="Aparajita" panose="020B0604020202020204" pitchFamily="34" charset="0"/>
                <a:ea typeface="ＭＳ Ｐゴシック"/>
                <a:cs typeface="Aparajita" panose="020B0604020202020204" pitchFamily="34" charset="0"/>
              </a:rPr>
              <a:t>“Travel makes one modest. You see what a tiny place you occupy in the world.” </a:t>
            </a:r>
            <a:r>
              <a:rPr lang="en-US" sz="2800" kern="0" dirty="0" smtClean="0">
                <a:solidFill>
                  <a:srgbClr val="FFFFFF">
                    <a:lumMod val="95000"/>
                  </a:srgbClr>
                </a:solidFill>
                <a:latin typeface="Arial"/>
                <a:ea typeface="ＭＳ Ｐゴシック"/>
              </a:rPr>
              <a:t/>
            </a:r>
            <a:br>
              <a:rPr lang="en-US" sz="2800" kern="0" dirty="0" smtClean="0">
                <a:solidFill>
                  <a:srgbClr val="FFFFFF">
                    <a:lumMod val="95000"/>
                  </a:srgbClr>
                </a:solidFill>
                <a:latin typeface="Arial"/>
                <a:ea typeface="ＭＳ Ｐゴシック"/>
              </a:rPr>
            </a:br>
            <a:r>
              <a:rPr lang="en-US" sz="2800" kern="0" dirty="0" smtClean="0">
                <a:solidFill>
                  <a:srgbClr val="FFFFFF">
                    <a:lumMod val="95000"/>
                  </a:srgbClr>
                </a:solidFill>
                <a:latin typeface="Arial"/>
                <a:ea typeface="ＭＳ Ｐゴシック"/>
              </a:rPr>
              <a:t>― </a:t>
            </a:r>
            <a:r>
              <a:rPr lang="en-US" sz="2800" b="1" i="1" kern="0" dirty="0" smtClean="0">
                <a:solidFill>
                  <a:srgbClr val="1D3641">
                    <a:lumMod val="25000"/>
                    <a:lumOff val="75000"/>
                  </a:srgbClr>
                </a:solidFill>
                <a:latin typeface="Aparajita" panose="020B0604020202020204" pitchFamily="34" charset="0"/>
                <a:ea typeface="ＭＳ Ｐゴシック"/>
                <a:cs typeface="Aparajita" panose="020B0604020202020204" pitchFamily="34" charset="0"/>
              </a:rPr>
              <a:t>Gustave Flaubert</a:t>
            </a:r>
            <a:endParaRPr lang="en-US" i="1" kern="0" dirty="0" smtClean="0">
              <a:solidFill>
                <a:srgbClr val="1D3641">
                  <a:lumMod val="25000"/>
                  <a:lumOff val="75000"/>
                </a:srgbClr>
              </a:solidFill>
              <a:latin typeface="Aparajita" panose="020B0604020202020204" pitchFamily="34" charset="0"/>
              <a:cs typeface="Aparajita" panose="020B0604020202020204" pitchFamily="34" charset="0"/>
            </a:endParaRPr>
          </a:p>
        </p:txBody>
      </p:sp>
      <p:sp>
        <p:nvSpPr>
          <p:cNvPr id="6" name="Rectangle 5"/>
          <p:cNvSpPr/>
          <p:nvPr/>
        </p:nvSpPr>
        <p:spPr>
          <a:xfrm>
            <a:off x="228600" y="4356450"/>
            <a:ext cx="1188723" cy="369332"/>
          </a:xfrm>
          <a:prstGeom prst="rect">
            <a:avLst/>
          </a:prstGeom>
        </p:spPr>
        <p:txBody>
          <a:bodyPr wrap="none">
            <a:spAutoFit/>
          </a:bodyPr>
          <a:lstStyle/>
          <a:p>
            <a:r>
              <a:rPr lang="en-US" dirty="0" smtClean="0">
                <a:solidFill>
                  <a:prstClr val="white"/>
                </a:solidFill>
              </a:rPr>
              <a:t>Paris 2013</a:t>
            </a:r>
            <a:endParaRPr lang="en-US" sz="1400" dirty="0">
              <a:solidFill>
                <a:prstClr val="white"/>
              </a:solidFill>
            </a:endParaRPr>
          </a:p>
        </p:txBody>
      </p:sp>
    </p:spTree>
    <p:extLst>
      <p:ext uri="{BB962C8B-B14F-4D97-AF65-F5344CB8AC3E}">
        <p14:creationId xmlns:p14="http://schemas.microsoft.com/office/powerpoint/2010/main" val="1363851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6FC9F6-005B-42B6-9F17-D34239037238}" type="slidenum">
              <a:rPr lang="en-US" smtClean="0">
                <a:solidFill>
                  <a:srgbClr val="DFE6D0"/>
                </a:solidFill>
              </a:rPr>
              <a:pPr>
                <a:defRPr/>
              </a:pPr>
              <a:t>4</a:t>
            </a:fld>
            <a:endParaRPr lang="en-US">
              <a:solidFill>
                <a:srgbClr val="DFE6D0"/>
              </a:solidFill>
            </a:endParaRPr>
          </a:p>
        </p:txBody>
      </p:sp>
      <p:sp>
        <p:nvSpPr>
          <p:cNvPr id="6" name="Rectangle 5"/>
          <p:cNvSpPr/>
          <p:nvPr/>
        </p:nvSpPr>
        <p:spPr bwMode="auto">
          <a:xfrm>
            <a:off x="13855" y="-20783"/>
            <a:ext cx="9144000" cy="6858000"/>
          </a:xfrm>
          <a:prstGeom prst="rect">
            <a:avLst/>
          </a:prstGeom>
          <a:solidFill>
            <a:srgbClr val="00277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293D"/>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562600"/>
            <a:ext cx="5867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20545703">
            <a:off x="85097" y="838200"/>
            <a:ext cx="4781550" cy="1815882"/>
          </a:xfrm>
          <a:prstGeom prst="rect">
            <a:avLst/>
          </a:prstGeom>
          <a:noFill/>
        </p:spPr>
        <p:txBody>
          <a:bodyPr wrap="square" rtlCol="0">
            <a:spAutoFit/>
          </a:bodyPr>
          <a:lstStyle/>
          <a:p>
            <a:pPr eaLnBrk="0" fontAlgn="base" hangingPunct="0">
              <a:spcBef>
                <a:spcPct val="0"/>
              </a:spcBef>
              <a:spcAft>
                <a:spcPct val="0"/>
              </a:spcAft>
            </a:pPr>
            <a:r>
              <a:rPr lang="en-US" sz="2800" dirty="0" smtClean="0">
                <a:solidFill>
                  <a:srgbClr val="1D3641">
                    <a:lumMod val="25000"/>
                    <a:lumOff val="75000"/>
                  </a:srgbClr>
                </a:solidFill>
                <a:latin typeface="Harrington" panose="04040505050A02020702" pitchFamily="82" charset="0"/>
              </a:rPr>
              <a:t>“I am not the same having seen the moon shine on the other side of the world.” </a:t>
            </a:r>
            <a:br>
              <a:rPr lang="en-US" sz="2800" dirty="0" smtClean="0">
                <a:solidFill>
                  <a:srgbClr val="1D3641">
                    <a:lumMod val="25000"/>
                    <a:lumOff val="75000"/>
                  </a:srgbClr>
                </a:solidFill>
                <a:latin typeface="Harrington" panose="04040505050A02020702" pitchFamily="82" charset="0"/>
              </a:rPr>
            </a:br>
            <a:r>
              <a:rPr lang="en-US" sz="2800" dirty="0" smtClean="0">
                <a:solidFill>
                  <a:srgbClr val="1D3641">
                    <a:lumMod val="25000"/>
                    <a:lumOff val="75000"/>
                  </a:srgbClr>
                </a:solidFill>
                <a:latin typeface="Harrington" panose="04040505050A02020702" pitchFamily="82" charset="0"/>
              </a:rPr>
              <a:t>― Mary Anne Radmacher</a:t>
            </a:r>
            <a:endParaRPr lang="en-US" sz="2800" dirty="0">
              <a:solidFill>
                <a:srgbClr val="1D3641">
                  <a:lumMod val="25000"/>
                  <a:lumOff val="75000"/>
                </a:srgbClr>
              </a:solidFill>
              <a:latin typeface="Harrington" panose="04040505050A02020702" pitchFamily="82" charset="0"/>
            </a:endParaRPr>
          </a:p>
        </p:txBody>
      </p:sp>
      <p:sp>
        <p:nvSpPr>
          <p:cNvPr id="8" name="Rectangle 7"/>
          <p:cNvSpPr/>
          <p:nvPr/>
        </p:nvSpPr>
        <p:spPr>
          <a:xfrm>
            <a:off x="533400" y="6398696"/>
            <a:ext cx="1188723" cy="369332"/>
          </a:xfrm>
          <a:prstGeom prst="rect">
            <a:avLst/>
          </a:prstGeom>
        </p:spPr>
        <p:txBody>
          <a:bodyPr wrap="none">
            <a:spAutoFit/>
          </a:bodyPr>
          <a:lstStyle/>
          <a:p>
            <a:r>
              <a:rPr lang="en-US" dirty="0" smtClean="0">
                <a:solidFill>
                  <a:prstClr val="white"/>
                </a:solidFill>
              </a:rPr>
              <a:t>Paris 2015</a:t>
            </a:r>
            <a:endParaRPr lang="en-US" sz="1400" dirty="0">
              <a:solidFill>
                <a:prstClr val="white"/>
              </a:solidFill>
            </a:endParaRPr>
          </a:p>
        </p:txBody>
      </p:sp>
    </p:spTree>
    <p:extLst>
      <p:ext uri="{BB962C8B-B14F-4D97-AF65-F5344CB8AC3E}">
        <p14:creationId xmlns:p14="http://schemas.microsoft.com/office/powerpoint/2010/main" val="1840313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239000" y="6400800"/>
            <a:ext cx="1905000" cy="457200"/>
          </a:xfrm>
        </p:spPr>
        <p:txBody>
          <a:bodyPr/>
          <a:lstStyle/>
          <a:p>
            <a:pPr>
              <a:defRPr/>
            </a:pPr>
            <a:fld id="{CA6FC9F6-005B-42B6-9F17-D34239037238}" type="slidenum">
              <a:rPr lang="en-US" smtClean="0">
                <a:solidFill>
                  <a:srgbClr val="DFE6D0"/>
                </a:solidFill>
              </a:rPr>
              <a:pPr>
                <a:defRPr/>
              </a:pPr>
              <a:t>5</a:t>
            </a:fld>
            <a:endParaRPr lang="en-US">
              <a:solidFill>
                <a:srgbClr val="DFE6D0"/>
              </a:solidFill>
            </a:endParaRPr>
          </a:p>
        </p:txBody>
      </p:sp>
      <p:sp>
        <p:nvSpPr>
          <p:cNvPr id="6" name="Rectangle 5"/>
          <p:cNvSpPr/>
          <p:nvPr/>
        </p:nvSpPr>
        <p:spPr bwMode="auto">
          <a:xfrm>
            <a:off x="616669" y="-76201"/>
            <a:ext cx="8527331" cy="6934200"/>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293D"/>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7"/>
          <a:stretch/>
        </p:blipFill>
        <p:spPr>
          <a:xfrm rot="5400000">
            <a:off x="-446031" y="419874"/>
            <a:ext cx="6932644" cy="5943603"/>
          </a:xfrm>
          <a:prstGeom prst="rect">
            <a:avLst/>
          </a:prstGeom>
        </p:spPr>
      </p:pic>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5465698"/>
            <a:ext cx="55626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92093" y="870574"/>
            <a:ext cx="3027359" cy="4524315"/>
          </a:xfrm>
          <a:prstGeom prst="rect">
            <a:avLst/>
          </a:prstGeom>
          <a:noFill/>
        </p:spPr>
        <p:txBody>
          <a:bodyPr wrap="square" rtlCol="0">
            <a:spAutoFit/>
          </a:bodyPr>
          <a:lstStyle/>
          <a:p>
            <a:r>
              <a:rPr lang="en-US" sz="2400" dirty="0">
                <a:solidFill>
                  <a:srgbClr val="1D3641">
                    <a:lumMod val="90000"/>
                    <a:lumOff val="10000"/>
                  </a:srgbClr>
                </a:solidFill>
                <a:latin typeface="Freestyle Script" panose="030804020302050B0404" pitchFamily="66" charset="0"/>
                <a:cs typeface="Andalus" panose="02020603050405020304" pitchFamily="18" charset="-78"/>
              </a:rPr>
              <a:t>“</a:t>
            </a:r>
            <a:r>
              <a:rPr lang="en-US" sz="3600" dirty="0">
                <a:solidFill>
                  <a:srgbClr val="1D3641">
                    <a:lumMod val="90000"/>
                    <a:lumOff val="10000"/>
                  </a:srgbClr>
                </a:solidFill>
                <a:latin typeface="Freestyle Script" panose="030804020302050B0404" pitchFamily="66" charset="0"/>
                <a:cs typeface="Andalus" panose="02020603050405020304" pitchFamily="18" charset="-78"/>
              </a:rPr>
              <a:t>Every dreamer knows that it is entirely possible to be homesick for a place you've never been to, perhaps more homesick than for familiar ground.” </a:t>
            </a:r>
            <a:r>
              <a:rPr lang="en-US" sz="3600" dirty="0" smtClean="0">
                <a:solidFill>
                  <a:srgbClr val="1D3641">
                    <a:lumMod val="90000"/>
                    <a:lumOff val="10000"/>
                  </a:srgbClr>
                </a:solidFill>
                <a:latin typeface="Freestyle Script" panose="030804020302050B0404" pitchFamily="66" charset="0"/>
                <a:cs typeface="Andalus" panose="02020603050405020304" pitchFamily="18" charset="-78"/>
              </a:rPr>
              <a:t/>
            </a:r>
            <a:br>
              <a:rPr lang="en-US" sz="3600" dirty="0" smtClean="0">
                <a:solidFill>
                  <a:srgbClr val="1D3641">
                    <a:lumMod val="90000"/>
                    <a:lumOff val="10000"/>
                  </a:srgbClr>
                </a:solidFill>
                <a:latin typeface="Freestyle Script" panose="030804020302050B0404" pitchFamily="66" charset="0"/>
                <a:cs typeface="Andalus" panose="02020603050405020304" pitchFamily="18" charset="-78"/>
              </a:rPr>
            </a:br>
            <a:r>
              <a:rPr lang="en-US" sz="3600" dirty="0">
                <a:solidFill>
                  <a:srgbClr val="1D3641">
                    <a:lumMod val="90000"/>
                    <a:lumOff val="10000"/>
                  </a:srgbClr>
                </a:solidFill>
                <a:latin typeface="Freestyle Script" panose="030804020302050B0404" pitchFamily="66" charset="0"/>
                <a:cs typeface="Andalus" panose="02020603050405020304" pitchFamily="18" charset="-78"/>
              </a:rPr>
              <a:t>― </a:t>
            </a:r>
            <a:r>
              <a:rPr lang="en-US" sz="3600" b="1" dirty="0">
                <a:solidFill>
                  <a:srgbClr val="1D3641">
                    <a:lumMod val="90000"/>
                    <a:lumOff val="10000"/>
                  </a:srgbClr>
                </a:solidFill>
                <a:latin typeface="Freestyle Script" panose="030804020302050B0404" pitchFamily="66" charset="0"/>
                <a:cs typeface="Andalus" panose="02020603050405020304" pitchFamily="18" charset="-78"/>
              </a:rPr>
              <a:t>Judith Thurman</a:t>
            </a:r>
            <a:endParaRPr lang="en-US" sz="3600" dirty="0">
              <a:solidFill>
                <a:srgbClr val="1D3641">
                  <a:lumMod val="90000"/>
                  <a:lumOff val="10000"/>
                </a:srgbClr>
              </a:solidFill>
              <a:latin typeface="Freestyle Script" panose="030804020302050B0404" pitchFamily="66" charset="0"/>
              <a:cs typeface="Andalus" panose="02020603050405020304" pitchFamily="18" charset="-78"/>
            </a:endParaRPr>
          </a:p>
        </p:txBody>
      </p:sp>
      <p:sp>
        <p:nvSpPr>
          <p:cNvPr id="8" name="Rectangle 7"/>
          <p:cNvSpPr/>
          <p:nvPr/>
        </p:nvSpPr>
        <p:spPr>
          <a:xfrm>
            <a:off x="533400" y="6398696"/>
            <a:ext cx="1188723" cy="369332"/>
          </a:xfrm>
          <a:prstGeom prst="rect">
            <a:avLst/>
          </a:prstGeom>
        </p:spPr>
        <p:txBody>
          <a:bodyPr wrap="none">
            <a:spAutoFit/>
          </a:bodyPr>
          <a:lstStyle/>
          <a:p>
            <a:r>
              <a:rPr lang="en-US" dirty="0" smtClean="0">
                <a:solidFill>
                  <a:prstClr val="white"/>
                </a:solidFill>
              </a:rPr>
              <a:t>Paris 2015</a:t>
            </a:r>
            <a:endParaRPr lang="en-US" sz="1400" dirty="0">
              <a:solidFill>
                <a:prstClr val="white"/>
              </a:solidFill>
            </a:endParaRPr>
          </a:p>
        </p:txBody>
      </p:sp>
    </p:spTree>
    <p:extLst>
      <p:ext uri="{BB962C8B-B14F-4D97-AF65-F5344CB8AC3E}">
        <p14:creationId xmlns:p14="http://schemas.microsoft.com/office/powerpoint/2010/main" val="1406378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239000" y="6400800"/>
            <a:ext cx="1905000" cy="457200"/>
          </a:xfrm>
        </p:spPr>
        <p:txBody>
          <a:bodyPr/>
          <a:lstStyle/>
          <a:p>
            <a:pPr>
              <a:defRPr/>
            </a:pPr>
            <a:fld id="{CA6FC9F6-005B-42B6-9F17-D34239037238}" type="slidenum">
              <a:rPr lang="en-US" smtClean="0">
                <a:solidFill>
                  <a:srgbClr val="DFE6D0"/>
                </a:solidFill>
              </a:rPr>
              <a:pPr>
                <a:defRPr/>
              </a:pPr>
              <a:t>6</a:t>
            </a:fld>
            <a:endParaRPr lang="en-US">
              <a:solidFill>
                <a:srgbClr val="DFE6D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 y="-20782"/>
            <a:ext cx="9144000" cy="6858000"/>
          </a:xfrm>
          <a:prstGeom prst="rect">
            <a:avLst/>
          </a:prstGeom>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0676"/>
            <a:ext cx="5867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715000"/>
            <a:ext cx="8991600" cy="707886"/>
          </a:xfrm>
          <a:prstGeom prst="rect">
            <a:avLst/>
          </a:prstGeom>
        </p:spPr>
        <p:txBody>
          <a:bodyPr wrap="square">
            <a:spAutoFit/>
          </a:bodyPr>
          <a:lstStyle/>
          <a:p>
            <a:r>
              <a:rPr lang="en-US" sz="2000" dirty="0">
                <a:solidFill>
                  <a:prstClr val="black"/>
                </a:solidFill>
                <a:latin typeface="Matura MT Script Capitals" panose="03020802060602070202" pitchFamily="66" charset="0"/>
              </a:rPr>
              <a:t>“Personal happiness lies in knowing that life is not a checklist of acquisition</a:t>
            </a:r>
            <a:r>
              <a:rPr lang="en-US" sz="2000" dirty="0" smtClean="0">
                <a:solidFill>
                  <a:prstClr val="black"/>
                </a:solidFill>
                <a:latin typeface="Matura MT Script Capitals" panose="03020802060602070202" pitchFamily="66" charset="0"/>
              </a:rPr>
              <a:t>.”</a:t>
            </a:r>
            <a:r>
              <a:rPr lang="en-US" sz="2000" dirty="0">
                <a:solidFill>
                  <a:prstClr val="black"/>
                </a:solidFill>
                <a:latin typeface="Matura MT Script Capitals" panose="03020802060602070202" pitchFamily="66" charset="0"/>
              </a:rPr>
              <a:t> </a:t>
            </a:r>
            <a:endParaRPr lang="en-US" sz="2000" dirty="0" smtClean="0">
              <a:solidFill>
                <a:prstClr val="black"/>
              </a:solidFill>
              <a:latin typeface="Matura MT Script Capitals" panose="03020802060602070202" pitchFamily="66" charset="0"/>
            </a:endParaRPr>
          </a:p>
          <a:p>
            <a:r>
              <a:rPr lang="en-US" sz="2000" dirty="0" smtClean="0">
                <a:solidFill>
                  <a:prstClr val="black"/>
                </a:solidFill>
                <a:latin typeface="Matura MT Script Capitals" panose="03020802060602070202" pitchFamily="66" charset="0"/>
              </a:rPr>
              <a:t>							- J.K. Rowling</a:t>
            </a:r>
            <a:endParaRPr lang="en-US" sz="2000" dirty="0">
              <a:solidFill>
                <a:prstClr val="black"/>
              </a:solidFill>
              <a:latin typeface="Matura MT Script Capitals" panose="03020802060602070202" pitchFamily="66" charset="0"/>
            </a:endParaRPr>
          </a:p>
        </p:txBody>
      </p:sp>
      <p:sp>
        <p:nvSpPr>
          <p:cNvPr id="8" name="Rectangle 7"/>
          <p:cNvSpPr/>
          <p:nvPr/>
        </p:nvSpPr>
        <p:spPr>
          <a:xfrm>
            <a:off x="533400" y="6398696"/>
            <a:ext cx="1402948" cy="369332"/>
          </a:xfrm>
          <a:prstGeom prst="rect">
            <a:avLst/>
          </a:prstGeom>
        </p:spPr>
        <p:txBody>
          <a:bodyPr wrap="none">
            <a:spAutoFit/>
          </a:bodyPr>
          <a:lstStyle/>
          <a:p>
            <a:r>
              <a:rPr lang="en-US" dirty="0" smtClean="0">
                <a:solidFill>
                  <a:prstClr val="white"/>
                </a:solidFill>
              </a:rPr>
              <a:t>London 2015</a:t>
            </a:r>
            <a:endParaRPr lang="en-US" sz="1400" dirty="0">
              <a:solidFill>
                <a:prstClr val="white"/>
              </a:solidFill>
            </a:endParaRPr>
          </a:p>
        </p:txBody>
      </p:sp>
    </p:spTree>
    <p:extLst>
      <p:ext uri="{BB962C8B-B14F-4D97-AF65-F5344CB8AC3E}">
        <p14:creationId xmlns:p14="http://schemas.microsoft.com/office/powerpoint/2010/main" val="176666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
            <a:ext cx="4876800" cy="65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5791200"/>
            <a:ext cx="3657600" cy="63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700" y="457200"/>
            <a:ext cx="3886201" cy="4832092"/>
          </a:xfrm>
          <a:prstGeom prst="rect">
            <a:avLst/>
          </a:prstGeom>
        </p:spPr>
        <p:txBody>
          <a:bodyPr wrap="square">
            <a:spAutoFit/>
          </a:bodyPr>
          <a:lstStyle/>
          <a:p>
            <a:r>
              <a:rPr lang="en-US" sz="2000" dirty="0">
                <a:solidFill>
                  <a:prstClr val="white"/>
                </a:solidFill>
                <a:latin typeface="Monotype Corsiva" panose="03010101010201010101" pitchFamily="66" charset="0"/>
              </a:rPr>
              <a:t>“</a:t>
            </a:r>
            <a:r>
              <a:rPr lang="en-US" sz="2800" dirty="0">
                <a:solidFill>
                  <a:prstClr val="white"/>
                </a:solidFill>
                <a:latin typeface="Monotype Corsiva" panose="03010101010201010101" pitchFamily="66" charset="0"/>
              </a:rPr>
              <a:t>Travel is fatal to prejudice, bigotry, and narrow-mindedness, and many of our people need it sorely on these accounts. Broad, wholesome, charitable views of men and things cannot be acquired by vegetating in one little corner of the earth all one's lifetime.” </a:t>
            </a:r>
            <a:r>
              <a:rPr lang="en-US" sz="2800" dirty="0" smtClean="0">
                <a:solidFill>
                  <a:prstClr val="white"/>
                </a:solidFill>
                <a:latin typeface="Monotype Corsiva" panose="03010101010201010101" pitchFamily="66" charset="0"/>
              </a:rPr>
              <a:t/>
            </a:r>
            <a:br>
              <a:rPr lang="en-US" sz="2800" dirty="0" smtClean="0">
                <a:solidFill>
                  <a:prstClr val="white"/>
                </a:solidFill>
                <a:latin typeface="Monotype Corsiva" panose="03010101010201010101" pitchFamily="66" charset="0"/>
              </a:rPr>
            </a:br>
            <a:r>
              <a:rPr lang="en-US" sz="2800" dirty="0">
                <a:solidFill>
                  <a:prstClr val="white"/>
                </a:solidFill>
                <a:latin typeface="Monotype Corsiva" panose="03010101010201010101" pitchFamily="66" charset="0"/>
              </a:rPr>
              <a:t>― </a:t>
            </a:r>
            <a:r>
              <a:rPr lang="en-US" sz="2800" b="1" dirty="0">
                <a:solidFill>
                  <a:prstClr val="white"/>
                </a:solidFill>
                <a:latin typeface="Monotype Corsiva" panose="03010101010201010101" pitchFamily="66" charset="0"/>
              </a:rPr>
              <a:t>Mark </a:t>
            </a:r>
            <a:r>
              <a:rPr lang="en-US" sz="2800" b="1" dirty="0" smtClean="0">
                <a:solidFill>
                  <a:prstClr val="white"/>
                </a:solidFill>
                <a:latin typeface="Monotype Corsiva" panose="03010101010201010101" pitchFamily="66" charset="0"/>
              </a:rPr>
              <a:t>Twain</a:t>
            </a:r>
            <a:endParaRPr lang="en-US" sz="2800" dirty="0" smtClean="0">
              <a:solidFill>
                <a:prstClr val="white"/>
              </a:solidFill>
              <a:latin typeface="Monotype Corsiva" panose="03010101010201010101" pitchFamily="66" charset="0"/>
            </a:endParaRPr>
          </a:p>
        </p:txBody>
      </p:sp>
      <p:sp>
        <p:nvSpPr>
          <p:cNvPr id="5" name="Rectangle 4"/>
          <p:cNvSpPr/>
          <p:nvPr/>
        </p:nvSpPr>
        <p:spPr>
          <a:xfrm>
            <a:off x="5486400" y="6282156"/>
            <a:ext cx="1276311" cy="369332"/>
          </a:xfrm>
          <a:prstGeom prst="rect">
            <a:avLst/>
          </a:prstGeom>
        </p:spPr>
        <p:txBody>
          <a:bodyPr wrap="none">
            <a:spAutoFit/>
          </a:bodyPr>
          <a:lstStyle/>
          <a:p>
            <a:r>
              <a:rPr lang="en-US" dirty="0" smtClean="0">
                <a:solidFill>
                  <a:prstClr val="white"/>
                </a:solidFill>
              </a:rPr>
              <a:t>Capri 2017</a:t>
            </a:r>
            <a:endParaRPr lang="en-US" sz="1400" dirty="0">
              <a:solidFill>
                <a:prstClr val="white"/>
              </a:solidFill>
            </a:endParaRPr>
          </a:p>
        </p:txBody>
      </p:sp>
    </p:spTree>
    <p:extLst>
      <p:ext uri="{BB962C8B-B14F-4D97-AF65-F5344CB8AC3E}">
        <p14:creationId xmlns:p14="http://schemas.microsoft.com/office/powerpoint/2010/main" val="390388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2" y="190500"/>
            <a:ext cx="868680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870712"/>
            <a:ext cx="5416025" cy="93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85455" y="471055"/>
            <a:ext cx="4572000" cy="2215991"/>
          </a:xfrm>
          <a:prstGeom prst="rect">
            <a:avLst/>
          </a:prstGeom>
        </p:spPr>
        <p:txBody>
          <a:bodyPr>
            <a:spAutoFit/>
          </a:bodyPr>
          <a:lstStyle/>
          <a:p>
            <a:r>
              <a:rPr lang="en-US" sz="2400" dirty="0">
                <a:solidFill>
                  <a:srgbClr val="CFC60D">
                    <a:lumMod val="40000"/>
                    <a:lumOff val="60000"/>
                  </a:srgbClr>
                </a:solidFill>
                <a:latin typeface="Harlow Solid Italic" panose="04030604020F02020D02" pitchFamily="82" charset="0"/>
              </a:rPr>
              <a:t>“If you reject the food, ignore the customs, fear the religion, and avoid the people, you might better stay home.” </a:t>
            </a:r>
            <a:r>
              <a:rPr lang="en-US" sz="2400" dirty="0" smtClean="0">
                <a:solidFill>
                  <a:srgbClr val="CFC60D">
                    <a:lumMod val="40000"/>
                    <a:lumOff val="60000"/>
                  </a:srgbClr>
                </a:solidFill>
                <a:latin typeface="Harlow Solid Italic" panose="04030604020F02020D02" pitchFamily="82" charset="0"/>
              </a:rPr>
              <a:t/>
            </a:r>
            <a:br>
              <a:rPr lang="en-US" sz="2400" dirty="0" smtClean="0">
                <a:solidFill>
                  <a:srgbClr val="CFC60D">
                    <a:lumMod val="40000"/>
                    <a:lumOff val="60000"/>
                  </a:srgbClr>
                </a:solidFill>
                <a:latin typeface="Harlow Solid Italic" panose="04030604020F02020D02" pitchFamily="82" charset="0"/>
              </a:rPr>
            </a:br>
            <a:r>
              <a:rPr lang="en-US" sz="2400" dirty="0">
                <a:solidFill>
                  <a:srgbClr val="CFC60D">
                    <a:lumMod val="40000"/>
                    <a:lumOff val="60000"/>
                  </a:srgbClr>
                </a:solidFill>
                <a:latin typeface="Harlow Solid Italic" panose="04030604020F02020D02" pitchFamily="82" charset="0"/>
              </a:rPr>
              <a:t>― </a:t>
            </a:r>
            <a:r>
              <a:rPr lang="en-US" sz="2400" b="1" dirty="0">
                <a:solidFill>
                  <a:srgbClr val="CFC60D">
                    <a:lumMod val="40000"/>
                    <a:lumOff val="60000"/>
                  </a:srgbClr>
                </a:solidFill>
                <a:latin typeface="Harlow Solid Italic" panose="04030604020F02020D02" pitchFamily="82" charset="0"/>
              </a:rPr>
              <a:t>James A. Michener</a:t>
            </a:r>
          </a:p>
          <a:p>
            <a:endParaRPr lang="en-US" b="1" cap="all" dirty="0">
              <a:ln w="9000" cmpd="sng">
                <a:solidFill>
                  <a:srgbClr val="90AC97">
                    <a:shade val="50000"/>
                    <a:satMod val="120000"/>
                  </a:srgbClr>
                </a:solidFill>
                <a:prstDash val="solid"/>
              </a:ln>
              <a:solidFill>
                <a:prstClr val="black"/>
              </a:solidFill>
              <a:effectLst>
                <a:reflection blurRad="12700" stA="28000" endPos="45000" dist="1000" dir="5400000" sy="-100000" algn="bl" rotWithShape="0"/>
              </a:effectLst>
            </a:endParaRPr>
          </a:p>
        </p:txBody>
      </p:sp>
      <p:sp>
        <p:nvSpPr>
          <p:cNvPr id="6" name="Rectangle 5"/>
          <p:cNvSpPr/>
          <p:nvPr/>
        </p:nvSpPr>
        <p:spPr>
          <a:xfrm>
            <a:off x="7639089" y="5962970"/>
            <a:ext cx="1276311" cy="369332"/>
          </a:xfrm>
          <a:prstGeom prst="rect">
            <a:avLst/>
          </a:prstGeom>
        </p:spPr>
        <p:txBody>
          <a:bodyPr wrap="none">
            <a:spAutoFit/>
          </a:bodyPr>
          <a:lstStyle/>
          <a:p>
            <a:r>
              <a:rPr lang="en-US" dirty="0" smtClean="0">
                <a:solidFill>
                  <a:srgbClr val="002060"/>
                </a:solidFill>
              </a:rPr>
              <a:t>Capri 2017</a:t>
            </a:r>
            <a:endParaRPr lang="en-US" sz="1400" dirty="0">
              <a:solidFill>
                <a:srgbClr val="002060"/>
              </a:solidFill>
            </a:endParaRPr>
          </a:p>
        </p:txBody>
      </p:sp>
    </p:spTree>
    <p:extLst>
      <p:ext uri="{BB962C8B-B14F-4D97-AF65-F5344CB8AC3E}">
        <p14:creationId xmlns:p14="http://schemas.microsoft.com/office/powerpoint/2010/main" val="4160968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0391"/>
            <a:ext cx="9130145" cy="684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103" y="304800"/>
            <a:ext cx="4634897" cy="80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7055" y="5129013"/>
            <a:ext cx="8698345" cy="1569660"/>
          </a:xfrm>
          <a:prstGeom prst="rect">
            <a:avLst/>
          </a:prstGeom>
        </p:spPr>
        <p:txBody>
          <a:bodyPr wrap="square">
            <a:spAutoFit/>
          </a:bodyPr>
          <a:lstStyle/>
          <a:p>
            <a:r>
              <a:rPr lang="en-US" sz="2400" dirty="0">
                <a:solidFill>
                  <a:prstClr val="white"/>
                </a:solidFill>
                <a:latin typeface="Andalus" panose="02020603050405020304" pitchFamily="18" charset="-78"/>
                <a:cs typeface="Andalus" panose="02020603050405020304" pitchFamily="18" charset="-78"/>
              </a:rPr>
              <a:t>“Every one of a hundred thousand cities around the world had its own special sunset and it was worth going there, just once, if only to see the sun go down.” </a:t>
            </a:r>
            <a:r>
              <a:rPr lang="en-US" sz="2400" dirty="0" smtClean="0">
                <a:solidFill>
                  <a:prstClr val="white"/>
                </a:solidFill>
                <a:latin typeface="Andalus" panose="02020603050405020304" pitchFamily="18" charset="-78"/>
                <a:cs typeface="Andalus" panose="02020603050405020304" pitchFamily="18" charset="-78"/>
              </a:rPr>
              <a:t/>
            </a:r>
            <a:br>
              <a:rPr lang="en-US" sz="2400" dirty="0" smtClean="0">
                <a:solidFill>
                  <a:prstClr val="white"/>
                </a:solidFill>
                <a:latin typeface="Andalus" panose="02020603050405020304" pitchFamily="18" charset="-78"/>
                <a:cs typeface="Andalus" panose="02020603050405020304" pitchFamily="18" charset="-78"/>
              </a:rPr>
            </a:br>
            <a:r>
              <a:rPr lang="en-US" sz="2400" dirty="0" smtClean="0">
                <a:solidFill>
                  <a:prstClr val="white"/>
                </a:solidFill>
                <a:latin typeface="Andalus" panose="02020603050405020304" pitchFamily="18" charset="-78"/>
                <a:cs typeface="Andalus" panose="02020603050405020304" pitchFamily="18" charset="-78"/>
              </a:rPr>
              <a:t>						</a:t>
            </a:r>
            <a:r>
              <a:rPr lang="en-US" sz="2400" i="1" dirty="0" smtClean="0">
                <a:solidFill>
                  <a:prstClr val="white"/>
                </a:solidFill>
                <a:latin typeface="Andalus" panose="02020603050405020304" pitchFamily="18" charset="-78"/>
                <a:cs typeface="Andalus" panose="02020603050405020304" pitchFamily="18" charset="-78"/>
              </a:rPr>
              <a:t>―</a:t>
            </a:r>
            <a:r>
              <a:rPr lang="en-US" sz="2400" i="1" dirty="0">
                <a:solidFill>
                  <a:prstClr val="white"/>
                </a:solidFill>
                <a:latin typeface="Andalus" panose="02020603050405020304" pitchFamily="18" charset="-78"/>
                <a:cs typeface="Andalus" panose="02020603050405020304" pitchFamily="18" charset="-78"/>
              </a:rPr>
              <a:t> </a:t>
            </a:r>
            <a:r>
              <a:rPr lang="en-US" sz="2400" b="1" i="1" dirty="0" err="1">
                <a:solidFill>
                  <a:prstClr val="white"/>
                </a:solidFill>
                <a:latin typeface="Andalus" panose="02020603050405020304" pitchFamily="18" charset="-78"/>
                <a:cs typeface="Andalus" panose="02020603050405020304" pitchFamily="18" charset="-78"/>
              </a:rPr>
              <a:t>Ryū</a:t>
            </a:r>
            <a:r>
              <a:rPr lang="en-US" sz="2400" b="1" i="1" dirty="0">
                <a:solidFill>
                  <a:prstClr val="white"/>
                </a:solidFill>
                <a:latin typeface="Andalus" panose="02020603050405020304" pitchFamily="18" charset="-78"/>
                <a:cs typeface="Andalus" panose="02020603050405020304" pitchFamily="18" charset="-78"/>
              </a:rPr>
              <a:t> </a:t>
            </a:r>
            <a:r>
              <a:rPr lang="en-US" sz="2400" b="1" i="1" dirty="0" smtClean="0">
                <a:solidFill>
                  <a:prstClr val="white"/>
                </a:solidFill>
                <a:latin typeface="Andalus" panose="02020603050405020304" pitchFamily="18" charset="-78"/>
                <a:cs typeface="Andalus" panose="02020603050405020304" pitchFamily="18" charset="-78"/>
              </a:rPr>
              <a:t>Murakami</a:t>
            </a:r>
            <a:endParaRPr lang="en-US" sz="2400" i="1" dirty="0">
              <a:solidFill>
                <a:prstClr val="white"/>
              </a:solidFill>
              <a:latin typeface="Andalus" panose="02020603050405020304" pitchFamily="18" charset="-78"/>
              <a:cs typeface="Andalus" panose="02020603050405020304" pitchFamily="18" charset="-78"/>
            </a:endParaRPr>
          </a:p>
        </p:txBody>
      </p:sp>
      <p:sp>
        <p:nvSpPr>
          <p:cNvPr id="6" name="Rectangle 5"/>
          <p:cNvSpPr/>
          <p:nvPr/>
        </p:nvSpPr>
        <p:spPr>
          <a:xfrm>
            <a:off x="13855" y="6464819"/>
            <a:ext cx="1534394" cy="369332"/>
          </a:xfrm>
          <a:prstGeom prst="rect">
            <a:avLst/>
          </a:prstGeom>
        </p:spPr>
        <p:txBody>
          <a:bodyPr wrap="none">
            <a:spAutoFit/>
          </a:bodyPr>
          <a:lstStyle/>
          <a:p>
            <a:r>
              <a:rPr lang="en-US" dirty="0" smtClean="0">
                <a:solidFill>
                  <a:prstClr val="white"/>
                </a:solidFill>
              </a:rPr>
              <a:t>Sorrento 2017</a:t>
            </a:r>
            <a:endParaRPr lang="en-US" sz="1400" dirty="0">
              <a:solidFill>
                <a:prstClr val="white"/>
              </a:solidFill>
            </a:endParaRPr>
          </a:p>
        </p:txBody>
      </p:sp>
    </p:spTree>
    <p:extLst>
      <p:ext uri="{BB962C8B-B14F-4D97-AF65-F5344CB8AC3E}">
        <p14:creationId xmlns:p14="http://schemas.microsoft.com/office/powerpoint/2010/main" val="2883376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339</Words>
  <Application>Microsoft Office PowerPoint</Application>
  <PresentationFormat>On-screen Show (4:3)</PresentationFormat>
  <Paragraphs>39</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Thatch</vt:lpstr>
      <vt:lpstr>Recruitment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2019</dc:title>
  <dc:creator>admin</dc:creator>
  <cp:lastModifiedBy>admin</cp:lastModifiedBy>
  <cp:revision>9</cp:revision>
  <dcterms:created xsi:type="dcterms:W3CDTF">2017-11-01T23:32:08Z</dcterms:created>
  <dcterms:modified xsi:type="dcterms:W3CDTF">2017-11-02T15:40:10Z</dcterms:modified>
</cp:coreProperties>
</file>