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2"/>
  </p:notesMasterIdLst>
  <p:sldIdLst>
    <p:sldId id="256" r:id="rId4"/>
    <p:sldId id="269" r:id="rId5"/>
    <p:sldId id="270" r:id="rId6"/>
    <p:sldId id="257" r:id="rId7"/>
    <p:sldId id="258" r:id="rId8"/>
    <p:sldId id="259" r:id="rId9"/>
    <p:sldId id="260" r:id="rId10"/>
    <p:sldId id="261" r:id="rId11"/>
    <p:sldId id="262" r:id="rId12"/>
    <p:sldId id="263" r:id="rId13"/>
    <p:sldId id="264" r:id="rId14"/>
    <p:sldId id="265" r:id="rId15"/>
    <p:sldId id="266" r:id="rId16"/>
    <p:sldId id="267"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B7CA37-EEE4-4F3A-B8BD-EF2B1A7A7244}" type="datetimeFigureOut">
              <a:rPr lang="en-US" smtClean="0"/>
              <a:t>11/2/2017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E6D72-F7B0-420B-BD76-FF8A5081952A}" type="slidenum">
              <a:rPr lang="en-US" smtClean="0"/>
              <a:t>‹#›</a:t>
            </a:fld>
            <a:endParaRPr lang="en-US" dirty="0"/>
          </a:p>
        </p:txBody>
      </p:sp>
    </p:spTree>
    <p:extLst>
      <p:ext uri="{BB962C8B-B14F-4D97-AF65-F5344CB8AC3E}">
        <p14:creationId xmlns:p14="http://schemas.microsoft.com/office/powerpoint/2010/main" val="370656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7" name="Notes Placeholder 2"/>
          <p:cNvSpPr>
            <a:spLocks noGrp="1"/>
          </p:cNvSpPr>
          <p:nvPr>
            <p:ph type="body" idx="1"/>
          </p:nvPr>
        </p:nvSpPr>
        <p:spPr>
          <a:noFill/>
        </p:spPr>
        <p:txBody>
          <a:bodyPr/>
          <a:lstStyle/>
          <a:p>
            <a:endParaRPr lang="en-US" altLang="en-US" dirty="0" smtClean="0"/>
          </a:p>
        </p:txBody>
      </p:sp>
      <p:sp>
        <p:nvSpPr>
          <p:cNvPr id="4198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F5D3C73-5E8D-4544-9BB7-667A1B9D9B40}" type="slidenum">
              <a:rPr lang="en-US" altLang="en-US" sz="1200">
                <a:solidFill>
                  <a:prstClr val="black"/>
                </a:solidFill>
              </a:rPr>
              <a:pPr/>
              <a:t>4</a:t>
            </a:fld>
            <a:endParaRPr lang="en-US" altLang="en-US"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3011" name="Notes Placeholder 2"/>
          <p:cNvSpPr>
            <a:spLocks noGrp="1"/>
          </p:cNvSpPr>
          <p:nvPr>
            <p:ph type="body" idx="1"/>
          </p:nvPr>
        </p:nvSpPr>
        <p:spPr>
          <a:noFill/>
        </p:spPr>
        <p:txBody>
          <a:bodyPr/>
          <a:lstStyle/>
          <a:p>
            <a:r>
              <a:rPr lang="en-US" altLang="en-US" dirty="0" smtClean="0"/>
              <a:t> </a:t>
            </a:r>
          </a:p>
        </p:txBody>
      </p:sp>
      <p:sp>
        <p:nvSpPr>
          <p:cNvPr id="4301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7F083A8F-7AA8-477A-B9F1-2B08B2657D13}" type="slidenum">
              <a:rPr lang="en-US" altLang="en-US" sz="1200">
                <a:solidFill>
                  <a:prstClr val="black"/>
                </a:solidFill>
              </a:rPr>
              <a:pPr/>
              <a:t>8</a:t>
            </a:fld>
            <a:endParaRPr lang="en-US" altLang="en-US" sz="1200"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r>
              <a:rPr lang="en-US" altLang="en-US" dirty="0" smtClean="0"/>
              <a:t> </a:t>
            </a:r>
          </a:p>
        </p:txBody>
      </p:sp>
      <p:sp>
        <p:nvSpPr>
          <p:cNvPr id="440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DE32A4CE-349A-4778-96FC-A615A815324E}" type="slidenum">
              <a:rPr lang="en-US" altLang="en-US" sz="1200">
                <a:solidFill>
                  <a:prstClr val="black"/>
                </a:solidFill>
              </a:rPr>
              <a:pPr/>
              <a:t>9</a:t>
            </a:fld>
            <a:endParaRPr lang="en-US" altLang="en-US" sz="1200"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E6D72-F7B0-420B-BD76-FF8A5081952A}" type="slidenum">
              <a:rPr lang="en-US" smtClean="0"/>
              <a:t>15</a:t>
            </a:fld>
            <a:endParaRPr lang="en-US" dirty="0"/>
          </a:p>
        </p:txBody>
      </p:sp>
    </p:spTree>
    <p:extLst>
      <p:ext uri="{BB962C8B-B14F-4D97-AF65-F5344CB8AC3E}">
        <p14:creationId xmlns:p14="http://schemas.microsoft.com/office/powerpoint/2010/main" val="294748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5059" name="Notes Placeholder 2"/>
          <p:cNvSpPr>
            <a:spLocks noGrp="1"/>
          </p:cNvSpPr>
          <p:nvPr>
            <p:ph type="body" idx="1"/>
          </p:nvPr>
        </p:nvSpPr>
        <p:spPr>
          <a:noFill/>
        </p:spPr>
        <p:txBody>
          <a:bodyPr/>
          <a:lstStyle/>
          <a:p>
            <a:r>
              <a:rPr lang="en-US" altLang="en-US" smtClean="0"/>
              <a:t> </a:t>
            </a:r>
          </a:p>
        </p:txBody>
      </p:sp>
      <p:sp>
        <p:nvSpPr>
          <p:cNvPr id="4506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6CF41BFB-2195-49EB-BE5B-16CEF1F95C1C}" type="slidenum">
              <a:rPr lang="en-US" altLang="en-US" sz="1200">
                <a:solidFill>
                  <a:prstClr val="black"/>
                </a:solidFill>
              </a:rPr>
              <a:pPr/>
              <a:t>17</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6083" name="Notes Placeholder 2"/>
          <p:cNvSpPr>
            <a:spLocks noGrp="1"/>
          </p:cNvSpPr>
          <p:nvPr>
            <p:ph type="body" idx="1"/>
          </p:nvPr>
        </p:nvSpPr>
        <p:spPr>
          <a:noFill/>
        </p:spPr>
        <p:txBody>
          <a:bodyPr/>
          <a:lstStyle/>
          <a:p>
            <a:r>
              <a:rPr lang="en-US" altLang="en-US" smtClean="0"/>
              <a:t> </a:t>
            </a:r>
          </a:p>
        </p:txBody>
      </p:sp>
      <p:sp>
        <p:nvSpPr>
          <p:cNvPr id="4608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EB2BC12E-179F-4376-A715-30D6644ED70B}" type="slidenum">
              <a:rPr lang="en-US" altLang="en-US" sz="1200">
                <a:solidFill>
                  <a:prstClr val="black"/>
                </a:solidFill>
              </a:rPr>
              <a:pPr/>
              <a:t>18</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724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445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44754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0783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5969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8A16C28-CC38-4FA2-A73B-9F4FCB22D4FF}" type="datetimeFigureOut">
              <a:rPr lang="en-US" smtClean="0">
                <a:solidFill>
                  <a:srgbClr val="1D3641"/>
                </a:solidFill>
              </a:rPr>
              <a:pPr/>
              <a:t>11/2/2017</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016CEA0C-612A-4B03-AE2D-1AC0B1C7BD4F}"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82956888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5181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72668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917753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169471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594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2475544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6176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683868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984252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5087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021464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8A16C28-CC38-4FA2-A73B-9F4FCB22D4FF}" type="datetimeFigureOut">
              <a:rPr lang="en-US" smtClean="0">
                <a:solidFill>
                  <a:srgbClr val="1D3641"/>
                </a:solidFill>
              </a:rPr>
              <a:pPr/>
              <a:t>11/2/2017</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016CEA0C-612A-4B03-AE2D-1AC0B1C7BD4F}"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159779140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022601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822856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487111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15593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BB5BFB9-924E-478E-B763-2EF441529F3F}" type="datetimeFigureOut">
              <a:rPr lang="en-US" smtClean="0">
                <a:solidFill>
                  <a:srgbClr val="1D3641"/>
                </a:solidFill>
              </a:rPr>
              <a:pPr/>
              <a:t>11/2/2017</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821A5800-1D4F-44E7-9630-CD683BA2A31D}"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396490387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8143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481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5838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95778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6" name="Footer Placeholder 5"/>
          <p:cNvSpPr>
            <a:spLocks noGrp="1"/>
          </p:cNvSpPr>
          <p:nvPr>
            <p:ph type="ftr" sz="quarter" idx="11"/>
          </p:nvPr>
        </p:nvSpPr>
        <p:spPr/>
        <p:txBody>
          <a:bodyPr/>
          <a:lstStyle/>
          <a:p>
            <a:endParaRPr lang="en-US" dirty="0">
              <a:solidFill>
                <a:srgbClr val="DFE6D0"/>
              </a:solidFill>
            </a:endParaRPr>
          </a:p>
        </p:txBody>
      </p:sp>
      <p:sp>
        <p:nvSpPr>
          <p:cNvPr id="7" name="Slide Number Placeholder 6"/>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32024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8" name="Footer Placeholder 7"/>
          <p:cNvSpPr>
            <a:spLocks noGrp="1"/>
          </p:cNvSpPr>
          <p:nvPr>
            <p:ph type="ftr" sz="quarter" idx="11"/>
          </p:nvPr>
        </p:nvSpPr>
        <p:spPr/>
        <p:txBody>
          <a:bodyPr/>
          <a:lstStyle/>
          <a:p>
            <a:endParaRPr lang="en-US" dirty="0">
              <a:solidFill>
                <a:srgbClr val="DFE6D0"/>
              </a:solidFill>
            </a:endParaRPr>
          </a:p>
        </p:txBody>
      </p:sp>
      <p:sp>
        <p:nvSpPr>
          <p:cNvPr id="9" name="Slide Number Placeholder 8"/>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606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4" name="Footer Placeholder 3"/>
          <p:cNvSpPr>
            <a:spLocks noGrp="1"/>
          </p:cNvSpPr>
          <p:nvPr>
            <p:ph type="ftr" sz="quarter" idx="11"/>
          </p:nvPr>
        </p:nvSpPr>
        <p:spPr/>
        <p:txBody>
          <a:bodyPr/>
          <a:lstStyle/>
          <a:p>
            <a:endParaRPr lang="en-US" dirty="0">
              <a:solidFill>
                <a:srgbClr val="DFE6D0"/>
              </a:solidFill>
            </a:endParaRPr>
          </a:p>
        </p:txBody>
      </p:sp>
      <p:sp>
        <p:nvSpPr>
          <p:cNvPr id="5" name="Slide Number Placeholder 4"/>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428289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3" name="Footer Placeholder 2"/>
          <p:cNvSpPr>
            <a:spLocks noGrp="1"/>
          </p:cNvSpPr>
          <p:nvPr>
            <p:ph type="ftr" sz="quarter" idx="11"/>
          </p:nvPr>
        </p:nvSpPr>
        <p:spPr/>
        <p:txBody>
          <a:bodyPr/>
          <a:lstStyle/>
          <a:p>
            <a:endParaRPr lang="en-US" dirty="0">
              <a:solidFill>
                <a:srgbClr val="DFE6D0"/>
              </a:solidFill>
            </a:endParaRPr>
          </a:p>
        </p:txBody>
      </p:sp>
      <p:sp>
        <p:nvSpPr>
          <p:cNvPr id="4" name="Slide Number Placeholder 3"/>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266575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6" name="Footer Placeholder 5"/>
          <p:cNvSpPr>
            <a:spLocks noGrp="1"/>
          </p:cNvSpPr>
          <p:nvPr>
            <p:ph type="ftr" sz="quarter" idx="11"/>
          </p:nvPr>
        </p:nvSpPr>
        <p:spPr/>
        <p:txBody>
          <a:bodyPr/>
          <a:lstStyle/>
          <a:p>
            <a:endParaRPr lang="en-US" dirty="0">
              <a:solidFill>
                <a:srgbClr val="DFE6D0"/>
              </a:solidFill>
            </a:endParaRPr>
          </a:p>
        </p:txBody>
      </p:sp>
      <p:sp>
        <p:nvSpPr>
          <p:cNvPr id="7" name="Slide Number Placeholder 6"/>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29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6" name="Footer Placeholder 5"/>
          <p:cNvSpPr>
            <a:spLocks noGrp="1"/>
          </p:cNvSpPr>
          <p:nvPr>
            <p:ph type="ftr" sz="quarter" idx="11"/>
          </p:nvPr>
        </p:nvSpPr>
        <p:spPr/>
        <p:txBody>
          <a:bodyPr/>
          <a:lstStyle/>
          <a:p>
            <a:endParaRPr lang="en-US" dirty="0">
              <a:solidFill>
                <a:srgbClr val="DFE6D0"/>
              </a:solidFill>
            </a:endParaRPr>
          </a:p>
        </p:txBody>
      </p:sp>
      <p:sp>
        <p:nvSpPr>
          <p:cNvPr id="7" name="Slide Number Placeholder 6"/>
          <p:cNvSpPr>
            <a:spLocks noGrp="1"/>
          </p:cNvSpPr>
          <p:nvPr>
            <p:ph type="sldNum" sz="quarter" idx="12"/>
          </p:nvPr>
        </p:nvSpPr>
        <p:spPr/>
        <p:txBody>
          <a:bodyPr/>
          <a:lstStyle/>
          <a:p>
            <a:fld id="{821A5800-1D4F-44E7-9630-CD683BA2A31D}" type="slidenum">
              <a:rPr lang="en-US" smtClean="0">
                <a:solidFill>
                  <a:srgbClr val="DFE6D0"/>
                </a:solidFill>
              </a:rPr>
              <a:pPr/>
              <a:t>‹#›</a:t>
            </a:fld>
            <a:endParaRPr lang="en-US" dirty="0">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69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BB5BFB9-924E-478E-B763-2EF441529F3F}" type="datetimeFigureOut">
              <a:rPr lang="en-US" smtClean="0">
                <a:solidFill>
                  <a:srgbClr val="DFE6D0"/>
                </a:solidFill>
              </a:rPr>
              <a:pPr/>
              <a:t>11/2/2017</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21A5800-1D4F-44E7-9630-CD683BA2A31D}"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9288064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9744125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53330479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eftours.com/1969502P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Recruitment 2019</a:t>
            </a:r>
            <a:endParaRPr lang="en-US" dirty="0"/>
          </a:p>
        </p:txBody>
      </p:sp>
      <p:sp>
        <p:nvSpPr>
          <p:cNvPr id="5" name="Subtitle 4"/>
          <p:cNvSpPr>
            <a:spLocks noGrp="1"/>
          </p:cNvSpPr>
          <p:nvPr>
            <p:ph type="subTitle" idx="1"/>
          </p:nvPr>
        </p:nvSpPr>
        <p:spPr/>
        <p:txBody>
          <a:bodyPr/>
          <a:lstStyle/>
          <a:p>
            <a:r>
              <a:rPr lang="en-US" dirty="0" smtClean="0"/>
              <a:t>Part 2</a:t>
            </a:r>
            <a:endParaRPr lang="en-US" dirty="0"/>
          </a:p>
        </p:txBody>
      </p:sp>
    </p:spTree>
    <p:extLst>
      <p:ext uri="{BB962C8B-B14F-4D97-AF65-F5344CB8AC3E}">
        <p14:creationId xmlns:p14="http://schemas.microsoft.com/office/powerpoint/2010/main" val="37561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Sample Itinerary- Daily breakdown</a:t>
            </a:r>
            <a:endParaRPr lang="en-US" dirty="0"/>
          </a:p>
        </p:txBody>
      </p:sp>
      <p:sp>
        <p:nvSpPr>
          <p:cNvPr id="3" name="Content Placeholder 2"/>
          <p:cNvSpPr>
            <a:spLocks noGrp="1"/>
          </p:cNvSpPr>
          <p:nvPr>
            <p:ph idx="1"/>
          </p:nvPr>
        </p:nvSpPr>
        <p:spPr>
          <a:xfrm>
            <a:off x="381000" y="990600"/>
            <a:ext cx="8229600" cy="5181600"/>
          </a:xfrm>
        </p:spPr>
        <p:txBody>
          <a:bodyPr>
            <a:noAutofit/>
          </a:bodyPr>
          <a:lstStyle/>
          <a:p>
            <a:r>
              <a:rPr lang="en-US" dirty="0"/>
              <a:t>Day 1: Fly overnight to England </a:t>
            </a:r>
            <a:endParaRPr lang="en-US" dirty="0" smtClean="0"/>
          </a:p>
          <a:p>
            <a:r>
              <a:rPr lang="en-US" dirty="0" smtClean="0"/>
              <a:t>Day </a:t>
            </a:r>
            <a:r>
              <a:rPr lang="en-US" dirty="0"/>
              <a:t>2: London – Meet your Tour Director at the airport in London, a city of 8 million people that has become one of the world’s great melting pots while maintaining a distinct character that’s all its own. </a:t>
            </a:r>
            <a:endParaRPr lang="en-US" dirty="0" smtClean="0"/>
          </a:p>
          <a:p>
            <a:r>
              <a:rPr lang="en-US" dirty="0" smtClean="0"/>
              <a:t>Day </a:t>
            </a:r>
            <a:r>
              <a:rPr lang="en-US" dirty="0"/>
              <a:t>3: London – Take an expertly guided tour of </a:t>
            </a:r>
            <a:r>
              <a:rPr lang="en-US" dirty="0" smtClean="0"/>
              <a:t>London. Time </a:t>
            </a:r>
            <a:r>
              <a:rPr lang="en-US" dirty="0"/>
              <a:t>to see more of London or Visit Windsor Castle </a:t>
            </a:r>
            <a:endParaRPr lang="en-US" dirty="0" smtClean="0"/>
          </a:p>
          <a:p>
            <a:r>
              <a:rPr lang="en-US" dirty="0" smtClean="0"/>
              <a:t>Day </a:t>
            </a:r>
            <a:r>
              <a:rPr lang="en-US" dirty="0"/>
              <a:t>4: London | Paris – Travel by Eurostar train to Paris, the City of </a:t>
            </a:r>
            <a:r>
              <a:rPr lang="en-US" dirty="0" smtClean="0"/>
              <a:t>Light</a:t>
            </a:r>
          </a:p>
          <a:p>
            <a:r>
              <a:rPr lang="en-US" dirty="0" smtClean="0"/>
              <a:t>Day </a:t>
            </a:r>
            <a:r>
              <a:rPr lang="en-US" dirty="0"/>
              <a:t>5: Paris – Take an expertly guided tour of Paris: Place de la Concorde; Champs-Élysées; Arc de </a:t>
            </a:r>
            <a:r>
              <a:rPr lang="en-US" dirty="0" err="1"/>
              <a:t>Triomphe</a:t>
            </a:r>
            <a:r>
              <a:rPr lang="en-US" dirty="0"/>
              <a:t>; Les </a:t>
            </a:r>
            <a:r>
              <a:rPr lang="en-US" dirty="0" err="1"/>
              <a:t>Invalides</a:t>
            </a:r>
            <a:r>
              <a:rPr lang="en-US" dirty="0"/>
              <a:t>; Eiffel Tower </a:t>
            </a:r>
            <a:r>
              <a:rPr lang="en-US" dirty="0" smtClean="0"/>
              <a:t>–Visit </a:t>
            </a:r>
            <a:r>
              <a:rPr lang="en-US" dirty="0"/>
              <a:t>Versailles </a:t>
            </a:r>
            <a:endParaRPr lang="en-US" dirty="0" smtClean="0"/>
          </a:p>
          <a:p>
            <a:r>
              <a:rPr lang="en-US" dirty="0" smtClean="0"/>
              <a:t>Day </a:t>
            </a:r>
            <a:r>
              <a:rPr lang="en-US" dirty="0"/>
              <a:t>6: Loire Valley – Visit Chartres Cathedral – Travel to the Loire Valley – Visit </a:t>
            </a:r>
            <a:r>
              <a:rPr lang="en-US" dirty="0" err="1"/>
              <a:t>Chenonceau</a:t>
            </a:r>
            <a:r>
              <a:rPr lang="en-US" dirty="0"/>
              <a:t> </a:t>
            </a:r>
            <a:endParaRPr lang="en-US" dirty="0" smtClean="0"/>
          </a:p>
        </p:txBody>
      </p:sp>
    </p:spTree>
    <p:extLst>
      <p:ext uri="{BB962C8B-B14F-4D97-AF65-F5344CB8AC3E}">
        <p14:creationId xmlns:p14="http://schemas.microsoft.com/office/powerpoint/2010/main" val="4251929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dirty="0"/>
              <a:t>Sample Itinerary- Daily </a:t>
            </a:r>
            <a:r>
              <a:rPr lang="en-US" dirty="0" smtClean="0"/>
              <a:t>breakdown (cont.)</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a:t>Day 7: Saintes | Bordeaux – Travel to Bordeaux – Take an expertly guided tour of Bordeaux </a:t>
            </a:r>
          </a:p>
          <a:p>
            <a:r>
              <a:rPr lang="en-US" dirty="0"/>
              <a:t>Day 8: </a:t>
            </a:r>
            <a:r>
              <a:rPr lang="en-US" dirty="0" err="1"/>
              <a:t>Arcachon</a:t>
            </a:r>
            <a:r>
              <a:rPr lang="en-US" dirty="0"/>
              <a:t> | Biarritz – Travel to </a:t>
            </a:r>
            <a:r>
              <a:rPr lang="en-US" dirty="0" err="1"/>
              <a:t>Arcachon</a:t>
            </a:r>
            <a:r>
              <a:rPr lang="en-US" dirty="0"/>
              <a:t> – See the Dune de </a:t>
            </a:r>
            <a:r>
              <a:rPr lang="en-US" dirty="0" err="1"/>
              <a:t>Pilat</a:t>
            </a:r>
            <a:r>
              <a:rPr lang="en-US" dirty="0"/>
              <a:t> – Continue on to Biarritz </a:t>
            </a:r>
          </a:p>
          <a:p>
            <a:r>
              <a:rPr lang="en-US" dirty="0"/>
              <a:t>Day 9: Biarritz – Take a tour of San </a:t>
            </a:r>
            <a:r>
              <a:rPr lang="en-US" dirty="0" err="1"/>
              <a:t>Sebastián</a:t>
            </a:r>
            <a:r>
              <a:rPr lang="en-US" dirty="0"/>
              <a:t> and St. Jean de Luz – Take a tour of Biarritz </a:t>
            </a:r>
            <a:endParaRPr lang="en-US" dirty="0" smtClean="0"/>
          </a:p>
          <a:p>
            <a:r>
              <a:rPr lang="en-US" dirty="0" smtClean="0"/>
              <a:t>Day </a:t>
            </a:r>
            <a:r>
              <a:rPr lang="en-US" dirty="0"/>
              <a:t>10: Pamplona | Barcelona – Take a tour of Pamplona – Continue on to Barcelona, an art lover’s dream city and the place where masters like </a:t>
            </a:r>
            <a:r>
              <a:rPr lang="en-US" dirty="0" err="1"/>
              <a:t>Miró</a:t>
            </a:r>
            <a:r>
              <a:rPr lang="en-US" dirty="0"/>
              <a:t>, Picasso and </a:t>
            </a:r>
            <a:r>
              <a:rPr lang="en-US" dirty="0" err="1"/>
              <a:t>Dalí</a:t>
            </a:r>
            <a:r>
              <a:rPr lang="en-US" dirty="0"/>
              <a:t> flourished. </a:t>
            </a:r>
            <a:endParaRPr lang="en-US" dirty="0" smtClean="0"/>
          </a:p>
          <a:p>
            <a:r>
              <a:rPr lang="en-US" dirty="0" smtClean="0"/>
              <a:t>Day </a:t>
            </a:r>
            <a:r>
              <a:rPr lang="en-US" dirty="0"/>
              <a:t>11: Barcelona – Take an expertly guided tour of Barcelona: La </a:t>
            </a:r>
            <a:r>
              <a:rPr lang="en-US" dirty="0" err="1"/>
              <a:t>Sagrada</a:t>
            </a:r>
            <a:r>
              <a:rPr lang="en-US" dirty="0"/>
              <a:t> </a:t>
            </a:r>
            <a:r>
              <a:rPr lang="en-US" dirty="0" err="1"/>
              <a:t>Familia</a:t>
            </a:r>
            <a:r>
              <a:rPr lang="en-US" dirty="0"/>
              <a:t>; </a:t>
            </a:r>
            <a:r>
              <a:rPr lang="en-US" dirty="0" err="1"/>
              <a:t>Montjuïc</a:t>
            </a:r>
            <a:r>
              <a:rPr lang="en-US" dirty="0"/>
              <a:t> Hill – Visit Park </a:t>
            </a:r>
            <a:r>
              <a:rPr lang="en-US" dirty="0" err="1"/>
              <a:t>Güell</a:t>
            </a:r>
            <a:r>
              <a:rPr lang="en-US" dirty="0"/>
              <a:t> – Take a walking tour of Barcelona: Las </a:t>
            </a:r>
            <a:r>
              <a:rPr lang="en-US" dirty="0" err="1" smtClean="0"/>
              <a:t>Ramblas</a:t>
            </a:r>
            <a:r>
              <a:rPr lang="en-US" dirty="0" smtClean="0"/>
              <a:t>. Attend </a:t>
            </a:r>
            <a:r>
              <a:rPr lang="en-US" dirty="0"/>
              <a:t>a Barcelona Flamenco </a:t>
            </a:r>
            <a:r>
              <a:rPr lang="en-US" dirty="0" smtClean="0"/>
              <a:t>Evening</a:t>
            </a:r>
          </a:p>
          <a:p>
            <a:r>
              <a:rPr lang="en-US" dirty="0" smtClean="0"/>
              <a:t>Day </a:t>
            </a:r>
            <a:r>
              <a:rPr lang="en-US" dirty="0"/>
              <a:t>12: Depart for </a:t>
            </a:r>
            <a:r>
              <a:rPr lang="en-US" dirty="0" smtClean="0"/>
              <a:t>home</a:t>
            </a:r>
            <a:endParaRPr lang="en-US" dirty="0"/>
          </a:p>
        </p:txBody>
      </p:sp>
    </p:spTree>
    <p:extLst>
      <p:ext uri="{BB962C8B-B14F-4D97-AF65-F5344CB8AC3E}">
        <p14:creationId xmlns:p14="http://schemas.microsoft.com/office/powerpoint/2010/main" val="2466687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sz="4900" dirty="0"/>
              <a:t>Windsor </a:t>
            </a:r>
            <a:r>
              <a:rPr lang="en-US" sz="4900" dirty="0" smtClean="0"/>
              <a:t>Castle</a:t>
            </a:r>
            <a:endParaRPr lang="en-US" dirty="0"/>
          </a:p>
        </p:txBody>
      </p:sp>
      <p:sp>
        <p:nvSpPr>
          <p:cNvPr id="3" name="Content Placeholder 2"/>
          <p:cNvSpPr>
            <a:spLocks noGrp="1"/>
          </p:cNvSpPr>
          <p:nvPr>
            <p:ph idx="1"/>
          </p:nvPr>
        </p:nvSpPr>
        <p:spPr>
          <a:xfrm>
            <a:off x="457200" y="838200"/>
            <a:ext cx="8229600" cy="5181600"/>
          </a:xfrm>
        </p:spPr>
        <p:txBody>
          <a:bodyPr/>
          <a:lstStyle/>
          <a:p>
            <a:r>
              <a:rPr lang="en-US" dirty="0" smtClean="0"/>
              <a:t>This </a:t>
            </a:r>
            <a:r>
              <a:rPr lang="en-US" dirty="0"/>
              <a:t>is your invitation to the Royal Family’s retreat, Windsor Castle! Join a local guide on your half-day excursion to Windsor, built by William the Conqueror in 1070. Priceless objects are found in the State Apartments, from paintings by Rubens to Henry VIII’s sword and suit of armor. You will also see Queen Mary’s Dolls’ House and St. George’s Chapel, the final resting place of many monarchs</a:t>
            </a:r>
          </a:p>
          <a:p>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2971800" y="4242955"/>
            <a:ext cx="4329545" cy="249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19800" y="3307773"/>
            <a:ext cx="299461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53691"/>
            <a:ext cx="2478232" cy="330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03254" y="5489864"/>
            <a:ext cx="1447800" cy="338554"/>
          </a:xfrm>
          <a:prstGeom prst="rect">
            <a:avLst/>
          </a:prstGeom>
          <a:noFill/>
        </p:spPr>
        <p:txBody>
          <a:bodyPr wrap="square" rtlCol="0">
            <a:spAutoFit/>
          </a:bodyPr>
          <a:lstStyle/>
          <a:p>
            <a:r>
              <a:rPr lang="en-US" sz="1600" dirty="0">
                <a:solidFill>
                  <a:prstClr val="white"/>
                </a:solidFill>
              </a:rPr>
              <a:t>Windsor 2015</a:t>
            </a:r>
            <a:endParaRPr lang="en-US" sz="1200" dirty="0">
              <a:solidFill>
                <a:prstClr val="white"/>
              </a:solidFill>
            </a:endParaRPr>
          </a:p>
        </p:txBody>
      </p:sp>
    </p:spTree>
    <p:extLst>
      <p:ext uri="{BB962C8B-B14F-4D97-AF65-F5344CB8AC3E}">
        <p14:creationId xmlns:p14="http://schemas.microsoft.com/office/powerpoint/2010/main" val="3195016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4900" dirty="0" smtClean="0"/>
              <a:t>Versailles</a:t>
            </a:r>
            <a:endParaRPr lang="en-US" dirty="0"/>
          </a:p>
        </p:txBody>
      </p:sp>
      <p:sp>
        <p:nvSpPr>
          <p:cNvPr id="3" name="Content Placeholder 2"/>
          <p:cNvSpPr>
            <a:spLocks noGrp="1"/>
          </p:cNvSpPr>
          <p:nvPr>
            <p:ph idx="1"/>
          </p:nvPr>
        </p:nvSpPr>
        <p:spPr>
          <a:xfrm>
            <a:off x="381000" y="914401"/>
            <a:ext cx="8229600" cy="1981200"/>
          </a:xfrm>
        </p:spPr>
        <p:txBody>
          <a:bodyPr/>
          <a:lstStyle/>
          <a:p>
            <a:r>
              <a:rPr lang="en-US" dirty="0" smtClean="0"/>
              <a:t>Enjoy </a:t>
            </a:r>
            <a:r>
              <a:rPr lang="en-US" dirty="0"/>
              <a:t>an excursion to the grand palace of Versailles, where Louis XIV held court in the most lavish style imaginable. On a tour, stroll through the elegantly landscaped gardens, the historic Hall of Mirrors, and the ornately decorated State Apartments. </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39"/>
          <a:stretch/>
        </p:blipFill>
        <p:spPr bwMode="auto">
          <a:xfrm>
            <a:off x="5257800" y="4817067"/>
            <a:ext cx="3251200" cy="197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https://outlook.office.com/owa/service.svc/s/GetFileAttachment?id=AAMkAGM4NDc3NDExLTBkZDMtNGU0NS1hNTBjLTFhNzc0Y2U3NmM5NgBGAAAAAADaa6GGOWh3SqqcU2twdHi0BwCdBDZhyjAYQJfiveCM7E9OAAAAtc2rAAAF%2BlgL1CsfSLGWdTv%2Fm5R4AADq8yABAAABEgAQAE8ECiJu%2BNVKlBvX8SHAr1Y%3D&amp;X-OWA-CANARY=Yd4MIsu3oEijnoGq4rhLURB0ZfLIH9UYgiou2-xX9S3qzyH1KDyz0uACR3s4KztpW4pV_vuI2C0.&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614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91200" y="2667000"/>
            <a:ext cx="3107170" cy="219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https://outlook.office.com/owa/service.svc/s/GetFileAttachment?id=AAMkAGM4NDc3NDExLTBkZDMtNGU0NS1hNTBjLTFhNzc0Y2U3NmM5NgBGAAAAAADaa6GGOWh3SqqcU2twdHi0BwCdBDZhyjAYQJfiveCM7E9OAAAAtc2rAAAF%2BlgL1CsfSLGWdTv%2Fm5R4AADq8yABAAABEgAQAMeJCFyk7jpLqmhy5vno6ws%3D&amp;X-OWA-CANARY=Yd4MIsu3oEijnoGq4rhLURB0ZfLIH9UYgiou2-xX9S3qzyH1KDyz0uACR3s4KztpW4pV_vuI2C0.&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817" y="3615185"/>
            <a:ext cx="3205019" cy="240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2740504"/>
            <a:ext cx="2892425" cy="385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326244" y="6134534"/>
            <a:ext cx="1794164" cy="338554"/>
          </a:xfrm>
          <a:prstGeom prst="rect">
            <a:avLst/>
          </a:prstGeom>
          <a:noFill/>
        </p:spPr>
        <p:txBody>
          <a:bodyPr wrap="square" rtlCol="0">
            <a:spAutoFit/>
          </a:bodyPr>
          <a:lstStyle/>
          <a:p>
            <a:r>
              <a:rPr lang="en-US" sz="1600" b="1" dirty="0">
                <a:solidFill>
                  <a:prstClr val="white"/>
                </a:solidFill>
              </a:rPr>
              <a:t>Versailles 2017</a:t>
            </a:r>
            <a:endParaRPr lang="en-US" sz="1200" b="1" dirty="0">
              <a:solidFill>
                <a:prstClr val="white"/>
              </a:solidFill>
            </a:endParaRPr>
          </a:p>
        </p:txBody>
      </p:sp>
    </p:spTree>
    <p:extLst>
      <p:ext uri="{BB962C8B-B14F-4D97-AF65-F5344CB8AC3E}">
        <p14:creationId xmlns:p14="http://schemas.microsoft.com/office/powerpoint/2010/main" val="3931014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t>Barcelona Flamenco Evening</a:t>
            </a:r>
            <a:endParaRPr lang="en-US" dirty="0"/>
          </a:p>
        </p:txBody>
      </p:sp>
      <p:sp>
        <p:nvSpPr>
          <p:cNvPr id="3" name="Content Placeholder 2"/>
          <p:cNvSpPr>
            <a:spLocks noGrp="1"/>
          </p:cNvSpPr>
          <p:nvPr>
            <p:ph idx="1"/>
          </p:nvPr>
        </p:nvSpPr>
        <p:spPr>
          <a:xfrm>
            <a:off x="457200" y="1143001"/>
            <a:ext cx="8229600" cy="2819400"/>
          </a:xfrm>
        </p:spPr>
        <p:txBody>
          <a:bodyPr/>
          <a:lstStyle/>
          <a:p>
            <a:r>
              <a:rPr lang="en-US" dirty="0" smtClean="0"/>
              <a:t>Feel </a:t>
            </a:r>
            <a:r>
              <a:rPr lang="en-US" dirty="0"/>
              <a:t>the pulse of Spain when you attend an unforgettable flamenco performance! Born of Indian, Moorish, Arabian, and gypsy influences, flamenco dance is a passionate display of dramatic poses and colorful costumes, accompanied by song and guitar. Marvel at the intricate rhythms created by a dancer’s steps, castanets, and clapping. A beverage is included during the one-hour performance.</a:t>
            </a:r>
          </a:p>
          <a:p>
            <a:endParaRPr lang="en-US" dirty="0"/>
          </a:p>
        </p:txBody>
      </p:sp>
      <p:sp>
        <p:nvSpPr>
          <p:cNvPr id="4" name="AutoShape 2" descr="https://outlook.office.com/owa/service.svc/s/GetFileAttachment?id=AAMkAGM4NDc3NDExLTBkZDMtNGU0NS1hNTBjLTFhNzc0Y2U3NmM5NgBGAAAAAADaa6GGOWh3SqqcU2twdHi0BwCdBDZhyjAYQJfiveCM7E9OAAAAtc2rAAAF%2BlgL1CsfSLGWdTv%2Fm5R4AADq8yADAAABEgAQABECTx45zitLmlAJrcto2IY%3D&amp;X-OWA-CANARY=9wTmv0NOmEiUIbnvLzeYLZDe9XHJH9UYZ8lO0fotN2ihRWkMMyaSdsyYp-XLoZB2NkhsrQ37_-A.&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046"/>
          <a:stretch/>
        </p:blipFill>
        <p:spPr bwMode="auto">
          <a:xfrm>
            <a:off x="5715000" y="3429000"/>
            <a:ext cx="3181350" cy="317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92" y="3733800"/>
            <a:ext cx="2684607" cy="201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14600" y="4890655"/>
            <a:ext cx="2971800" cy="170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60375" y="5943600"/>
            <a:ext cx="1597025" cy="338554"/>
          </a:xfrm>
          <a:prstGeom prst="rect">
            <a:avLst/>
          </a:prstGeom>
          <a:noFill/>
        </p:spPr>
        <p:txBody>
          <a:bodyPr wrap="square" rtlCol="0">
            <a:spAutoFit/>
          </a:bodyPr>
          <a:lstStyle/>
          <a:p>
            <a:r>
              <a:rPr lang="en-US" sz="1600" dirty="0">
                <a:solidFill>
                  <a:prstClr val="white"/>
                </a:solidFill>
              </a:rPr>
              <a:t>Barcelona  2016</a:t>
            </a:r>
            <a:endParaRPr lang="en-US" sz="1200" dirty="0">
              <a:solidFill>
                <a:prstClr val="white"/>
              </a:solidFill>
            </a:endParaRPr>
          </a:p>
        </p:txBody>
      </p:sp>
    </p:spTree>
    <p:extLst>
      <p:ext uri="{BB962C8B-B14F-4D97-AF65-F5344CB8AC3E}">
        <p14:creationId xmlns:p14="http://schemas.microsoft.com/office/powerpoint/2010/main" val="2048582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marL="0" marR="0">
              <a:lnSpc>
                <a:spcPct val="115000"/>
              </a:lnSpc>
              <a:spcBef>
                <a:spcPts val="0"/>
              </a:spcBef>
              <a:spcAft>
                <a:spcPts val="0"/>
              </a:spcAft>
            </a:pPr>
            <a:r>
              <a:rPr lang="en-US" sz="4800" dirty="0"/>
              <a:t>Program Price </a:t>
            </a:r>
            <a:endParaRPr lang="en-US" sz="4400" dirty="0">
              <a:latin typeface="Calibri"/>
              <a:ea typeface="Calibri"/>
              <a:cs typeface="Times New Roman"/>
            </a:endParaRP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1001327858"/>
              </p:ext>
            </p:extLst>
          </p:nvPr>
        </p:nvGraphicFramePr>
        <p:xfrm>
          <a:off x="533400" y="1600200"/>
          <a:ext cx="3962400" cy="3576320"/>
        </p:xfrm>
        <a:graphic>
          <a:graphicData uri="http://schemas.openxmlformats.org/drawingml/2006/table">
            <a:tbl>
              <a:tblPr>
                <a:tableStyleId>{5C22544A-7EE6-4342-B048-85BDC9FD1C3A}</a:tableStyleId>
              </a:tblPr>
              <a:tblGrid>
                <a:gridCol w="1981200"/>
                <a:gridCol w="1981200"/>
              </a:tblGrid>
              <a:tr h="248920">
                <a:tc>
                  <a:txBody>
                    <a:bodyPr/>
                    <a:lstStyle/>
                    <a:p>
                      <a:pPr marL="0" marR="0">
                        <a:lnSpc>
                          <a:spcPct val="115000"/>
                        </a:lnSpc>
                        <a:spcBef>
                          <a:spcPts val="0"/>
                        </a:spcBef>
                        <a:spcAft>
                          <a:spcPts val="0"/>
                        </a:spcAft>
                      </a:pPr>
                      <a:r>
                        <a:rPr lang="en-US" sz="2000" kern="1200" dirty="0">
                          <a:effectLst/>
                          <a:latin typeface="Arial" panose="020B0604020202020204" pitchFamily="34" charset="0"/>
                          <a:cs typeface="Arial" panose="020B0604020202020204" pitchFamily="34" charset="0"/>
                        </a:rPr>
                        <a:t>Program Price </a:t>
                      </a:r>
                      <a:endParaRPr lang="en-US" sz="1800" dirty="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2000" kern="1200" dirty="0">
                          <a:effectLst/>
                          <a:latin typeface="Arial" panose="020B0604020202020204" pitchFamily="34" charset="0"/>
                          <a:cs typeface="Arial" panose="020B0604020202020204" pitchFamily="34" charset="0"/>
                        </a:rPr>
                        <a:t>$4,015</a:t>
                      </a:r>
                      <a:endParaRPr lang="en-US" sz="1800" dirty="0">
                        <a:effectLst/>
                        <a:latin typeface="Arial" panose="020B0604020202020204" pitchFamily="34" charset="0"/>
                        <a:ea typeface="Calibri"/>
                        <a:cs typeface="Arial" panose="020B0604020202020204" pitchFamily="34" charset="0"/>
                      </a:endParaRPr>
                    </a:p>
                  </a:txBody>
                  <a:tcPr marL="35560" marR="35560" marT="17780" marB="17780" anchor="ctr"/>
                </a:tc>
              </a:tr>
              <a:tr h="995680">
                <a:tc gridSpan="2">
                  <a:txBody>
                    <a:bodyPr/>
                    <a:lstStyle/>
                    <a:p>
                      <a:pPr marL="342900" marR="0" lvl="0" indent="-342900">
                        <a:lnSpc>
                          <a:spcPct val="115000"/>
                        </a:lnSpc>
                        <a:spcBef>
                          <a:spcPts val="0"/>
                        </a:spcBef>
                        <a:spcAft>
                          <a:spcPts val="0"/>
                        </a:spcAft>
                        <a:buFont typeface="Arial"/>
                        <a:buChar char="•"/>
                        <a:tabLst>
                          <a:tab pos="457200" algn="l"/>
                        </a:tabLst>
                      </a:pPr>
                      <a:r>
                        <a:rPr lang="en-US" sz="2000" kern="1200" dirty="0">
                          <a:effectLst/>
                          <a:latin typeface="Arial" panose="020B0604020202020204" pitchFamily="34" charset="0"/>
                          <a:cs typeface="Arial" panose="020B0604020202020204" pitchFamily="34" charset="0"/>
                        </a:rPr>
                        <a:t>Includes:</a:t>
                      </a:r>
                      <a:br>
                        <a:rPr lang="en-US" sz="2000" kern="1200" dirty="0">
                          <a:effectLst/>
                          <a:latin typeface="Arial" panose="020B0604020202020204" pitchFamily="34" charset="0"/>
                          <a:cs typeface="Arial" panose="020B0604020202020204" pitchFamily="34" charset="0"/>
                        </a:rPr>
                      </a:br>
                      <a:r>
                        <a:rPr lang="en-US" sz="2000" kern="1200" dirty="0">
                          <a:effectLst/>
                          <a:latin typeface="Arial" panose="020B0604020202020204" pitchFamily="34" charset="0"/>
                          <a:cs typeface="Arial" panose="020B0604020202020204" pitchFamily="34" charset="0"/>
                        </a:rPr>
                        <a:t>Round-trip airfare and on tour transportation</a:t>
                      </a:r>
                      <a:endParaRPr lang="en-US" sz="1800" dirty="0">
                        <a:effectLst/>
                        <a:latin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a:buChar char="•"/>
                        <a:tabLst>
                          <a:tab pos="457200" algn="l"/>
                        </a:tabLst>
                      </a:pPr>
                      <a:r>
                        <a:rPr lang="en-US" sz="2000" kern="1200" dirty="0">
                          <a:effectLst/>
                          <a:latin typeface="Arial" panose="020B0604020202020204" pitchFamily="34" charset="0"/>
                          <a:cs typeface="Arial" panose="020B0604020202020204" pitchFamily="34" charset="0"/>
                        </a:rPr>
                        <a:t>Hotels with private bathrooms</a:t>
                      </a:r>
                      <a:endParaRPr lang="en-US" sz="1800" dirty="0">
                        <a:effectLst/>
                        <a:latin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a:buChar char="•"/>
                        <a:tabLst>
                          <a:tab pos="457200" algn="l"/>
                        </a:tabLst>
                      </a:pPr>
                      <a:r>
                        <a:rPr lang="en-US" sz="2000" kern="1200" dirty="0">
                          <a:effectLst/>
                          <a:latin typeface="Arial" panose="020B0604020202020204" pitchFamily="34" charset="0"/>
                          <a:cs typeface="Arial" panose="020B0604020202020204" pitchFamily="34" charset="0"/>
                        </a:rPr>
                        <a:t>Breakfast and dinner (see your itinerary for meal details)</a:t>
                      </a:r>
                      <a:endParaRPr lang="en-US" sz="1800" dirty="0">
                        <a:effectLst/>
                        <a:latin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a:buChar char="•"/>
                        <a:tabLst>
                          <a:tab pos="457200" algn="l"/>
                        </a:tabLst>
                      </a:pPr>
                      <a:r>
                        <a:rPr lang="en-US" sz="2000" kern="1200" dirty="0">
                          <a:effectLst/>
                          <a:latin typeface="Arial" panose="020B0604020202020204" pitchFamily="34" charset="0"/>
                          <a:cs typeface="Arial" panose="020B0604020202020204" pitchFamily="34" charset="0"/>
                        </a:rPr>
                        <a:t>Full-time Tour Director</a:t>
                      </a:r>
                      <a:endParaRPr lang="en-US" sz="1800" dirty="0">
                        <a:effectLst/>
                        <a:latin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Arial"/>
                        <a:buChar char="•"/>
                        <a:tabLst>
                          <a:tab pos="457200" algn="l"/>
                        </a:tabLst>
                      </a:pPr>
                      <a:r>
                        <a:rPr lang="en-US" sz="2000" kern="1200" dirty="0">
                          <a:effectLst/>
                          <a:latin typeface="Arial" panose="020B0604020202020204" pitchFamily="34" charset="0"/>
                          <a:cs typeface="Arial" panose="020B0604020202020204" pitchFamily="34" charset="0"/>
                        </a:rPr>
                        <a:t>Daily activities, tours and entrances to attractions</a:t>
                      </a:r>
                      <a:endParaRPr lang="en-US" sz="1800" dirty="0">
                        <a:effectLst/>
                        <a:latin typeface="Arial" panose="020B0604020202020204" pitchFamily="34" charset="0"/>
                        <a:cs typeface="Arial" panose="020B0604020202020204" pitchFamily="34" charset="0"/>
                      </a:endParaRPr>
                    </a:p>
                  </a:txBody>
                  <a:tcPr marL="35560" marR="35560" marT="17780" marB="17780" anchor="ctr"/>
                </a:tc>
                <a:tc hMerge="1">
                  <a:txBody>
                    <a:bodyPr/>
                    <a:lstStyle/>
                    <a:p>
                      <a:endParaRPr lang="en-US"/>
                    </a:p>
                  </a:txBody>
                  <a:tcPr/>
                </a:tc>
              </a:tr>
            </a:tbl>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2790378384"/>
              </p:ext>
            </p:extLst>
          </p:nvPr>
        </p:nvGraphicFramePr>
        <p:xfrm>
          <a:off x="5105400" y="304800"/>
          <a:ext cx="3657600" cy="5866380"/>
        </p:xfrm>
        <a:graphic>
          <a:graphicData uri="http://schemas.openxmlformats.org/drawingml/2006/table">
            <a:tbl>
              <a:tblPr>
                <a:tableStyleId>{5C22544A-7EE6-4342-B048-85BDC9FD1C3A}</a:tableStyleId>
              </a:tblPr>
              <a:tblGrid>
                <a:gridCol w="2612571"/>
                <a:gridCol w="1045029"/>
              </a:tblGrid>
              <a:tr h="547114">
                <a:tc>
                  <a:txBody>
                    <a:bodyPr/>
                    <a:lstStyle/>
                    <a:p>
                      <a:pPr marL="0" marR="0">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Barcelona flamenco evening</a:t>
                      </a:r>
                      <a:endParaRPr lang="en-US" sz="1600" dirty="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$70</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r>
              <a:tr h="287732">
                <a:tc>
                  <a:txBody>
                    <a:bodyPr/>
                    <a:lstStyle/>
                    <a:p>
                      <a:pPr marL="0" marR="0">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Versailles</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$99</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r>
              <a:tr h="306997">
                <a:tc>
                  <a:txBody>
                    <a:bodyPr/>
                    <a:lstStyle/>
                    <a:p>
                      <a:pPr marL="0" marR="0">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Windsor Castle</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$88</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r>
              <a:tr h="547114">
                <a:tc>
                  <a:txBody>
                    <a:bodyPr/>
                    <a:lstStyle/>
                    <a:p>
                      <a:pPr marL="0" marR="0">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Weekend Supplement</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$35</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r>
              <a:tr h="547114">
                <a:tc>
                  <a:txBody>
                    <a:bodyPr/>
                    <a:lstStyle/>
                    <a:p>
                      <a:pPr marL="0" marR="0">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Global Travel Protection</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$165</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r>
              <a:tr h="547114">
                <a:tc>
                  <a:txBody>
                    <a:bodyPr/>
                    <a:lstStyle/>
                    <a:p>
                      <a:pPr marL="0" marR="0">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Early Enrollment Discount</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-$200</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r>
              <a:tr h="547114">
                <a:tc>
                  <a:txBody>
                    <a:bodyPr/>
                    <a:lstStyle/>
                    <a:p>
                      <a:pPr marL="0" marR="0">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EF's Peace of Mind Program *</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Free</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r>
              <a:tr h="547114">
                <a:tc>
                  <a:txBody>
                    <a:bodyPr/>
                    <a:lstStyle/>
                    <a:p>
                      <a:pPr marL="0" marR="0">
                        <a:lnSpc>
                          <a:spcPct val="115000"/>
                        </a:lnSpc>
                        <a:spcBef>
                          <a:spcPts val="0"/>
                        </a:spcBef>
                        <a:spcAft>
                          <a:spcPts val="0"/>
                        </a:spcAft>
                      </a:pPr>
                      <a:r>
                        <a:rPr lang="en-US" sz="1800" b="1" i="1" kern="1200" dirty="0">
                          <a:effectLst/>
                          <a:latin typeface="Arial" panose="020B0604020202020204" pitchFamily="34" charset="0"/>
                          <a:cs typeface="Arial" panose="020B0604020202020204" pitchFamily="34" charset="0"/>
                        </a:rPr>
                        <a:t>Total for Students  (under 20)</a:t>
                      </a:r>
                      <a:endParaRPr lang="en-US" sz="1600" b="1" i="1" dirty="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b="1" i="1" kern="1200" dirty="0">
                          <a:effectLst/>
                          <a:latin typeface="Arial" panose="020B0604020202020204" pitchFamily="34" charset="0"/>
                          <a:cs typeface="Arial" panose="020B0604020202020204" pitchFamily="34" charset="0"/>
                        </a:rPr>
                        <a:t>$4,272</a:t>
                      </a:r>
                      <a:endParaRPr lang="en-US" sz="1600" b="1" i="1" dirty="0">
                        <a:effectLst/>
                        <a:latin typeface="Arial" panose="020B0604020202020204" pitchFamily="34" charset="0"/>
                        <a:ea typeface="Calibri"/>
                        <a:cs typeface="Arial" panose="020B0604020202020204" pitchFamily="34" charset="0"/>
                      </a:endParaRPr>
                    </a:p>
                  </a:txBody>
                  <a:tcPr marL="35560" marR="35560" marT="17780" marB="17780" anchor="ctr"/>
                </a:tc>
              </a:tr>
              <a:tr h="306997">
                <a:tc>
                  <a:txBody>
                    <a:bodyPr/>
                    <a:lstStyle/>
                    <a:p>
                      <a:pPr marL="0" marR="0">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19 monthly payments</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$220/mo</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r>
              <a:tr h="306997">
                <a:tc>
                  <a:txBody>
                    <a:bodyPr/>
                    <a:lstStyle/>
                    <a:p>
                      <a:pPr marL="0" marR="0">
                        <a:lnSpc>
                          <a:spcPct val="115000"/>
                        </a:lnSpc>
                        <a:spcBef>
                          <a:spcPts val="0"/>
                        </a:spcBef>
                        <a:spcAft>
                          <a:spcPts val="0"/>
                        </a:spcAft>
                      </a:pPr>
                      <a:r>
                        <a:rPr lang="en-US" sz="1800" i="1" kern="1200" dirty="0">
                          <a:effectLst/>
                          <a:latin typeface="Arial" panose="020B0604020202020204" pitchFamily="34" charset="0"/>
                          <a:cs typeface="Arial" panose="020B0604020202020204" pitchFamily="34" charset="0"/>
                        </a:rPr>
                        <a:t>Adult Supplement</a:t>
                      </a:r>
                      <a:r>
                        <a:rPr lang="en-US" sz="1800" kern="12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a:effectLst/>
                          <a:latin typeface="Arial" panose="020B0604020202020204" pitchFamily="34" charset="0"/>
                          <a:cs typeface="Arial" panose="020B0604020202020204" pitchFamily="34" charset="0"/>
                        </a:rPr>
                        <a:t>$600</a:t>
                      </a:r>
                      <a:endParaRPr lang="en-US" sz="1600">
                        <a:effectLst/>
                        <a:latin typeface="Arial" panose="020B0604020202020204" pitchFamily="34" charset="0"/>
                        <a:ea typeface="Calibri"/>
                        <a:cs typeface="Arial" panose="020B0604020202020204" pitchFamily="34" charset="0"/>
                      </a:endParaRPr>
                    </a:p>
                  </a:txBody>
                  <a:tcPr marL="35560" marR="35560" marT="17780" marB="17780" anchor="ctr"/>
                </a:tc>
              </a:tr>
              <a:tr h="306997">
                <a:tc>
                  <a:txBody>
                    <a:bodyPr/>
                    <a:lstStyle/>
                    <a:p>
                      <a:pPr marL="0" marR="0">
                        <a:lnSpc>
                          <a:spcPct val="115000"/>
                        </a:lnSpc>
                        <a:spcBef>
                          <a:spcPts val="0"/>
                        </a:spcBef>
                        <a:spcAft>
                          <a:spcPts val="0"/>
                        </a:spcAft>
                      </a:pPr>
                      <a:r>
                        <a:rPr lang="en-US" sz="1800" b="1" i="1" kern="1200" dirty="0">
                          <a:effectLst/>
                          <a:latin typeface="Arial" panose="020B0604020202020204" pitchFamily="34" charset="0"/>
                          <a:cs typeface="Arial" panose="020B0604020202020204" pitchFamily="34" charset="0"/>
                        </a:rPr>
                        <a:t>Total for Adults  </a:t>
                      </a:r>
                      <a:endParaRPr lang="en-US" sz="1600" b="1" i="1" dirty="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b="1" i="1" kern="1200" dirty="0">
                          <a:effectLst/>
                          <a:latin typeface="Arial" panose="020B0604020202020204" pitchFamily="34" charset="0"/>
                          <a:cs typeface="Arial" panose="020B0604020202020204" pitchFamily="34" charset="0"/>
                        </a:rPr>
                        <a:t>$4,872</a:t>
                      </a:r>
                      <a:endParaRPr lang="en-US" sz="1600" b="1" i="1" dirty="0">
                        <a:effectLst/>
                        <a:latin typeface="Arial" panose="020B0604020202020204" pitchFamily="34" charset="0"/>
                        <a:ea typeface="Calibri"/>
                        <a:cs typeface="Arial" panose="020B0604020202020204" pitchFamily="34" charset="0"/>
                      </a:endParaRPr>
                    </a:p>
                  </a:txBody>
                  <a:tcPr marL="35560" marR="35560" marT="17780" marB="17780" anchor="ctr"/>
                </a:tc>
              </a:tr>
              <a:tr h="306997">
                <a:tc>
                  <a:txBody>
                    <a:bodyPr/>
                    <a:lstStyle/>
                    <a:p>
                      <a:pPr marL="0" marR="0">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19 monthly payments</a:t>
                      </a:r>
                      <a:endParaRPr lang="en-US" sz="1600" dirty="0">
                        <a:effectLst/>
                        <a:latin typeface="Arial" panose="020B0604020202020204" pitchFamily="34" charset="0"/>
                        <a:ea typeface="Calibri"/>
                        <a:cs typeface="Arial" panose="020B0604020202020204" pitchFamily="34" charset="0"/>
                      </a:endParaRPr>
                    </a:p>
                  </a:txBody>
                  <a:tcPr marL="35560" marR="35560" marT="17780" marB="17780" anchor="ctr"/>
                </a:tc>
                <a:tc>
                  <a:txBody>
                    <a:bodyPr/>
                    <a:lstStyle/>
                    <a:p>
                      <a:pPr marL="0" marR="0" algn="r">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$252/mo</a:t>
                      </a:r>
                      <a:endParaRPr lang="en-US" sz="1600" dirty="0">
                        <a:effectLst/>
                        <a:latin typeface="Arial" panose="020B0604020202020204" pitchFamily="34" charset="0"/>
                        <a:ea typeface="Calibri"/>
                        <a:cs typeface="Arial" panose="020B0604020202020204" pitchFamily="34" charset="0"/>
                      </a:endParaRPr>
                    </a:p>
                  </a:txBody>
                  <a:tcPr marL="35560" marR="35560" marT="17780" marB="17780" anchor="ctr"/>
                </a:tc>
              </a:tr>
            </a:tbl>
          </a:graphicData>
        </a:graphic>
      </p:graphicFrame>
      <p:cxnSp>
        <p:nvCxnSpPr>
          <p:cNvPr id="3" name="Straight Connector 2"/>
          <p:cNvCxnSpPr/>
          <p:nvPr/>
        </p:nvCxnSpPr>
        <p:spPr>
          <a:xfrm>
            <a:off x="5105400" y="5105400"/>
            <a:ext cx="36576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87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6000"/>
                    </a14:imgEffect>
                    <a14:imgEffect>
                      <a14:brightnessContrast bright="71000" contrast="-63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93" name="AutoShape 1"/>
          <p:cNvSpPr>
            <a:spLocks/>
          </p:cNvSpPr>
          <p:nvPr/>
        </p:nvSpPr>
        <p:spPr bwMode="auto">
          <a:xfrm>
            <a:off x="628650" y="685800"/>
            <a:ext cx="8382000" cy="609600"/>
          </a:xfrm>
          <a:custGeom>
            <a:avLst/>
            <a:gdLst>
              <a:gd name="T0" fmla="*/ 1143307069 w 21600"/>
              <a:gd name="T1" fmla="*/ 42446490 h 21600"/>
              <a:gd name="T2" fmla="*/ 1143307069 w 21600"/>
              <a:gd name="T3" fmla="*/ 42446490 h 21600"/>
              <a:gd name="T4" fmla="*/ 1143307069 w 21600"/>
              <a:gd name="T5" fmla="*/ 42446490 h 21600"/>
              <a:gd name="T6" fmla="*/ 1143307069 w 21600"/>
              <a:gd name="T7" fmla="*/ 4244649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lvl1pPr eaLnBrk="0">
              <a:defRPr sz="2400">
                <a:solidFill>
                  <a:srgbClr val="00293D"/>
                </a:solidFill>
                <a:latin typeface="Arial" pitchFamily="34" charset="0"/>
                <a:ea typeface="ＭＳ Ｐゴシック" pitchFamily="34" charset="-128"/>
                <a:sym typeface="Arial" pitchFamily="34" charset="0"/>
              </a:defRPr>
            </a:lvl1pPr>
            <a:lvl2pPr marL="742950" indent="-285750" eaLnBrk="0">
              <a:defRPr sz="2400">
                <a:solidFill>
                  <a:srgbClr val="00293D"/>
                </a:solidFill>
                <a:latin typeface="Arial" pitchFamily="34" charset="0"/>
                <a:ea typeface="ＭＳ Ｐゴシック" pitchFamily="34" charset="-128"/>
                <a:sym typeface="Arial" pitchFamily="34" charset="0"/>
              </a:defRPr>
            </a:lvl2pPr>
            <a:lvl3pPr marL="1143000" indent="-228600" eaLnBrk="0">
              <a:defRPr sz="2400">
                <a:solidFill>
                  <a:srgbClr val="00293D"/>
                </a:solidFill>
                <a:latin typeface="Arial" pitchFamily="34" charset="0"/>
                <a:ea typeface="ＭＳ Ｐゴシック" pitchFamily="34" charset="-128"/>
                <a:sym typeface="Arial" pitchFamily="34" charset="0"/>
              </a:defRPr>
            </a:lvl3pPr>
            <a:lvl4pPr marL="1600200" indent="-228600" eaLnBrk="0">
              <a:defRPr sz="2400">
                <a:solidFill>
                  <a:srgbClr val="00293D"/>
                </a:solidFill>
                <a:latin typeface="Arial" pitchFamily="34" charset="0"/>
                <a:ea typeface="ＭＳ Ｐゴシック" pitchFamily="34" charset="-128"/>
                <a:sym typeface="Arial" pitchFamily="34" charset="0"/>
              </a:defRPr>
            </a:lvl4pPr>
            <a:lvl5pPr marL="2057400" indent="-228600" eaLnBrk="0">
              <a:defRPr sz="2400">
                <a:solidFill>
                  <a:srgbClr val="00293D"/>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9pPr>
          </a:lstStyle>
          <a:p>
            <a:pPr eaLnBrk="1" fontAlgn="base" hangingPunct="0">
              <a:spcBef>
                <a:spcPct val="0"/>
              </a:spcBef>
              <a:spcAft>
                <a:spcPct val="0"/>
              </a:spcAft>
              <a:defRPr/>
            </a:pPr>
            <a:r>
              <a:rPr lang="en-US" altLang="en-US" sz="2800" b="1" dirty="0" smtClean="0">
                <a:solidFill>
                  <a:srgbClr val="262626"/>
                </a:solidFill>
                <a:cs typeface="Arial" pitchFamily="34" charset="0"/>
              </a:rPr>
              <a:t>PAYMENT OPTIONS</a:t>
            </a:r>
            <a:endParaRPr lang="en-US" altLang="en-US" sz="1400" i="1" dirty="0" smtClean="0">
              <a:solidFill>
                <a:srgbClr val="262626"/>
              </a:solidFill>
              <a:latin typeface="Georgia" pitchFamily="18" charset="0"/>
            </a:endParaRPr>
          </a:p>
          <a:p>
            <a:pPr algn="ctr" eaLnBrk="1" fontAlgn="base" hangingPunct="0">
              <a:lnSpc>
                <a:spcPct val="200000"/>
              </a:lnSpc>
              <a:spcBef>
                <a:spcPct val="0"/>
              </a:spcBef>
              <a:spcAft>
                <a:spcPct val="0"/>
              </a:spcAft>
              <a:defRPr/>
            </a:pPr>
            <a:endParaRPr lang="en-US" altLang="en-US" sz="1400" i="1" dirty="0" smtClean="0">
              <a:solidFill>
                <a:srgbClr val="262626"/>
              </a:solidFill>
              <a:latin typeface="Georgia" pitchFamily="18" charset="0"/>
            </a:endParaRPr>
          </a:p>
          <a:p>
            <a:pPr algn="ctr" eaLnBrk="1" fontAlgn="base" hangingPunct="0">
              <a:lnSpc>
                <a:spcPct val="200000"/>
              </a:lnSpc>
              <a:spcBef>
                <a:spcPct val="0"/>
              </a:spcBef>
              <a:spcAft>
                <a:spcPct val="0"/>
              </a:spcAft>
              <a:defRPr/>
            </a:pPr>
            <a:endParaRPr lang="en-US" altLang="en-US" sz="1400" i="1" dirty="0" smtClean="0">
              <a:solidFill>
                <a:srgbClr val="262626"/>
              </a:solidFill>
              <a:latin typeface="Georgia" pitchFamily="18" charset="0"/>
            </a:endParaRPr>
          </a:p>
          <a:p>
            <a:pPr algn="ctr" eaLnBrk="1" fontAlgn="base" hangingPunct="0">
              <a:spcBef>
                <a:spcPct val="0"/>
              </a:spcBef>
              <a:spcAft>
                <a:spcPct val="0"/>
              </a:spcAft>
              <a:defRPr/>
            </a:pPr>
            <a:endParaRPr lang="en-US" altLang="en-US" sz="1400" i="1" dirty="0" smtClean="0">
              <a:solidFill>
                <a:srgbClr val="262626"/>
              </a:solidFill>
              <a:latin typeface="Georgia" pitchFamily="18" charset="0"/>
            </a:endParaRPr>
          </a:p>
          <a:p>
            <a:pPr algn="ctr" eaLnBrk="1" fontAlgn="base" hangingPunct="0">
              <a:spcBef>
                <a:spcPct val="0"/>
              </a:spcBef>
              <a:spcAft>
                <a:spcPct val="0"/>
              </a:spcAft>
              <a:defRPr/>
            </a:pPr>
            <a:endParaRPr lang="en-US" altLang="en-US" sz="1400" i="1" dirty="0" smtClean="0">
              <a:solidFill>
                <a:srgbClr val="262626"/>
              </a:solidFill>
              <a:latin typeface="Georgia" pitchFamily="18" charset="0"/>
            </a:endParaRPr>
          </a:p>
          <a:p>
            <a:pPr algn="ctr" eaLnBrk="1" fontAlgn="base" hangingPunct="0">
              <a:spcBef>
                <a:spcPct val="0"/>
              </a:spcBef>
              <a:spcAft>
                <a:spcPct val="0"/>
              </a:spcAft>
              <a:defRPr/>
            </a:pPr>
            <a:endParaRPr lang="en-US" altLang="en-US" sz="1400" i="1" dirty="0" smtClean="0">
              <a:solidFill>
                <a:srgbClr val="FF0000"/>
              </a:solidFill>
              <a:latin typeface="Georgia" pitchFamily="18" charset="0"/>
            </a:endParaRPr>
          </a:p>
        </p:txBody>
      </p:sp>
      <p:grpSp>
        <p:nvGrpSpPr>
          <p:cNvPr id="16388" name="Group 13"/>
          <p:cNvGrpSpPr>
            <a:grpSpLocks/>
          </p:cNvGrpSpPr>
          <p:nvPr/>
        </p:nvGrpSpPr>
        <p:grpSpPr bwMode="auto">
          <a:xfrm>
            <a:off x="717550" y="5482396"/>
            <a:ext cx="533400" cy="417513"/>
            <a:chOff x="1281119" y="3109285"/>
            <a:chExt cx="685800" cy="537201"/>
          </a:xfrm>
        </p:grpSpPr>
        <p:sp>
          <p:nvSpPr>
            <p:cNvPr id="15" name="Oval 14"/>
            <p:cNvSpPr/>
            <p:nvPr/>
          </p:nvSpPr>
          <p:spPr bwMode="auto">
            <a:xfrm>
              <a:off x="1338269" y="3109285"/>
              <a:ext cx="538843" cy="537201"/>
            </a:xfrm>
            <a:prstGeom prst="ellipse">
              <a:avLst/>
            </a:prstGeom>
            <a:solidFill>
              <a:srgbClr val="FFFFFF"/>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19" tIns="45719" rIns="45719" bIns="45719"/>
            <a:lstStyle/>
            <a:p>
              <a:pPr marL="457200" eaLnBrk="0" fontAlgn="base" hangingPunct="0">
                <a:spcBef>
                  <a:spcPct val="0"/>
                </a:spcBef>
                <a:spcAft>
                  <a:spcPct val="0"/>
                </a:spcAft>
                <a:defRPr/>
              </a:pPr>
              <a:endParaRPr lang="en-US" sz="2400" dirty="0">
                <a:solidFill>
                  <a:srgbClr val="00293D"/>
                </a:solidFill>
                <a:cs typeface="Arial" charset="0"/>
                <a:sym typeface="Arial" charset="0"/>
              </a:endParaRPr>
            </a:p>
          </p:txBody>
        </p:sp>
        <p:sp>
          <p:nvSpPr>
            <p:cNvPr id="16" name="TextBox 15"/>
            <p:cNvSpPr txBox="1"/>
            <p:nvPr/>
          </p:nvSpPr>
          <p:spPr>
            <a:xfrm>
              <a:off x="1281119" y="3137881"/>
              <a:ext cx="685800" cy="480009"/>
            </a:xfrm>
            <a:prstGeom prst="rect">
              <a:avLst/>
            </a:prstGeom>
            <a:noFill/>
            <a:ln>
              <a:noFill/>
            </a:ln>
          </p:spPr>
          <p:txBody>
            <a:bodyPr>
              <a:spAutoFit/>
            </a:bodyPr>
            <a:lstStyle/>
            <a:p>
              <a:pPr algn="ctr" eaLnBrk="0" fontAlgn="base" hangingPunct="0">
                <a:lnSpc>
                  <a:spcPct val="110000"/>
                </a:lnSpc>
                <a:spcBef>
                  <a:spcPct val="0"/>
                </a:spcBef>
                <a:spcAft>
                  <a:spcPct val="0"/>
                </a:spcAft>
                <a:defRPr/>
              </a:pPr>
              <a:r>
                <a:rPr lang="en-US" dirty="0">
                  <a:solidFill>
                    <a:srgbClr val="000000">
                      <a:lumMod val="65000"/>
                      <a:lumOff val="35000"/>
                    </a:srgbClr>
                  </a:solidFill>
                  <a:latin typeface="HelveticaNeueLT Std"/>
                  <a:cs typeface="HelveticaNeueLT Std"/>
                  <a:sym typeface="Arial" charset="0"/>
                </a:rPr>
                <a:t>3</a:t>
              </a:r>
            </a:p>
          </p:txBody>
        </p:sp>
      </p:grpSp>
      <p:grpSp>
        <p:nvGrpSpPr>
          <p:cNvPr id="16387" name="Group 8"/>
          <p:cNvGrpSpPr>
            <a:grpSpLocks/>
          </p:cNvGrpSpPr>
          <p:nvPr/>
        </p:nvGrpSpPr>
        <p:grpSpPr bwMode="auto">
          <a:xfrm>
            <a:off x="670379" y="3944520"/>
            <a:ext cx="533400" cy="417513"/>
            <a:chOff x="6426653" y="2387672"/>
            <a:chExt cx="685800" cy="537204"/>
          </a:xfrm>
        </p:grpSpPr>
        <p:sp>
          <p:nvSpPr>
            <p:cNvPr id="7" name="Oval 6"/>
            <p:cNvSpPr/>
            <p:nvPr/>
          </p:nvSpPr>
          <p:spPr bwMode="auto">
            <a:xfrm>
              <a:off x="6487885" y="2387672"/>
              <a:ext cx="538843" cy="537204"/>
            </a:xfrm>
            <a:prstGeom prst="ellipse">
              <a:avLst/>
            </a:prstGeom>
            <a:solidFill>
              <a:srgbClr val="FFFFFF"/>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19" tIns="45719" rIns="45719" bIns="45719"/>
            <a:lstStyle/>
            <a:p>
              <a:pPr marL="457200" eaLnBrk="0" fontAlgn="base" hangingPunct="0">
                <a:spcBef>
                  <a:spcPct val="0"/>
                </a:spcBef>
                <a:spcAft>
                  <a:spcPct val="0"/>
                </a:spcAft>
                <a:defRPr/>
              </a:pPr>
              <a:endParaRPr lang="en-US" sz="2400" dirty="0">
                <a:solidFill>
                  <a:srgbClr val="00293D"/>
                </a:solidFill>
                <a:cs typeface="Arial" charset="0"/>
                <a:sym typeface="Arial" charset="0"/>
              </a:endParaRPr>
            </a:p>
          </p:txBody>
        </p:sp>
        <p:sp>
          <p:nvSpPr>
            <p:cNvPr id="8" name="TextBox 7"/>
            <p:cNvSpPr txBox="1"/>
            <p:nvPr/>
          </p:nvSpPr>
          <p:spPr>
            <a:xfrm>
              <a:off x="6426653" y="2416268"/>
              <a:ext cx="685800" cy="480011"/>
            </a:xfrm>
            <a:prstGeom prst="rect">
              <a:avLst/>
            </a:prstGeom>
            <a:noFill/>
            <a:ln>
              <a:noFill/>
            </a:ln>
          </p:spPr>
          <p:txBody>
            <a:bodyPr>
              <a:spAutoFit/>
            </a:bodyPr>
            <a:lstStyle/>
            <a:p>
              <a:pPr algn="ctr" eaLnBrk="0" fontAlgn="base" hangingPunct="0">
                <a:lnSpc>
                  <a:spcPct val="110000"/>
                </a:lnSpc>
                <a:spcBef>
                  <a:spcPct val="0"/>
                </a:spcBef>
                <a:spcAft>
                  <a:spcPct val="0"/>
                </a:spcAft>
                <a:defRPr/>
              </a:pPr>
              <a:r>
                <a:rPr lang="en-US" dirty="0">
                  <a:solidFill>
                    <a:srgbClr val="000000">
                      <a:lumMod val="65000"/>
                      <a:lumOff val="35000"/>
                    </a:srgbClr>
                  </a:solidFill>
                  <a:latin typeface="HelveticaNeueLT Std"/>
                  <a:cs typeface="HelveticaNeueLT Std"/>
                  <a:sym typeface="Arial" charset="0"/>
                </a:rPr>
                <a:t>2</a:t>
              </a:r>
            </a:p>
          </p:txBody>
        </p:sp>
      </p:grpSp>
      <p:grpSp>
        <p:nvGrpSpPr>
          <p:cNvPr id="16389" name="Group 8"/>
          <p:cNvGrpSpPr>
            <a:grpSpLocks/>
          </p:cNvGrpSpPr>
          <p:nvPr/>
        </p:nvGrpSpPr>
        <p:grpSpPr bwMode="auto">
          <a:xfrm>
            <a:off x="644525" y="1868488"/>
            <a:ext cx="533400" cy="419100"/>
            <a:chOff x="6322558" y="2363113"/>
            <a:chExt cx="685800" cy="537249"/>
          </a:xfrm>
        </p:grpSpPr>
        <p:sp>
          <p:nvSpPr>
            <p:cNvPr id="12" name="Oval 11"/>
            <p:cNvSpPr/>
            <p:nvPr/>
          </p:nvSpPr>
          <p:spPr bwMode="auto">
            <a:xfrm>
              <a:off x="6396037" y="2363113"/>
              <a:ext cx="538843" cy="537249"/>
            </a:xfrm>
            <a:prstGeom prst="ellipse">
              <a:avLst/>
            </a:prstGeom>
            <a:solidFill>
              <a:srgbClr val="FFFFFF"/>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19" tIns="45719" rIns="45719" bIns="45719"/>
            <a:lstStyle/>
            <a:p>
              <a:pPr marL="457200" eaLnBrk="0" fontAlgn="base" hangingPunct="0">
                <a:spcBef>
                  <a:spcPct val="0"/>
                </a:spcBef>
                <a:spcAft>
                  <a:spcPct val="0"/>
                </a:spcAft>
                <a:defRPr/>
              </a:pPr>
              <a:endParaRPr lang="en-US" sz="2400" dirty="0">
                <a:solidFill>
                  <a:srgbClr val="00293D"/>
                </a:solidFill>
                <a:cs typeface="Arial" charset="0"/>
                <a:sym typeface="Arial" charset="0"/>
              </a:endParaRPr>
            </a:p>
          </p:txBody>
        </p:sp>
        <p:sp>
          <p:nvSpPr>
            <p:cNvPr id="13" name="TextBox 12"/>
            <p:cNvSpPr txBox="1"/>
            <p:nvPr/>
          </p:nvSpPr>
          <p:spPr>
            <a:xfrm>
              <a:off x="6322558" y="2381428"/>
              <a:ext cx="685800" cy="500618"/>
            </a:xfrm>
            <a:prstGeom prst="rect">
              <a:avLst/>
            </a:prstGeom>
            <a:noFill/>
            <a:ln>
              <a:noFill/>
            </a:ln>
          </p:spPr>
          <p:txBody>
            <a:bodyPr>
              <a:spAutoFit/>
            </a:bodyPr>
            <a:lstStyle/>
            <a:p>
              <a:pPr algn="ctr" eaLnBrk="0" fontAlgn="base" hangingPunct="0">
                <a:lnSpc>
                  <a:spcPct val="110000"/>
                </a:lnSpc>
                <a:spcBef>
                  <a:spcPct val="0"/>
                </a:spcBef>
                <a:spcAft>
                  <a:spcPct val="0"/>
                </a:spcAft>
                <a:defRPr/>
              </a:pPr>
              <a:r>
                <a:rPr lang="en-US" dirty="0">
                  <a:solidFill>
                    <a:srgbClr val="000000">
                      <a:lumMod val="65000"/>
                      <a:lumOff val="35000"/>
                    </a:srgbClr>
                  </a:solidFill>
                  <a:latin typeface="HelveticaNeueLT Std"/>
                  <a:cs typeface="HelveticaNeueLT Std"/>
                  <a:sym typeface="Arial" charset="0"/>
                </a:rPr>
                <a:t>1</a:t>
              </a:r>
            </a:p>
          </p:txBody>
        </p:sp>
      </p:grpSp>
      <p:sp>
        <p:nvSpPr>
          <p:cNvPr id="17" name="TextBox 6"/>
          <p:cNvSpPr txBox="1">
            <a:spLocks noChangeArrowheads="1"/>
          </p:cNvSpPr>
          <p:nvPr/>
        </p:nvSpPr>
        <p:spPr bwMode="auto">
          <a:xfrm>
            <a:off x="1389063" y="3260725"/>
            <a:ext cx="752633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293D"/>
                </a:solidFill>
                <a:latin typeface="Arial" pitchFamily="34" charset="0"/>
                <a:ea typeface="ＭＳ Ｐゴシック" pitchFamily="34" charset="-128"/>
                <a:sym typeface="Arial" pitchFamily="34" charset="0"/>
              </a:defRPr>
            </a:lvl1pPr>
            <a:lvl2pPr marL="742950" indent="-285750" eaLnBrk="0">
              <a:defRPr sz="2400">
                <a:solidFill>
                  <a:srgbClr val="00293D"/>
                </a:solidFill>
                <a:latin typeface="Arial" pitchFamily="34" charset="0"/>
                <a:ea typeface="ＭＳ Ｐゴシック" pitchFamily="34" charset="-128"/>
                <a:sym typeface="Arial" pitchFamily="34" charset="0"/>
              </a:defRPr>
            </a:lvl2pPr>
            <a:lvl3pPr marL="1143000" indent="-228600" eaLnBrk="0">
              <a:defRPr sz="2400">
                <a:solidFill>
                  <a:srgbClr val="00293D"/>
                </a:solidFill>
                <a:latin typeface="Arial" pitchFamily="34" charset="0"/>
                <a:ea typeface="ＭＳ Ｐゴシック" pitchFamily="34" charset="-128"/>
                <a:sym typeface="Arial" pitchFamily="34" charset="0"/>
              </a:defRPr>
            </a:lvl3pPr>
            <a:lvl4pPr marL="1600200" indent="-228600" eaLnBrk="0">
              <a:defRPr sz="2400">
                <a:solidFill>
                  <a:srgbClr val="00293D"/>
                </a:solidFill>
                <a:latin typeface="Arial" pitchFamily="34" charset="0"/>
                <a:ea typeface="ＭＳ Ｐゴシック" pitchFamily="34" charset="-128"/>
                <a:sym typeface="Arial" pitchFamily="34" charset="0"/>
              </a:defRPr>
            </a:lvl4pPr>
            <a:lvl5pPr marL="2057400" indent="-228600" eaLnBrk="0">
              <a:defRPr sz="2400">
                <a:solidFill>
                  <a:srgbClr val="00293D"/>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9pPr>
          </a:lstStyle>
          <a:p>
            <a:pPr eaLnBrk="1" fontAlgn="base" hangingPunct="0">
              <a:spcBef>
                <a:spcPct val="0"/>
              </a:spcBef>
              <a:spcAft>
                <a:spcPct val="0"/>
              </a:spcAft>
              <a:defRPr/>
            </a:pPr>
            <a:r>
              <a:rPr lang="en-US" altLang="en-US" i="1" dirty="0">
                <a:ln>
                  <a:solidFill>
                    <a:srgbClr val="00293D"/>
                  </a:solidFill>
                </a:ln>
                <a:solidFill>
                  <a:prstClr val="black"/>
                </a:solidFill>
                <a:latin typeface="Georgia" pitchFamily="18" charset="0"/>
              </a:rPr>
              <a:t>Automatic Payment Plan – </a:t>
            </a:r>
            <a:r>
              <a:rPr lang="en-US" altLang="en-US" i="1" dirty="0" smtClean="0">
                <a:ln>
                  <a:solidFill>
                    <a:srgbClr val="00293D"/>
                  </a:solidFill>
                </a:ln>
                <a:solidFill>
                  <a:prstClr val="black"/>
                </a:solidFill>
                <a:latin typeface="Georgia" pitchFamily="18" charset="0"/>
              </a:rPr>
              <a:t>Free</a:t>
            </a:r>
            <a:endParaRPr lang="en-US" altLang="en-US" sz="1800" b="1" i="1" dirty="0">
              <a:ln>
                <a:solidFill>
                  <a:srgbClr val="00293D"/>
                </a:solidFill>
              </a:ln>
              <a:solidFill>
                <a:prstClr val="black"/>
              </a:solidFill>
              <a:latin typeface="Georgia" pitchFamily="18" charset="0"/>
            </a:endParaRPr>
          </a:p>
          <a:p>
            <a:pPr eaLnBrk="1" fontAlgn="base" hangingPunct="0">
              <a:spcBef>
                <a:spcPct val="0"/>
              </a:spcBef>
              <a:spcAft>
                <a:spcPct val="0"/>
              </a:spcAft>
              <a:buFont typeface="Arial" pitchFamily="34" charset="0"/>
              <a:buChar char="•"/>
              <a:defRPr/>
            </a:pPr>
            <a:r>
              <a:rPr lang="en-US" altLang="en-US" sz="1800" b="1" dirty="0">
                <a:ln w="19050">
                  <a:solidFill>
                    <a:srgbClr val="00293D"/>
                  </a:solidFill>
                </a:ln>
                <a:solidFill>
                  <a:prstClr val="black"/>
                </a:solidFill>
                <a:latin typeface="HelveticaNeueLT Std" charset="0"/>
              </a:rPr>
              <a:t> </a:t>
            </a:r>
            <a:r>
              <a:rPr lang="en-US" altLang="en-US" sz="1800" dirty="0">
                <a:ln w="19050">
                  <a:solidFill>
                    <a:srgbClr val="00293D"/>
                  </a:solidFill>
                </a:ln>
                <a:solidFill>
                  <a:prstClr val="black"/>
                </a:solidFill>
                <a:latin typeface="HelveticaNeueLT Std" charset="0"/>
              </a:rPr>
              <a:t>Payments automatically deducted from your bank account – choose monthly or </a:t>
            </a:r>
            <a:r>
              <a:rPr lang="en-US" altLang="en-US" sz="1800" dirty="0" smtClean="0">
                <a:ln w="19050">
                  <a:solidFill>
                    <a:srgbClr val="00293D"/>
                  </a:solidFill>
                </a:ln>
                <a:solidFill>
                  <a:prstClr val="black"/>
                </a:solidFill>
                <a:latin typeface="HelveticaNeueLT Std" charset="0"/>
              </a:rPr>
              <a:t>bi-weekly</a:t>
            </a:r>
            <a:endParaRPr lang="en-US" altLang="en-US" sz="1800" dirty="0">
              <a:ln w="19050">
                <a:solidFill>
                  <a:srgbClr val="00293D"/>
                </a:solidFill>
              </a:ln>
              <a:solidFill>
                <a:prstClr val="black"/>
              </a:solidFill>
              <a:latin typeface="HelveticaNeueLT Std" charset="0"/>
            </a:endParaRPr>
          </a:p>
          <a:p>
            <a:pPr marL="57150" indent="-57150" eaLnBrk="1" fontAlgn="base" hangingPunct="0">
              <a:spcBef>
                <a:spcPct val="0"/>
              </a:spcBef>
              <a:spcAft>
                <a:spcPct val="0"/>
              </a:spcAft>
              <a:buFont typeface="Arial" panose="020B0604020202020204" pitchFamily="34" charset="0"/>
              <a:buChar char="•"/>
              <a:defRPr/>
            </a:pPr>
            <a:r>
              <a:rPr lang="en-US" altLang="en-US" sz="1800" dirty="0">
                <a:ln w="19050">
                  <a:solidFill>
                    <a:srgbClr val="00293D"/>
                  </a:solidFill>
                </a:ln>
                <a:solidFill>
                  <a:prstClr val="black"/>
                </a:solidFill>
                <a:latin typeface="HelveticaNeueLT Std" charset="0"/>
              </a:rPr>
              <a:t> Payment methods accepted: ATM/debit card or checking account only. </a:t>
            </a:r>
          </a:p>
        </p:txBody>
      </p:sp>
      <p:sp>
        <p:nvSpPr>
          <p:cNvPr id="16390" name="TextBox 6"/>
          <p:cNvSpPr txBox="1">
            <a:spLocks noChangeArrowheads="1"/>
          </p:cNvSpPr>
          <p:nvPr/>
        </p:nvSpPr>
        <p:spPr bwMode="auto">
          <a:xfrm>
            <a:off x="1389063" y="1305508"/>
            <a:ext cx="691673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400">
                <a:solidFill>
                  <a:srgbClr val="00293D"/>
                </a:solidFill>
                <a:latin typeface="Arial" pitchFamily="34" charset="0"/>
                <a:ea typeface="ＭＳ Ｐゴシック" pitchFamily="34" charset="-128"/>
                <a:sym typeface="Arial" pitchFamily="34" charset="0"/>
              </a:defRPr>
            </a:lvl1pPr>
            <a:lvl2pPr marL="742950" indent="-285750" eaLnBrk="0">
              <a:defRPr sz="2400">
                <a:solidFill>
                  <a:srgbClr val="00293D"/>
                </a:solidFill>
                <a:latin typeface="Arial" pitchFamily="34" charset="0"/>
                <a:ea typeface="ＭＳ Ｐゴシック" pitchFamily="34" charset="-128"/>
                <a:sym typeface="Arial" pitchFamily="34" charset="0"/>
              </a:defRPr>
            </a:lvl2pPr>
            <a:lvl3pPr marL="1143000" indent="-228600" eaLnBrk="0">
              <a:defRPr sz="2400">
                <a:solidFill>
                  <a:srgbClr val="00293D"/>
                </a:solidFill>
                <a:latin typeface="Arial" pitchFamily="34" charset="0"/>
                <a:ea typeface="ＭＳ Ｐゴシック" pitchFamily="34" charset="-128"/>
                <a:sym typeface="Arial" pitchFamily="34" charset="0"/>
              </a:defRPr>
            </a:lvl3pPr>
            <a:lvl4pPr marL="1600200" indent="-228600" eaLnBrk="0">
              <a:defRPr sz="2400">
                <a:solidFill>
                  <a:srgbClr val="00293D"/>
                </a:solidFill>
                <a:latin typeface="Arial" pitchFamily="34" charset="0"/>
                <a:ea typeface="ＭＳ Ｐゴシック" pitchFamily="34" charset="-128"/>
                <a:sym typeface="Arial" pitchFamily="34" charset="0"/>
              </a:defRPr>
            </a:lvl4pPr>
            <a:lvl5pPr marL="2057400" indent="-228600" eaLnBrk="0">
              <a:defRPr sz="2400">
                <a:solidFill>
                  <a:srgbClr val="00293D"/>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9pPr>
          </a:lstStyle>
          <a:p>
            <a:pPr eaLnBrk="1" fontAlgn="base" hangingPunct="0">
              <a:spcBef>
                <a:spcPct val="0"/>
              </a:spcBef>
              <a:spcAft>
                <a:spcPct val="0"/>
              </a:spcAft>
            </a:pPr>
            <a:r>
              <a:rPr lang="en-US" altLang="en-US" i="1" dirty="0">
                <a:ln w="12700">
                  <a:solidFill>
                    <a:srgbClr val="00293D"/>
                  </a:solidFill>
                </a:ln>
                <a:solidFill>
                  <a:prstClr val="black"/>
                </a:solidFill>
                <a:latin typeface="Georgia" pitchFamily="18" charset="0"/>
              </a:rPr>
              <a:t>Pay in Full at </a:t>
            </a:r>
            <a:r>
              <a:rPr lang="en-US" altLang="en-US" i="1" dirty="0" smtClean="0">
                <a:ln w="12700">
                  <a:solidFill>
                    <a:srgbClr val="00293D"/>
                  </a:solidFill>
                </a:ln>
                <a:solidFill>
                  <a:prstClr val="black"/>
                </a:solidFill>
                <a:latin typeface="Georgia" pitchFamily="18" charset="0"/>
              </a:rPr>
              <a:t>Enrollment</a:t>
            </a:r>
            <a:endParaRPr lang="en-US" altLang="en-US" b="1" i="1" dirty="0">
              <a:ln w="12700">
                <a:solidFill>
                  <a:srgbClr val="00293D"/>
                </a:solidFill>
              </a:ln>
              <a:solidFill>
                <a:prstClr val="black"/>
              </a:solidFill>
              <a:latin typeface="Georgia" pitchFamily="18" charset="0"/>
            </a:endParaRPr>
          </a:p>
          <a:p>
            <a:pPr eaLnBrk="1" fontAlgn="base" hangingPunct="0">
              <a:spcBef>
                <a:spcPct val="0"/>
              </a:spcBef>
              <a:spcAft>
                <a:spcPct val="0"/>
              </a:spcAft>
              <a:buFont typeface="Arial" pitchFamily="34" charset="0"/>
              <a:buChar char="•"/>
            </a:pPr>
            <a:r>
              <a:rPr lang="en-US" altLang="en-US" sz="1800" b="1" dirty="0">
                <a:ln w="12700">
                  <a:solidFill>
                    <a:srgbClr val="00293D"/>
                  </a:solidFill>
                </a:ln>
                <a:solidFill>
                  <a:prstClr val="black"/>
                </a:solidFill>
                <a:latin typeface="HelveticaNeueLT Std" charset="0"/>
              </a:rPr>
              <a:t> </a:t>
            </a:r>
            <a:r>
              <a:rPr lang="en-US" altLang="en-US" sz="1800" dirty="0">
                <a:ln w="12700">
                  <a:solidFill>
                    <a:srgbClr val="00293D"/>
                  </a:solidFill>
                </a:ln>
                <a:solidFill>
                  <a:prstClr val="black"/>
                </a:solidFill>
                <a:latin typeface="HelveticaNeueLT Std" charset="0"/>
              </a:rPr>
              <a:t>Pay your entire balance at the time you enroll</a:t>
            </a:r>
          </a:p>
          <a:p>
            <a:pPr eaLnBrk="1" fontAlgn="base" hangingPunct="0">
              <a:spcBef>
                <a:spcPct val="0"/>
              </a:spcBef>
              <a:spcAft>
                <a:spcPct val="0"/>
              </a:spcAft>
              <a:buFont typeface="Arial" pitchFamily="34" charset="0"/>
              <a:buChar char="•"/>
            </a:pPr>
            <a:r>
              <a:rPr lang="en-US" altLang="en-US" sz="1800" dirty="0">
                <a:ln w="12700">
                  <a:solidFill>
                    <a:srgbClr val="00293D"/>
                  </a:solidFill>
                </a:ln>
                <a:solidFill>
                  <a:prstClr val="black"/>
                </a:solidFill>
                <a:latin typeface="HelveticaNeueLT Std" charset="0"/>
              </a:rPr>
              <a:t> Payment methods accepted: Visa or MasterCard, ATM/debit card or personal checks. </a:t>
            </a:r>
          </a:p>
          <a:p>
            <a:pPr eaLnBrk="1" fontAlgn="base" hangingPunct="0">
              <a:spcBef>
                <a:spcPct val="0"/>
              </a:spcBef>
              <a:spcAft>
                <a:spcPct val="0"/>
              </a:spcAft>
              <a:buFont typeface="Arial" pitchFamily="34" charset="0"/>
              <a:buChar char="•"/>
            </a:pPr>
            <a:endParaRPr lang="en-US" altLang="en-US" sz="1400" dirty="0">
              <a:solidFill>
                <a:prstClr val="black"/>
              </a:solidFill>
              <a:latin typeface="HelveticaNeueLT Std" charset="0"/>
            </a:endParaRPr>
          </a:p>
        </p:txBody>
      </p:sp>
      <p:sp>
        <p:nvSpPr>
          <p:cNvPr id="16392" name="TextBox 6"/>
          <p:cNvSpPr txBox="1">
            <a:spLocks noChangeArrowheads="1"/>
          </p:cNvSpPr>
          <p:nvPr/>
        </p:nvSpPr>
        <p:spPr bwMode="auto">
          <a:xfrm>
            <a:off x="1422039" y="4992826"/>
            <a:ext cx="7649369"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293D"/>
                </a:solidFill>
                <a:latin typeface="Arial" pitchFamily="34" charset="0"/>
                <a:ea typeface="ＭＳ Ｐゴシック" pitchFamily="34" charset="-128"/>
                <a:sym typeface="Arial" pitchFamily="34" charset="0"/>
              </a:defRPr>
            </a:lvl1pPr>
            <a:lvl2pPr marL="742950" indent="-285750" eaLnBrk="0">
              <a:defRPr sz="2400">
                <a:solidFill>
                  <a:srgbClr val="00293D"/>
                </a:solidFill>
                <a:latin typeface="Arial" pitchFamily="34" charset="0"/>
                <a:ea typeface="ＭＳ Ｐゴシック" pitchFamily="34" charset="-128"/>
                <a:sym typeface="Arial" pitchFamily="34" charset="0"/>
              </a:defRPr>
            </a:lvl2pPr>
            <a:lvl3pPr marL="1143000" indent="-228600" eaLnBrk="0">
              <a:defRPr sz="2400">
                <a:solidFill>
                  <a:srgbClr val="00293D"/>
                </a:solidFill>
                <a:latin typeface="Arial" pitchFamily="34" charset="0"/>
                <a:ea typeface="ＭＳ Ｐゴシック" pitchFamily="34" charset="-128"/>
                <a:sym typeface="Arial" pitchFamily="34" charset="0"/>
              </a:defRPr>
            </a:lvl3pPr>
            <a:lvl4pPr marL="1600200" indent="-228600" eaLnBrk="0">
              <a:defRPr sz="2400">
                <a:solidFill>
                  <a:srgbClr val="00293D"/>
                </a:solidFill>
                <a:latin typeface="Arial" pitchFamily="34" charset="0"/>
                <a:ea typeface="ＭＳ Ｐゴシック" pitchFamily="34" charset="-128"/>
                <a:sym typeface="Arial" pitchFamily="34" charset="0"/>
              </a:defRPr>
            </a:lvl4pPr>
            <a:lvl5pPr marL="2057400" indent="-228600" eaLnBrk="0">
              <a:defRPr sz="2400">
                <a:solidFill>
                  <a:srgbClr val="00293D"/>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9pPr>
          </a:lstStyle>
          <a:p>
            <a:pPr fontAlgn="base" hangingPunct="0">
              <a:spcBef>
                <a:spcPct val="0"/>
              </a:spcBef>
              <a:spcAft>
                <a:spcPct val="0"/>
              </a:spcAft>
            </a:pPr>
            <a:r>
              <a:rPr lang="en-US" altLang="en-US" i="1" dirty="0">
                <a:ln>
                  <a:solidFill>
                    <a:srgbClr val="00293D"/>
                  </a:solidFill>
                </a:ln>
                <a:solidFill>
                  <a:prstClr val="black"/>
                </a:solidFill>
                <a:latin typeface="Georgia" pitchFamily="18" charset="0"/>
              </a:rPr>
              <a:t>Manual Payment Plan - $50 plan </a:t>
            </a:r>
            <a:r>
              <a:rPr lang="en-US" altLang="en-US" i="1" dirty="0" smtClean="0">
                <a:ln>
                  <a:solidFill>
                    <a:srgbClr val="00293D"/>
                  </a:solidFill>
                </a:ln>
                <a:solidFill>
                  <a:prstClr val="black"/>
                </a:solidFill>
                <a:latin typeface="Georgia" pitchFamily="18" charset="0"/>
              </a:rPr>
              <a:t>fee</a:t>
            </a:r>
            <a:endParaRPr lang="en-US" altLang="en-US" dirty="0">
              <a:ln>
                <a:solidFill>
                  <a:srgbClr val="00293D"/>
                </a:solidFill>
              </a:ln>
              <a:solidFill>
                <a:prstClr val="black"/>
              </a:solidFill>
              <a:latin typeface="HelveticaNeueLT Std" charset="0"/>
            </a:endParaRPr>
          </a:p>
          <a:p>
            <a:pPr fontAlgn="base" hangingPunct="0">
              <a:spcBef>
                <a:spcPct val="0"/>
              </a:spcBef>
              <a:spcAft>
                <a:spcPct val="0"/>
              </a:spcAft>
              <a:buFont typeface="Arial" pitchFamily="34" charset="0"/>
              <a:buChar char="•"/>
            </a:pPr>
            <a:r>
              <a:rPr lang="en-US" altLang="en-US" sz="1800" b="1" dirty="0">
                <a:ln>
                  <a:solidFill>
                    <a:srgbClr val="00293D"/>
                  </a:solidFill>
                </a:ln>
                <a:solidFill>
                  <a:prstClr val="black"/>
                </a:solidFill>
                <a:latin typeface="HelveticaNeueLT Std" charset="0"/>
              </a:rPr>
              <a:t> </a:t>
            </a:r>
            <a:r>
              <a:rPr lang="en-US" altLang="en-US" sz="1800" dirty="0">
                <a:ln>
                  <a:solidFill>
                    <a:srgbClr val="00293D"/>
                  </a:solidFill>
                </a:ln>
                <a:solidFill>
                  <a:prstClr val="black"/>
                </a:solidFill>
                <a:latin typeface="HelveticaNeueLT Std" charset="0"/>
              </a:rPr>
              <a:t>Receive invoices and make your payments in up to three installments</a:t>
            </a:r>
          </a:p>
          <a:p>
            <a:pPr fontAlgn="base" hangingPunct="0">
              <a:spcBef>
                <a:spcPct val="0"/>
              </a:spcBef>
              <a:spcAft>
                <a:spcPct val="0"/>
              </a:spcAft>
              <a:buFont typeface="Arial" pitchFamily="34" charset="0"/>
              <a:buChar char="•"/>
            </a:pPr>
            <a:r>
              <a:rPr lang="en-US" altLang="en-US" sz="1800" dirty="0">
                <a:ln>
                  <a:solidFill>
                    <a:srgbClr val="00293D"/>
                  </a:solidFill>
                </a:ln>
                <a:solidFill>
                  <a:prstClr val="black"/>
                </a:solidFill>
                <a:latin typeface="HelveticaNeueLT Std" charset="0"/>
              </a:rPr>
              <a:t> Payment methods accepted: Visa or MasterCard, ATM/debit cards or personal checks</a:t>
            </a:r>
            <a:r>
              <a:rPr lang="en-US" altLang="en-US" sz="1600" dirty="0">
                <a:solidFill>
                  <a:prstClr val="black"/>
                </a:solidFill>
                <a:latin typeface="HelveticaNeueLT Std" charset="0"/>
              </a:rPr>
              <a:t>. </a:t>
            </a:r>
          </a:p>
          <a:p>
            <a:pPr eaLnBrk="1" fontAlgn="base" hangingPunct="0">
              <a:spcBef>
                <a:spcPct val="0"/>
              </a:spcBef>
              <a:spcAft>
                <a:spcPct val="0"/>
              </a:spcAft>
            </a:pPr>
            <a:endParaRPr lang="en-US" altLang="en-US" sz="1300" dirty="0">
              <a:solidFill>
                <a:prstClr val="black"/>
              </a:solidFill>
              <a:latin typeface="HelveticaNeueLT Std" charset="0"/>
            </a:endParaRPr>
          </a:p>
        </p:txBody>
      </p:sp>
      <p:sp>
        <p:nvSpPr>
          <p:cNvPr id="18" name="TextBox 17"/>
          <p:cNvSpPr txBox="1"/>
          <p:nvPr/>
        </p:nvSpPr>
        <p:spPr>
          <a:xfrm>
            <a:off x="7202631" y="6316265"/>
            <a:ext cx="1794164" cy="584775"/>
          </a:xfrm>
          <a:prstGeom prst="rect">
            <a:avLst/>
          </a:prstGeom>
          <a:noFill/>
        </p:spPr>
        <p:txBody>
          <a:bodyPr wrap="square" rtlCol="0">
            <a:spAutoFit/>
          </a:bodyPr>
          <a:lstStyle/>
          <a:p>
            <a:r>
              <a:rPr lang="en-US" sz="1600" dirty="0" smtClean="0">
                <a:solidFill>
                  <a:prstClr val="white"/>
                </a:solidFill>
              </a:rPr>
              <a:t>River Liffey, Dublin Ireland 2015</a:t>
            </a:r>
            <a:endParaRPr lang="en-US" sz="1200" dirty="0">
              <a:solidFill>
                <a:prstClr val="white"/>
              </a:solidFill>
            </a:endParaRPr>
          </a:p>
        </p:txBody>
      </p:sp>
    </p:spTree>
    <p:extLst>
      <p:ext uri="{BB962C8B-B14F-4D97-AF65-F5344CB8AC3E}">
        <p14:creationId xmlns:p14="http://schemas.microsoft.com/office/powerpoint/2010/main" val="2207882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bwMode="auto">
          <a:xfrm>
            <a:off x="4572000" y="1600200"/>
            <a:ext cx="4267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buSzTx/>
            </a:pPr>
            <a:r>
              <a:rPr lang="en-US" altLang="en-US" b="1" dirty="0" smtClean="0">
                <a:solidFill>
                  <a:schemeClr val="bg2">
                    <a:lumMod val="10000"/>
                    <a:lumOff val="90000"/>
                  </a:schemeClr>
                </a:solidFill>
                <a:latin typeface="Arial" charset="0"/>
                <a:cs typeface="Arial" charset="0"/>
              </a:rPr>
              <a:t>Online:</a:t>
            </a:r>
            <a:endParaRPr lang="en-US" altLang="en-US" dirty="0">
              <a:solidFill>
                <a:schemeClr val="bg2">
                  <a:lumMod val="10000"/>
                  <a:lumOff val="90000"/>
                </a:schemeClr>
              </a:solidFill>
              <a:latin typeface="Arial" charset="0"/>
              <a:cs typeface="Arial" charset="0"/>
            </a:endParaRPr>
          </a:p>
          <a:p>
            <a:pPr>
              <a:buSzTx/>
            </a:pPr>
            <a:r>
              <a:rPr lang="en-US" dirty="0" smtClean="0">
                <a:hlinkClick r:id="rId3"/>
              </a:rPr>
              <a:t>www.eftours.com/</a:t>
            </a:r>
            <a:r>
              <a:rPr lang="en-US" b="1" i="1" dirty="0" smtClean="0">
                <a:hlinkClick r:id="rId3"/>
              </a:rPr>
              <a:t>1969502PM</a:t>
            </a:r>
            <a:endParaRPr lang="en-US" dirty="0"/>
          </a:p>
          <a:p>
            <a:pPr>
              <a:buSzTx/>
            </a:pPr>
            <a:endParaRPr lang="en-US" altLang="en-US" b="1" dirty="0" smtClean="0">
              <a:solidFill>
                <a:srgbClr val="002B49"/>
              </a:solidFill>
              <a:latin typeface="Arial" charset="0"/>
              <a:cs typeface="Arial" charset="0"/>
            </a:endParaRPr>
          </a:p>
          <a:p>
            <a:pPr>
              <a:buSzTx/>
            </a:pPr>
            <a:r>
              <a:rPr lang="en-US" altLang="en-US" b="1" dirty="0" smtClean="0">
                <a:solidFill>
                  <a:schemeClr val="bg2">
                    <a:lumMod val="10000"/>
                    <a:lumOff val="90000"/>
                  </a:schemeClr>
                </a:solidFill>
                <a:latin typeface="Arial" charset="0"/>
                <a:cs typeface="Arial" charset="0"/>
              </a:rPr>
              <a:t>Phone: </a:t>
            </a:r>
            <a:r>
              <a:rPr lang="en-US" altLang="en-US" dirty="0" smtClean="0">
                <a:solidFill>
                  <a:schemeClr val="bg2">
                    <a:lumMod val="10000"/>
                    <a:lumOff val="90000"/>
                  </a:schemeClr>
                </a:solidFill>
                <a:latin typeface="Arial" charset="0"/>
                <a:cs typeface="Arial" charset="0"/>
              </a:rPr>
              <a:t>800-665-5364</a:t>
            </a:r>
            <a:endParaRPr lang="en-US" altLang="en-US" b="1" dirty="0" smtClean="0">
              <a:solidFill>
                <a:schemeClr val="bg2">
                  <a:lumMod val="10000"/>
                  <a:lumOff val="90000"/>
                </a:schemeClr>
              </a:solidFill>
              <a:latin typeface="Arial" charset="0"/>
              <a:cs typeface="Arial" charset="0"/>
            </a:endParaRPr>
          </a:p>
          <a:p>
            <a:pPr>
              <a:buSzTx/>
            </a:pPr>
            <a:endParaRPr lang="en-US" altLang="en-US" b="1" dirty="0" smtClean="0">
              <a:solidFill>
                <a:schemeClr val="bg2">
                  <a:lumMod val="10000"/>
                  <a:lumOff val="90000"/>
                </a:schemeClr>
              </a:solidFill>
              <a:latin typeface="Arial" charset="0"/>
              <a:cs typeface="Arial" charset="0"/>
            </a:endParaRPr>
          </a:p>
          <a:p>
            <a:pPr>
              <a:buSzTx/>
            </a:pPr>
            <a:r>
              <a:rPr lang="en-US" altLang="en-US" b="1" dirty="0" smtClean="0">
                <a:solidFill>
                  <a:schemeClr val="bg2">
                    <a:lumMod val="10000"/>
                    <a:lumOff val="90000"/>
                  </a:schemeClr>
                </a:solidFill>
                <a:latin typeface="Arial" charset="0"/>
                <a:cs typeface="Arial" charset="0"/>
              </a:rPr>
              <a:t>Tour Number: </a:t>
            </a:r>
            <a:r>
              <a:rPr lang="en-US" altLang="en-US" dirty="0" smtClean="0">
                <a:solidFill>
                  <a:schemeClr val="bg2">
                    <a:lumMod val="10000"/>
                    <a:lumOff val="90000"/>
                  </a:schemeClr>
                </a:solidFill>
                <a:latin typeface="Arial" charset="0"/>
                <a:cs typeface="Arial" charset="0"/>
              </a:rPr>
              <a:t>1969502PM</a:t>
            </a:r>
          </a:p>
          <a:p>
            <a:pPr>
              <a:buSzTx/>
            </a:pPr>
            <a:endParaRPr lang="en-US" altLang="en-US" b="1" dirty="0" smtClean="0">
              <a:solidFill>
                <a:schemeClr val="bg2">
                  <a:lumMod val="10000"/>
                  <a:lumOff val="90000"/>
                </a:schemeClr>
              </a:solidFill>
              <a:latin typeface="Arial" charset="0"/>
              <a:cs typeface="Arial" charset="0"/>
            </a:endParaRPr>
          </a:p>
          <a:p>
            <a:pPr>
              <a:buSzTx/>
            </a:pPr>
            <a:r>
              <a:rPr lang="en-US" altLang="en-US" b="1" dirty="0" smtClean="0">
                <a:solidFill>
                  <a:schemeClr val="bg2">
                    <a:lumMod val="10000"/>
                    <a:lumOff val="90000"/>
                  </a:schemeClr>
                </a:solidFill>
                <a:latin typeface="Arial" charset="0"/>
                <a:cs typeface="Arial" charset="0"/>
              </a:rPr>
              <a:t>Enrollment deadline:</a:t>
            </a:r>
          </a:p>
          <a:p>
            <a:pPr>
              <a:buSzTx/>
            </a:pPr>
            <a:r>
              <a:rPr lang="en-US" altLang="en-US" dirty="0" smtClean="0">
                <a:solidFill>
                  <a:schemeClr val="bg2">
                    <a:lumMod val="10000"/>
                    <a:lumOff val="90000"/>
                  </a:schemeClr>
                </a:solidFill>
                <a:latin typeface="Arial" charset="0"/>
                <a:cs typeface="Arial" charset="0"/>
              </a:rPr>
              <a:t>December 2018! </a:t>
            </a:r>
          </a:p>
          <a:p>
            <a:pPr marL="0" indent="0">
              <a:buSzTx/>
              <a:buNone/>
            </a:pPr>
            <a:r>
              <a:rPr lang="en-US" altLang="en-US" i="1" dirty="0" smtClean="0">
                <a:solidFill>
                  <a:schemeClr val="bg2">
                    <a:lumMod val="10000"/>
                    <a:lumOff val="90000"/>
                  </a:schemeClr>
                </a:solidFill>
                <a:latin typeface="Arial" charset="0"/>
                <a:cs typeface="Arial" charset="0"/>
              </a:rPr>
              <a:t>(However the price will continue to increase! Enroll early to lock in the best value!)</a:t>
            </a:r>
          </a:p>
          <a:p>
            <a:pPr>
              <a:buSzTx/>
            </a:pPr>
            <a:endParaRPr lang="en-US" altLang="en-US" dirty="0" smtClean="0">
              <a:solidFill>
                <a:srgbClr val="3B3C3B"/>
              </a:solidFill>
              <a:latin typeface="Arial" charset="0"/>
              <a:cs typeface="Arial" charset="0"/>
            </a:endParaRPr>
          </a:p>
        </p:txBody>
      </p:sp>
      <p:sp>
        <p:nvSpPr>
          <p:cNvPr id="20484" name="Title 7"/>
          <p:cNvSpPr txBox="1">
            <a:spLocks/>
          </p:cNvSpPr>
          <p:nvPr/>
        </p:nvSpPr>
        <p:spPr bwMode="auto">
          <a:xfrm>
            <a:off x="4544291" y="838200"/>
            <a:ext cx="731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r>
              <a:rPr lang="en-US" altLang="en-US" sz="3200" b="1" i="1" dirty="0">
                <a:solidFill>
                  <a:srgbClr val="1D3641">
                    <a:lumMod val="10000"/>
                    <a:lumOff val="90000"/>
                  </a:srgbClr>
                </a:solidFill>
                <a:latin typeface="AGaramond RegularSC" pitchFamily="18" charset="0"/>
                <a:cs typeface="Arial" charset="0"/>
              </a:rPr>
              <a:t>How do I enroll?</a:t>
            </a:r>
          </a:p>
        </p:txBody>
      </p:sp>
      <p:pic>
        <p:nvPicPr>
          <p:cNvPr id="20485" name="Picture 6" descr="breezi_place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97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824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7"/>
          <p:cNvSpPr>
            <a:spLocks noGrp="1"/>
          </p:cNvSpPr>
          <p:nvPr>
            <p:ph type="title"/>
          </p:nvPr>
        </p:nvSpPr>
        <p:spPr bwMode="auto">
          <a:xfrm>
            <a:off x="4572000" y="838200"/>
            <a:ext cx="7315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smtClean="0">
                <a:solidFill>
                  <a:schemeClr val="bg2">
                    <a:lumMod val="10000"/>
                    <a:lumOff val="90000"/>
                  </a:schemeClr>
                </a:solidFill>
                <a:latin typeface="Arial" charset="0"/>
                <a:cs typeface="Arial" charset="0"/>
              </a:rPr>
              <a:t>The EF </a:t>
            </a:r>
            <a:br>
              <a:rPr lang="en-US" altLang="en-US" dirty="0" smtClean="0">
                <a:solidFill>
                  <a:schemeClr val="bg2">
                    <a:lumMod val="10000"/>
                    <a:lumOff val="90000"/>
                  </a:schemeClr>
                </a:solidFill>
                <a:latin typeface="Arial" charset="0"/>
                <a:cs typeface="Arial" charset="0"/>
              </a:rPr>
            </a:br>
            <a:r>
              <a:rPr lang="en-US" altLang="en-US" dirty="0" smtClean="0">
                <a:solidFill>
                  <a:schemeClr val="bg2">
                    <a:lumMod val="10000"/>
                    <a:lumOff val="90000"/>
                  </a:schemeClr>
                </a:solidFill>
                <a:latin typeface="Arial" charset="0"/>
                <a:cs typeface="Arial" charset="0"/>
              </a:rPr>
              <a:t>Price Guarantee</a:t>
            </a:r>
            <a:endParaRPr lang="en-US" altLang="en-US" dirty="0" smtClean="0">
              <a:solidFill>
                <a:schemeClr val="bg2">
                  <a:lumMod val="10000"/>
                  <a:lumOff val="90000"/>
                </a:schemeClr>
              </a:solidFill>
              <a:latin typeface="AGaramond RegularSC" pitchFamily="18" charset="0"/>
              <a:cs typeface="Arial" charset="0"/>
            </a:endParaRPr>
          </a:p>
        </p:txBody>
      </p:sp>
      <p:sp>
        <p:nvSpPr>
          <p:cNvPr id="21508" name="Content Placeholder 2"/>
          <p:cNvSpPr>
            <a:spLocks noGrp="1"/>
          </p:cNvSpPr>
          <p:nvPr>
            <p:ph idx="1"/>
          </p:nvPr>
        </p:nvSpPr>
        <p:spPr bwMode="auto">
          <a:xfrm>
            <a:off x="4572000" y="2133600"/>
            <a:ext cx="4648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pPr>
            <a:r>
              <a:rPr lang="en-US" altLang="en-US" dirty="0" smtClean="0">
                <a:solidFill>
                  <a:schemeClr val="bg2">
                    <a:lumMod val="10000"/>
                    <a:lumOff val="90000"/>
                  </a:schemeClr>
                </a:solidFill>
                <a:latin typeface="Arial" charset="0"/>
                <a:cs typeface="Arial" charset="0"/>
              </a:rPr>
              <a:t>Once you enroll your price will never change.</a:t>
            </a:r>
          </a:p>
          <a:p>
            <a:pPr>
              <a:buSzTx/>
            </a:pPr>
            <a:endParaRPr lang="en-US" altLang="en-US" dirty="0" smtClean="0">
              <a:solidFill>
                <a:schemeClr val="bg2">
                  <a:lumMod val="10000"/>
                  <a:lumOff val="90000"/>
                </a:schemeClr>
              </a:solidFill>
              <a:latin typeface="Arial" charset="0"/>
              <a:cs typeface="Arial" charset="0"/>
            </a:endParaRPr>
          </a:p>
          <a:p>
            <a:pPr>
              <a:buSzTx/>
            </a:pPr>
            <a:r>
              <a:rPr lang="en-US" altLang="en-US" dirty="0" smtClean="0">
                <a:solidFill>
                  <a:schemeClr val="bg2">
                    <a:lumMod val="10000"/>
                    <a:lumOff val="90000"/>
                  </a:schemeClr>
                </a:solidFill>
                <a:latin typeface="Arial" charset="0"/>
                <a:cs typeface="Arial" charset="0"/>
              </a:rPr>
              <a:t>Enroll today to get the most manageable, lowest monthly payment.</a:t>
            </a:r>
          </a:p>
        </p:txBody>
      </p:sp>
      <p:pic>
        <p:nvPicPr>
          <p:cNvPr id="2150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4537562"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524000" y="5334000"/>
            <a:ext cx="6944591" cy="71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905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0" algn="ctr">
              <a:spcBef>
                <a:spcPct val="20000"/>
              </a:spcBef>
              <a:spcAft>
                <a:spcPts val="600"/>
              </a:spcAft>
              <a:buSzPct val="100000"/>
              <a:defRPr/>
            </a:pPr>
            <a:r>
              <a:rPr lang="en-US" sz="1600" b="1" kern="0" dirty="0" smtClean="0">
                <a:solidFill>
                  <a:srgbClr val="1D3641">
                    <a:lumMod val="10000"/>
                    <a:lumOff val="90000"/>
                  </a:srgbClr>
                </a:solidFill>
                <a:latin typeface="Arial"/>
                <a:ea typeface="ＭＳ Ｐゴシック"/>
                <a:cs typeface="Arial"/>
              </a:rPr>
              <a:t>Information, videos and other  useful stuff:</a:t>
            </a:r>
          </a:p>
          <a:p>
            <a:pPr indent="0" algn="ctr">
              <a:spcBef>
                <a:spcPct val="20000"/>
              </a:spcBef>
              <a:spcAft>
                <a:spcPts val="600"/>
              </a:spcAft>
              <a:buSzPct val="100000"/>
              <a:defRPr/>
            </a:pPr>
            <a:r>
              <a:rPr lang="en-US" sz="1600" b="1" kern="0" dirty="0" smtClean="0">
                <a:solidFill>
                  <a:srgbClr val="1D3641">
                    <a:lumMod val="10000"/>
                    <a:lumOff val="90000"/>
                  </a:srgbClr>
                </a:solidFill>
                <a:latin typeface="Arial"/>
                <a:ea typeface="ＭＳ Ｐゴシック"/>
                <a:cs typeface="Arial"/>
              </a:rPr>
              <a:t>https</a:t>
            </a:r>
            <a:r>
              <a:rPr lang="en-US" sz="1600" b="1" kern="0" dirty="0">
                <a:solidFill>
                  <a:srgbClr val="1D3641">
                    <a:lumMod val="10000"/>
                    <a:lumOff val="90000"/>
                  </a:srgbClr>
                </a:solidFill>
                <a:latin typeface="Arial"/>
                <a:ea typeface="ＭＳ Ｐゴシック"/>
                <a:cs typeface="Arial"/>
              </a:rPr>
              <a:t>://www.eftours.com/educational-tour/england-france-spain</a:t>
            </a:r>
            <a:endParaRPr lang="en-US" sz="1600" b="1" kern="0" dirty="0">
              <a:solidFill>
                <a:srgbClr val="002B49"/>
              </a:solidFill>
              <a:latin typeface="Arial"/>
              <a:ea typeface="ＭＳ Ｐゴシック"/>
              <a:cs typeface="Arial"/>
            </a:endParaRPr>
          </a:p>
        </p:txBody>
      </p:sp>
      <p:sp>
        <p:nvSpPr>
          <p:cNvPr id="7" name="TextBox 6"/>
          <p:cNvSpPr txBox="1"/>
          <p:nvPr/>
        </p:nvSpPr>
        <p:spPr>
          <a:xfrm>
            <a:off x="152400" y="4995446"/>
            <a:ext cx="1794164" cy="338554"/>
          </a:xfrm>
          <a:prstGeom prst="rect">
            <a:avLst/>
          </a:prstGeom>
          <a:noFill/>
        </p:spPr>
        <p:txBody>
          <a:bodyPr wrap="square" rtlCol="0">
            <a:spAutoFit/>
          </a:bodyPr>
          <a:lstStyle/>
          <a:p>
            <a:r>
              <a:rPr lang="en-US" sz="1600" dirty="0" smtClean="0">
                <a:solidFill>
                  <a:prstClr val="white"/>
                </a:solidFill>
              </a:rPr>
              <a:t>Paris 2013</a:t>
            </a:r>
            <a:endParaRPr lang="en-US" sz="1200" dirty="0">
              <a:solidFill>
                <a:prstClr val="white"/>
              </a:solidFill>
            </a:endParaRPr>
          </a:p>
        </p:txBody>
      </p:sp>
    </p:spTree>
    <p:extLst>
      <p:ext uri="{BB962C8B-B14F-4D97-AF65-F5344CB8AC3E}">
        <p14:creationId xmlns:p14="http://schemas.microsoft.com/office/powerpoint/2010/main" val="2965674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0"/>
            <a:ext cx="9220201" cy="3004066"/>
          </a:xfrm>
          <a:prstGeom prst="rect">
            <a:avLst/>
          </a:prstGeom>
          <a:solidFill>
            <a:schemeClr val="bg1">
              <a:lumMod val="65000"/>
              <a:lumOff val="35000"/>
              <a:alpha val="70979"/>
            </a:schemeClr>
          </a:solidFill>
          <a:ln>
            <a:noFill/>
          </a:ln>
          <a:extLst/>
        </p:spPr>
        <p:txBody>
          <a:bodyPr/>
          <a:lstStyle/>
          <a:p>
            <a:pPr indent="-255588">
              <a:lnSpc>
                <a:spcPct val="120000"/>
              </a:lnSpc>
              <a:spcBef>
                <a:spcPct val="0"/>
              </a:spcBef>
              <a:spcAft>
                <a:spcPts val="300"/>
              </a:spcAft>
              <a:defRPr/>
            </a:pPr>
            <a:r>
              <a:rPr lang="en-US" altLang="en-US" sz="3200" b="1" i="1" kern="0" dirty="0">
                <a:solidFill>
                  <a:srgbClr val="FFFFFF"/>
                </a:solidFill>
                <a:latin typeface="Arial" charset="0"/>
                <a:ea typeface="ＭＳ Ｐゴシック"/>
                <a:cs typeface="Arial" charset="0"/>
              </a:rPr>
              <a:t>Why group travel?</a:t>
            </a:r>
            <a:endParaRPr lang="en-US" sz="2400" b="1" dirty="0">
              <a:solidFill>
                <a:srgbClr val="FFFFFF"/>
              </a:solidFill>
              <a:latin typeface="Arial" charset="0"/>
              <a:cs typeface="Arial" charset="0"/>
            </a:endParaRPr>
          </a:p>
          <a:p>
            <a:pPr indent="-255588">
              <a:lnSpc>
                <a:spcPct val="120000"/>
              </a:lnSpc>
              <a:spcBef>
                <a:spcPct val="0"/>
              </a:spcBef>
              <a:spcAft>
                <a:spcPts val="300"/>
              </a:spcAft>
              <a:defRPr/>
            </a:pPr>
            <a:r>
              <a:rPr lang="en-US" sz="1900" b="1" dirty="0">
                <a:solidFill>
                  <a:srgbClr val="FFFFFF"/>
                </a:solidFill>
                <a:latin typeface="Arial" charset="0"/>
                <a:cs typeface="Arial" charset="0"/>
              </a:rPr>
              <a:t>Group travel keeps tours affordable, allowing more students to see the world</a:t>
            </a:r>
            <a:endParaRPr lang="en-US" sz="2400" dirty="0">
              <a:solidFill>
                <a:srgbClr val="FFFFFF"/>
              </a:solidFill>
              <a:latin typeface="Arial" charset="0"/>
              <a:cs typeface="Arial" charset="0"/>
            </a:endParaRPr>
          </a:p>
          <a:p>
            <a:pPr marL="30162" indent="-283464">
              <a:lnSpc>
                <a:spcPct val="120000"/>
              </a:lnSpc>
              <a:spcBef>
                <a:spcPct val="0"/>
              </a:spcBef>
              <a:spcAft>
                <a:spcPts val="300"/>
              </a:spcAft>
              <a:buFont typeface="Wingdings" charset="2"/>
              <a:buChar char="ü"/>
              <a:defRPr/>
            </a:pPr>
            <a:r>
              <a:rPr lang="en-US" sz="2000" dirty="0">
                <a:solidFill>
                  <a:srgbClr val="FFFFFF"/>
                </a:solidFill>
                <a:latin typeface="Arial" charset="0"/>
                <a:cs typeface="Arial" charset="0"/>
              </a:rPr>
              <a:t>Combined groups get the best value</a:t>
            </a:r>
          </a:p>
          <a:p>
            <a:pPr marL="30162" indent="-283464">
              <a:lnSpc>
                <a:spcPct val="120000"/>
              </a:lnSpc>
              <a:spcAft>
                <a:spcPts val="300"/>
              </a:spcAft>
              <a:buFont typeface="Wingdings" charset="2"/>
              <a:buChar char="ü"/>
              <a:defRPr/>
            </a:pPr>
            <a:r>
              <a:rPr lang="en-US" sz="2000" dirty="0">
                <a:solidFill>
                  <a:srgbClr val="FFFFFF"/>
                </a:solidFill>
                <a:latin typeface="Arial" charset="0"/>
                <a:cs typeface="Arial" charset="0"/>
              </a:rPr>
              <a:t>Tour choice and departure date flexibility </a:t>
            </a:r>
            <a:br>
              <a:rPr lang="en-US" sz="2000" dirty="0">
                <a:solidFill>
                  <a:srgbClr val="FFFFFF"/>
                </a:solidFill>
                <a:latin typeface="Arial" charset="0"/>
                <a:cs typeface="Arial" charset="0"/>
              </a:rPr>
            </a:br>
            <a:r>
              <a:rPr lang="en-US" sz="2000" dirty="0">
                <a:solidFill>
                  <a:srgbClr val="FFFFFF"/>
                </a:solidFill>
                <a:latin typeface="Arial" charset="0"/>
                <a:cs typeface="Arial" charset="0"/>
              </a:rPr>
              <a:t>     to match with other groups</a:t>
            </a:r>
          </a:p>
          <a:p>
            <a:pPr marL="30162" indent="-283464">
              <a:lnSpc>
                <a:spcPct val="120000"/>
              </a:lnSpc>
              <a:spcBef>
                <a:spcPct val="0"/>
              </a:spcBef>
              <a:spcAft>
                <a:spcPts val="300"/>
              </a:spcAft>
              <a:buFont typeface="Wingdings" charset="2"/>
              <a:buChar char="ü"/>
              <a:defRPr/>
            </a:pPr>
            <a:r>
              <a:rPr lang="en-US" sz="2000" dirty="0">
                <a:solidFill>
                  <a:srgbClr val="FFFFFF"/>
                </a:solidFill>
                <a:latin typeface="Arial" charset="0"/>
                <a:cs typeface="Arial" charset="0"/>
              </a:rPr>
              <a:t>Meet other students from around the country</a:t>
            </a:r>
          </a:p>
          <a:p>
            <a:pPr marL="30162" indent="-283464">
              <a:lnSpc>
                <a:spcPct val="120000"/>
              </a:lnSpc>
              <a:spcBef>
                <a:spcPct val="0"/>
              </a:spcBef>
              <a:spcAft>
                <a:spcPts val="300"/>
              </a:spcAft>
              <a:buFont typeface="Wingdings" charset="2"/>
              <a:buChar char="ü"/>
              <a:defRPr/>
            </a:pPr>
            <a:r>
              <a:rPr lang="en-US" sz="2000" dirty="0">
                <a:solidFill>
                  <a:srgbClr val="FFFFFF"/>
                </a:solidFill>
                <a:latin typeface="Arial" charset="0"/>
                <a:cs typeface="Arial" charset="0"/>
              </a:rPr>
              <a:t>Our departure date window is June 2019!</a:t>
            </a:r>
          </a:p>
        </p:txBody>
      </p:sp>
      <p:sp>
        <p:nvSpPr>
          <p:cNvPr id="5" name="Rectangle 4"/>
          <p:cNvSpPr/>
          <p:nvPr/>
        </p:nvSpPr>
        <p:spPr>
          <a:xfrm>
            <a:off x="7048555" y="20782"/>
            <a:ext cx="2095445" cy="369332"/>
          </a:xfrm>
          <a:prstGeom prst="rect">
            <a:avLst/>
          </a:prstGeom>
        </p:spPr>
        <p:txBody>
          <a:bodyPr wrap="none">
            <a:spAutoFit/>
          </a:bodyPr>
          <a:lstStyle/>
          <a:p>
            <a:pPr algn="ctr">
              <a:spcBef>
                <a:spcPct val="20000"/>
              </a:spcBef>
              <a:spcAft>
                <a:spcPts val="600"/>
              </a:spcAft>
              <a:buSzPct val="100000"/>
              <a:defRPr/>
            </a:pPr>
            <a:r>
              <a:rPr lang="en-US" b="1" kern="0" dirty="0">
                <a:solidFill>
                  <a:srgbClr val="FFFFFF"/>
                </a:solidFill>
                <a:latin typeface="Arial"/>
                <a:ea typeface="ＭＳ Ｐゴシック"/>
                <a:cs typeface="Arial"/>
              </a:rPr>
              <a:t>Traveling with EF</a:t>
            </a:r>
          </a:p>
        </p:txBody>
      </p:sp>
      <p:sp>
        <p:nvSpPr>
          <p:cNvPr id="12" name="TextBox 11"/>
          <p:cNvSpPr txBox="1"/>
          <p:nvPr/>
        </p:nvSpPr>
        <p:spPr>
          <a:xfrm>
            <a:off x="5680154" y="6487532"/>
            <a:ext cx="1368401" cy="338554"/>
          </a:xfrm>
          <a:prstGeom prst="rect">
            <a:avLst/>
          </a:prstGeom>
          <a:noFill/>
        </p:spPr>
        <p:txBody>
          <a:bodyPr wrap="square" rtlCol="0">
            <a:spAutoFit/>
          </a:bodyPr>
          <a:lstStyle/>
          <a:p>
            <a:r>
              <a:rPr lang="en-US" sz="1600" dirty="0" smtClean="0">
                <a:solidFill>
                  <a:prstClr val="black"/>
                </a:solidFill>
              </a:rPr>
              <a:t>Sorrento </a:t>
            </a:r>
            <a:r>
              <a:rPr lang="en-US" sz="1200" dirty="0" smtClean="0">
                <a:solidFill>
                  <a:prstClr val="black"/>
                </a:solidFill>
              </a:rPr>
              <a:t>2017</a:t>
            </a:r>
            <a:endParaRPr lang="en-US" sz="1200" dirty="0">
              <a:solidFill>
                <a:prstClr val="black"/>
              </a:solidFill>
            </a:endParaRPr>
          </a:p>
        </p:txBody>
      </p:sp>
    </p:spTree>
    <p:extLst>
      <p:ext uri="{BB962C8B-B14F-4D97-AF65-F5344CB8AC3E}">
        <p14:creationId xmlns:p14="http://schemas.microsoft.com/office/powerpoint/2010/main" val="1670118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99" r="12515"/>
          <a:stretch/>
        </p:blipFill>
        <p:spPr bwMode="auto">
          <a:xfrm>
            <a:off x="228600" y="228601"/>
            <a:ext cx="8661701"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8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914400" y="838200"/>
            <a:ext cx="35052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smtClean="0">
                <a:solidFill>
                  <a:srgbClr val="00293D"/>
                </a:solidFill>
                <a:latin typeface="Arial" charset="0"/>
                <a:cs typeface="Arial" charset="0"/>
              </a:rPr>
              <a:t>All-Inclusive</a:t>
            </a:r>
            <a:br>
              <a:rPr lang="en-US" altLang="en-US" dirty="0" smtClean="0">
                <a:solidFill>
                  <a:srgbClr val="00293D"/>
                </a:solidFill>
                <a:latin typeface="Arial" charset="0"/>
                <a:cs typeface="Arial" charset="0"/>
              </a:rPr>
            </a:br>
            <a:r>
              <a:rPr lang="en-US" altLang="en-US" dirty="0" smtClean="0">
                <a:solidFill>
                  <a:srgbClr val="00293D"/>
                </a:solidFill>
                <a:latin typeface="Arial" charset="0"/>
                <a:cs typeface="Arial" charset="0"/>
              </a:rPr>
              <a:t>Coverage Plan</a:t>
            </a:r>
          </a:p>
        </p:txBody>
      </p:sp>
      <p:sp>
        <p:nvSpPr>
          <p:cNvPr id="2" name="Content Placeholder 1"/>
          <p:cNvSpPr>
            <a:spLocks noGrp="1"/>
          </p:cNvSpPr>
          <p:nvPr>
            <p:ph idx="1"/>
          </p:nvPr>
        </p:nvSpPr>
        <p:spPr>
          <a:xfrm>
            <a:off x="914400" y="2133600"/>
            <a:ext cx="3810000" cy="2819400"/>
          </a:xfrm>
        </p:spPr>
        <p:txBody>
          <a:bodyPr>
            <a:normAutofit fontScale="85000" lnSpcReduction="20000"/>
          </a:bodyPr>
          <a:lstStyle/>
          <a:p>
            <a:pPr>
              <a:spcBef>
                <a:spcPts val="600"/>
              </a:spcBef>
              <a:defRPr/>
            </a:pPr>
            <a:r>
              <a:rPr lang="en-US" b="1" dirty="0"/>
              <a:t>The plan covers your child for:</a:t>
            </a:r>
          </a:p>
          <a:p>
            <a:pPr>
              <a:spcBef>
                <a:spcPts val="600"/>
              </a:spcBef>
              <a:defRPr/>
            </a:pPr>
            <a:endParaRPr lang="en-US" dirty="0"/>
          </a:p>
          <a:p>
            <a:pPr marL="285750" indent="-285750">
              <a:spcBef>
                <a:spcPts val="600"/>
              </a:spcBef>
              <a:buFont typeface="Wingdings" charset="2"/>
              <a:buChar char="ü"/>
              <a:defRPr/>
            </a:pPr>
            <a:r>
              <a:rPr lang="en-US" dirty="0"/>
              <a:t>Tour cancellation and interruption</a:t>
            </a:r>
          </a:p>
          <a:p>
            <a:pPr marL="285750" indent="-285750">
              <a:spcBef>
                <a:spcPts val="600"/>
              </a:spcBef>
              <a:buFont typeface="Wingdings" charset="2"/>
              <a:buChar char="ü"/>
              <a:defRPr/>
            </a:pPr>
            <a:r>
              <a:rPr lang="en-US" dirty="0"/>
              <a:t>Illness and accident </a:t>
            </a:r>
          </a:p>
          <a:p>
            <a:pPr marL="285750" indent="-285750">
              <a:spcBef>
                <a:spcPts val="600"/>
              </a:spcBef>
              <a:buFont typeface="Wingdings" charset="2"/>
              <a:buChar char="ü"/>
              <a:defRPr/>
            </a:pPr>
            <a:r>
              <a:rPr lang="en-US" dirty="0"/>
              <a:t>Baggage and property</a:t>
            </a:r>
          </a:p>
          <a:p>
            <a:pPr marL="285750" indent="-285750">
              <a:spcBef>
                <a:spcPts val="600"/>
              </a:spcBef>
              <a:buFont typeface="Wingdings" charset="2"/>
              <a:buChar char="ü"/>
              <a:defRPr/>
            </a:pPr>
            <a:r>
              <a:rPr lang="en-US" dirty="0"/>
              <a:t>Flight delay  </a:t>
            </a:r>
          </a:p>
          <a:p>
            <a:pPr marL="285750" indent="-285750">
              <a:spcBef>
                <a:spcPts val="600"/>
              </a:spcBef>
              <a:buFont typeface="Wingdings" charset="2"/>
              <a:buChar char="ü"/>
              <a:defRPr/>
            </a:pPr>
            <a:r>
              <a:rPr lang="en-US" dirty="0"/>
              <a:t>24-hour access to an </a:t>
            </a:r>
            <a:r>
              <a:rPr lang="en-US" dirty="0" smtClean="0"/>
              <a:t/>
            </a:r>
            <a:br>
              <a:rPr lang="en-US" dirty="0" smtClean="0"/>
            </a:br>
            <a:r>
              <a:rPr lang="en-US" dirty="0" smtClean="0"/>
              <a:t>English</a:t>
            </a:r>
            <a:r>
              <a:rPr lang="en-US" dirty="0"/>
              <a:t>-speaking representative</a:t>
            </a:r>
          </a:p>
        </p:txBody>
      </p:sp>
      <p:sp>
        <p:nvSpPr>
          <p:cNvPr id="14340" name="Rectangle 1"/>
          <p:cNvSpPr>
            <a:spLocks noChangeArrowheads="1"/>
          </p:cNvSpPr>
          <p:nvPr/>
        </p:nvSpPr>
        <p:spPr bwMode="auto">
          <a:xfrm>
            <a:off x="914400" y="5867400"/>
            <a:ext cx="3200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1100" dirty="0">
                <a:solidFill>
                  <a:srgbClr val="777877"/>
                </a:solidFill>
                <a:cs typeface="Arial" charset="0"/>
              </a:rPr>
              <a:t>For more information visit eftours.com/coverage or call EF’s Customer Service Department at 800-665-5364.</a:t>
            </a:r>
          </a:p>
        </p:txBody>
      </p:sp>
      <p:pic>
        <p:nvPicPr>
          <p:cNvPr id="1434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431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60309" y="4838700"/>
            <a:ext cx="1794164" cy="338554"/>
          </a:xfrm>
          <a:prstGeom prst="rect">
            <a:avLst/>
          </a:prstGeom>
          <a:noFill/>
        </p:spPr>
        <p:txBody>
          <a:bodyPr wrap="square" rtlCol="0">
            <a:spAutoFit/>
          </a:bodyPr>
          <a:lstStyle/>
          <a:p>
            <a:r>
              <a:rPr lang="en-US" sz="1600" dirty="0">
                <a:solidFill>
                  <a:prstClr val="white"/>
                </a:solidFill>
              </a:rPr>
              <a:t>Switzerland 2013</a:t>
            </a:r>
            <a:endParaRPr lang="en-US" sz="1200" dirty="0">
              <a:solidFill>
                <a:prstClr val="white"/>
              </a:solidFill>
            </a:endParaRPr>
          </a:p>
        </p:txBody>
      </p:sp>
    </p:spTree>
    <p:extLst>
      <p:ext uri="{BB962C8B-B14F-4D97-AF65-F5344CB8AC3E}">
        <p14:creationId xmlns:p14="http://schemas.microsoft.com/office/powerpoint/2010/main" val="159125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9469" y="1295400"/>
            <a:ext cx="528453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bwMode="auto">
          <a:xfrm>
            <a:off x="914400" y="838200"/>
            <a:ext cx="2971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smtClean="0">
                <a:solidFill>
                  <a:srgbClr val="00293D"/>
                </a:solidFill>
                <a:latin typeface="Arial" charset="0"/>
                <a:cs typeface="Arial" charset="0"/>
              </a:rPr>
              <a:t>My approach to safety</a:t>
            </a:r>
          </a:p>
        </p:txBody>
      </p:sp>
      <p:sp>
        <p:nvSpPr>
          <p:cNvPr id="16389" name="Content Placeholder 1"/>
          <p:cNvSpPr>
            <a:spLocks noGrp="1"/>
          </p:cNvSpPr>
          <p:nvPr>
            <p:ph idx="1"/>
          </p:nvPr>
        </p:nvSpPr>
        <p:spPr bwMode="auto">
          <a:xfrm>
            <a:off x="914400" y="2133600"/>
            <a:ext cx="3048000" cy="281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a:spcBef>
                <a:spcPts val="600"/>
              </a:spcBef>
              <a:buSzTx/>
              <a:defRPr/>
            </a:pPr>
            <a:r>
              <a:rPr lang="en-US" dirty="0" smtClean="0">
                <a:latin typeface="Arial" charset="0"/>
                <a:cs typeface="Arial" charset="0"/>
              </a:rPr>
              <a:t>My 6-to-1 chaperone ratio </a:t>
            </a:r>
            <a:br>
              <a:rPr lang="en-US" dirty="0" smtClean="0">
                <a:latin typeface="Arial" charset="0"/>
                <a:cs typeface="Arial" charset="0"/>
              </a:rPr>
            </a:br>
            <a:r>
              <a:rPr lang="en-US" dirty="0" smtClean="0">
                <a:latin typeface="Arial" charset="0"/>
                <a:cs typeface="Arial" charset="0"/>
              </a:rPr>
              <a:t>(for every six students there </a:t>
            </a:r>
            <a:br>
              <a:rPr lang="en-US" dirty="0" smtClean="0">
                <a:latin typeface="Arial" charset="0"/>
                <a:cs typeface="Arial" charset="0"/>
              </a:rPr>
            </a:br>
            <a:r>
              <a:rPr lang="en-US" dirty="0" smtClean="0">
                <a:latin typeface="Arial" charset="0"/>
                <a:cs typeface="Arial" charset="0"/>
              </a:rPr>
              <a:t>is one adult chaperone)</a:t>
            </a:r>
          </a:p>
          <a:p>
            <a:pPr>
              <a:spcBef>
                <a:spcPts val="600"/>
              </a:spcBef>
              <a:buSzTx/>
              <a:defRPr/>
            </a:pPr>
            <a:endParaRPr lang="en-US" dirty="0" smtClean="0">
              <a:latin typeface="Arial" charset="0"/>
              <a:cs typeface="Arial" charset="0"/>
            </a:endParaRPr>
          </a:p>
          <a:p>
            <a:pPr>
              <a:spcBef>
                <a:spcPts val="600"/>
              </a:spcBef>
              <a:buSzTx/>
              <a:defRPr/>
            </a:pPr>
            <a:r>
              <a:rPr lang="en-US" dirty="0" smtClean="0">
                <a:latin typeface="Arial" charset="0"/>
                <a:cs typeface="Arial" charset="0"/>
              </a:rPr>
              <a:t>My rules:</a:t>
            </a:r>
          </a:p>
          <a:p>
            <a:pPr marL="342900" indent="-342900">
              <a:spcBef>
                <a:spcPts val="600"/>
              </a:spcBef>
              <a:buSzTx/>
              <a:buFontTx/>
              <a:buAutoNum type="arabicPeriod"/>
              <a:defRPr/>
            </a:pPr>
            <a:r>
              <a:rPr lang="en-US" dirty="0" smtClean="0">
                <a:latin typeface="Arial" charset="0"/>
                <a:cs typeface="Arial" charset="0"/>
              </a:rPr>
              <a:t>No alcohol or drug use.</a:t>
            </a:r>
          </a:p>
          <a:p>
            <a:pPr marL="342900" indent="-342900">
              <a:spcBef>
                <a:spcPts val="600"/>
              </a:spcBef>
              <a:buSzTx/>
              <a:buFontTx/>
              <a:buAutoNum type="arabicPeriod"/>
              <a:defRPr/>
            </a:pPr>
            <a:r>
              <a:rPr lang="en-US" dirty="0" smtClean="0">
                <a:latin typeface="Arial" charset="0"/>
                <a:cs typeface="Arial" charset="0"/>
              </a:rPr>
              <a:t>No one in rooms of the opposite sex.</a:t>
            </a:r>
          </a:p>
          <a:p>
            <a:pPr marL="342900" indent="-342900">
              <a:spcBef>
                <a:spcPts val="600"/>
              </a:spcBef>
              <a:buSzTx/>
              <a:buFontTx/>
              <a:buAutoNum type="arabicPeriod"/>
              <a:defRPr/>
            </a:pPr>
            <a:r>
              <a:rPr lang="en-US" dirty="0" smtClean="0">
                <a:latin typeface="Arial" charset="0"/>
                <a:cs typeface="Arial" charset="0"/>
              </a:rPr>
              <a:t>Be on time.</a:t>
            </a:r>
          </a:p>
        </p:txBody>
      </p:sp>
      <p:sp>
        <p:nvSpPr>
          <p:cNvPr id="15364" name="Rectangle 1"/>
          <p:cNvSpPr>
            <a:spLocks noChangeArrowheads="1"/>
          </p:cNvSpPr>
          <p:nvPr/>
        </p:nvSpPr>
        <p:spPr bwMode="auto">
          <a:xfrm>
            <a:off x="914400" y="5181600"/>
            <a:ext cx="320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ts val="600"/>
              </a:spcAft>
            </a:pPr>
            <a:r>
              <a:rPr lang="en-US" altLang="en-US" sz="1600" b="1" dirty="0">
                <a:solidFill>
                  <a:srgbClr val="404040"/>
                </a:solidFill>
                <a:cs typeface="Arial" charset="0"/>
              </a:rPr>
              <a:t>If a traveler (student) violates my rules, I have the right to send them home from tour at the parents’ expense.</a:t>
            </a:r>
          </a:p>
        </p:txBody>
      </p:sp>
      <p:sp>
        <p:nvSpPr>
          <p:cNvPr id="6" name="TextBox 5"/>
          <p:cNvSpPr txBox="1"/>
          <p:nvPr/>
        </p:nvSpPr>
        <p:spPr>
          <a:xfrm>
            <a:off x="7086600" y="5198918"/>
            <a:ext cx="1794164" cy="338554"/>
          </a:xfrm>
          <a:prstGeom prst="rect">
            <a:avLst/>
          </a:prstGeom>
          <a:noFill/>
        </p:spPr>
        <p:txBody>
          <a:bodyPr wrap="square" rtlCol="0">
            <a:spAutoFit/>
          </a:bodyPr>
          <a:lstStyle/>
          <a:p>
            <a:r>
              <a:rPr lang="en-US" sz="1600" dirty="0">
                <a:solidFill>
                  <a:prstClr val="white"/>
                </a:solidFill>
              </a:rPr>
              <a:t>Versailles 2013</a:t>
            </a:r>
            <a:endParaRPr lang="en-US" sz="1200" dirty="0">
              <a:solidFill>
                <a:prstClr val="white"/>
              </a:solidFill>
            </a:endParaRPr>
          </a:p>
        </p:txBody>
      </p:sp>
    </p:spTree>
    <p:extLst>
      <p:ext uri="{BB962C8B-B14F-4D97-AF65-F5344CB8AC3E}">
        <p14:creationId xmlns:p14="http://schemas.microsoft.com/office/powerpoint/2010/main" val="3018310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914400" y="838200"/>
            <a:ext cx="35052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smtClean="0">
                <a:solidFill>
                  <a:srgbClr val="00293D"/>
                </a:solidFill>
                <a:latin typeface="Arial" charset="0"/>
                <a:cs typeface="Arial" charset="0"/>
              </a:rPr>
              <a:t>What are you responsible for?</a:t>
            </a:r>
          </a:p>
        </p:txBody>
      </p:sp>
      <p:sp>
        <p:nvSpPr>
          <p:cNvPr id="16388" name="Content Placeholder 1"/>
          <p:cNvSpPr>
            <a:spLocks noGrp="1"/>
          </p:cNvSpPr>
          <p:nvPr>
            <p:ph idx="1"/>
          </p:nvPr>
        </p:nvSpPr>
        <p:spPr bwMode="auto">
          <a:xfrm>
            <a:off x="914400" y="2133600"/>
            <a:ext cx="30480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a:spcBef>
                <a:spcPts val="600"/>
              </a:spcBef>
              <a:buSzTx/>
            </a:pPr>
            <a:r>
              <a:rPr lang="en-US" altLang="en-US" dirty="0" smtClean="0">
                <a:latin typeface="Arial" charset="0"/>
                <a:cs typeface="Arial" charset="0"/>
              </a:rPr>
              <a:t>Spending money for optional </a:t>
            </a:r>
            <a:br>
              <a:rPr lang="en-US" altLang="en-US" dirty="0" smtClean="0">
                <a:latin typeface="Arial" charset="0"/>
                <a:cs typeface="Arial" charset="0"/>
              </a:rPr>
            </a:br>
            <a:r>
              <a:rPr lang="en-US" altLang="en-US" dirty="0" smtClean="0">
                <a:latin typeface="Arial" charset="0"/>
                <a:cs typeface="Arial" charset="0"/>
              </a:rPr>
              <a:t>excursions, free time activities, </a:t>
            </a:r>
            <a:br>
              <a:rPr lang="en-US" altLang="en-US" dirty="0" smtClean="0">
                <a:latin typeface="Arial" charset="0"/>
                <a:cs typeface="Arial" charset="0"/>
              </a:rPr>
            </a:br>
            <a:r>
              <a:rPr lang="en-US" altLang="en-US" dirty="0" smtClean="0">
                <a:latin typeface="Arial" charset="0"/>
                <a:cs typeface="Arial" charset="0"/>
              </a:rPr>
              <a:t>souvenirs, beverages, lunches </a:t>
            </a:r>
            <a:br>
              <a:rPr lang="en-US" altLang="en-US" dirty="0" smtClean="0">
                <a:latin typeface="Arial" charset="0"/>
                <a:cs typeface="Arial" charset="0"/>
              </a:rPr>
            </a:br>
            <a:r>
              <a:rPr lang="en-US" altLang="en-US" dirty="0" smtClean="0">
                <a:latin typeface="Arial" charset="0"/>
                <a:cs typeface="Arial" charset="0"/>
              </a:rPr>
              <a:t>and snacks ($30-$65 per day)</a:t>
            </a:r>
          </a:p>
          <a:p>
            <a:pPr>
              <a:spcBef>
                <a:spcPts val="600"/>
              </a:spcBef>
              <a:buSzTx/>
            </a:pPr>
            <a:endParaRPr lang="en-US" altLang="en-US" dirty="0" smtClean="0">
              <a:latin typeface="Arial" charset="0"/>
              <a:cs typeface="Arial" charset="0"/>
            </a:endParaRPr>
          </a:p>
          <a:p>
            <a:pPr>
              <a:spcBef>
                <a:spcPts val="600"/>
              </a:spcBef>
              <a:buSzTx/>
            </a:pPr>
            <a:r>
              <a:rPr lang="en-US" altLang="en-US" dirty="0" smtClean="0">
                <a:latin typeface="Arial" charset="0"/>
                <a:cs typeface="Arial" charset="0"/>
              </a:rPr>
              <a:t>Tips for your Tour Director, </a:t>
            </a:r>
            <a:br>
              <a:rPr lang="en-US" altLang="en-US" dirty="0" smtClean="0">
                <a:latin typeface="Arial" charset="0"/>
                <a:cs typeface="Arial" charset="0"/>
              </a:rPr>
            </a:br>
            <a:r>
              <a:rPr lang="en-US" altLang="en-US" dirty="0" smtClean="0">
                <a:latin typeface="Arial" charset="0"/>
                <a:cs typeface="Arial" charset="0"/>
              </a:rPr>
              <a:t>bus driver and local guides </a:t>
            </a:r>
            <a:br>
              <a:rPr lang="en-US" altLang="en-US" dirty="0" smtClean="0">
                <a:latin typeface="Arial" charset="0"/>
                <a:cs typeface="Arial" charset="0"/>
              </a:rPr>
            </a:br>
            <a:r>
              <a:rPr lang="en-US" altLang="en-US" dirty="0" smtClean="0">
                <a:latin typeface="Arial" charset="0"/>
                <a:cs typeface="Arial" charset="0"/>
              </a:rPr>
              <a:t>(around $10 per day) </a:t>
            </a:r>
          </a:p>
          <a:p>
            <a:pPr>
              <a:spcBef>
                <a:spcPts val="600"/>
              </a:spcBef>
              <a:buSzTx/>
            </a:pPr>
            <a:endParaRPr lang="en-US" altLang="en-US" dirty="0" smtClean="0">
              <a:latin typeface="Arial" charset="0"/>
              <a:cs typeface="Arial" charset="0"/>
            </a:endParaRPr>
          </a:p>
          <a:p>
            <a:pPr>
              <a:spcBef>
                <a:spcPts val="600"/>
              </a:spcBef>
              <a:buSzTx/>
            </a:pPr>
            <a:r>
              <a:rPr lang="en-US" altLang="en-US" dirty="0" smtClean="0">
                <a:latin typeface="Arial" charset="0"/>
                <a:cs typeface="Arial" charset="0"/>
              </a:rPr>
              <a:t>Passport and/or visa fees</a:t>
            </a:r>
          </a:p>
        </p:txBody>
      </p:sp>
      <p:sp>
        <p:nvSpPr>
          <p:cNvPr id="16387" name="Rectangle 1"/>
          <p:cNvSpPr>
            <a:spLocks noChangeArrowheads="1"/>
          </p:cNvSpPr>
          <p:nvPr/>
        </p:nvSpPr>
        <p:spPr bwMode="auto">
          <a:xfrm>
            <a:off x="914400" y="51816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ts val="600"/>
              </a:spcAft>
            </a:pPr>
            <a:r>
              <a:rPr lang="en-US" altLang="en-US" sz="1600" b="1" dirty="0">
                <a:solidFill>
                  <a:srgbClr val="404040"/>
                </a:solidFill>
                <a:cs typeface="Arial" charset="0"/>
              </a:rPr>
              <a:t>These are all necessities each </a:t>
            </a:r>
            <a:br>
              <a:rPr lang="en-US" altLang="en-US" sz="1600" b="1" dirty="0">
                <a:solidFill>
                  <a:srgbClr val="404040"/>
                </a:solidFill>
                <a:cs typeface="Arial" charset="0"/>
              </a:rPr>
            </a:br>
            <a:r>
              <a:rPr lang="en-US" altLang="en-US" sz="1600" b="1" dirty="0">
                <a:solidFill>
                  <a:srgbClr val="404040"/>
                </a:solidFill>
                <a:cs typeface="Arial" charset="0"/>
              </a:rPr>
              <a:t>traveler will be responsible for </a:t>
            </a:r>
            <a:br>
              <a:rPr lang="en-US" altLang="en-US" sz="1600" b="1" dirty="0">
                <a:solidFill>
                  <a:srgbClr val="404040"/>
                </a:solidFill>
                <a:cs typeface="Arial" charset="0"/>
              </a:rPr>
            </a:br>
            <a:r>
              <a:rPr lang="en-US" altLang="en-US" sz="1600" b="1" dirty="0">
                <a:solidFill>
                  <a:srgbClr val="404040"/>
                </a:solidFill>
                <a:cs typeface="Arial" charset="0"/>
              </a:rPr>
              <a:t>on this tour.</a:t>
            </a:r>
          </a:p>
        </p:txBody>
      </p:sp>
      <p:pic>
        <p:nvPicPr>
          <p:cNvPr id="1638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3053" y="1371600"/>
            <a:ext cx="518094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58891" y="5257800"/>
            <a:ext cx="1794164" cy="338554"/>
          </a:xfrm>
          <a:prstGeom prst="rect">
            <a:avLst/>
          </a:prstGeom>
          <a:noFill/>
        </p:spPr>
        <p:txBody>
          <a:bodyPr wrap="square" rtlCol="0">
            <a:spAutoFit/>
          </a:bodyPr>
          <a:lstStyle/>
          <a:p>
            <a:r>
              <a:rPr lang="en-US" sz="1600" dirty="0">
                <a:solidFill>
                  <a:prstClr val="white"/>
                </a:solidFill>
              </a:rPr>
              <a:t>London 2011</a:t>
            </a:r>
            <a:endParaRPr lang="en-US" sz="1200" dirty="0">
              <a:solidFill>
                <a:prstClr val="white"/>
              </a:solidFill>
            </a:endParaRPr>
          </a:p>
        </p:txBody>
      </p:sp>
    </p:spTree>
    <p:extLst>
      <p:ext uri="{BB962C8B-B14F-4D97-AF65-F5344CB8AC3E}">
        <p14:creationId xmlns:p14="http://schemas.microsoft.com/office/powerpoint/2010/main" val="3338875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ETUS_London_6.25.12_0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13335000" cy="88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chemeClr val="bg1"/>
                </a:solidFill>
                <a:latin typeface="Arial" charset="0"/>
                <a:cs typeface="Arial" charset="0"/>
              </a:rPr>
              <a:t>Passports and visas</a:t>
            </a:r>
          </a:p>
        </p:txBody>
      </p:sp>
      <p:sp>
        <p:nvSpPr>
          <p:cNvPr id="47105" name="Content Placeholder 2"/>
          <p:cNvSpPr>
            <a:spLocks noGrp="1"/>
          </p:cNvSpPr>
          <p:nvPr>
            <p:ph idx="1"/>
          </p:nvPr>
        </p:nvSpPr>
        <p:spPr bwMode="auto">
          <a:xfrm>
            <a:off x="914400" y="1600200"/>
            <a:ext cx="4343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buSzTx/>
              <a:defRPr/>
            </a:pPr>
            <a:r>
              <a:rPr lang="en-US" sz="1800" b="1" dirty="0">
                <a:solidFill>
                  <a:schemeClr val="bg1"/>
                </a:solidFill>
                <a:latin typeface="Arial" charset="0"/>
                <a:cs typeface="Arial" charset="0"/>
              </a:rPr>
              <a:t>All travelers are responsible for securing necessary documentation</a:t>
            </a:r>
          </a:p>
          <a:p>
            <a:pPr>
              <a:buSzTx/>
              <a:defRPr/>
            </a:pPr>
            <a:endParaRPr lang="en-US" sz="800" dirty="0">
              <a:solidFill>
                <a:schemeClr val="bg1"/>
              </a:solidFill>
              <a:latin typeface="Arial" charset="0"/>
              <a:cs typeface="Arial" charset="0"/>
            </a:endParaRPr>
          </a:p>
          <a:p>
            <a:pPr marL="285750" indent="-285750">
              <a:spcAft>
                <a:spcPts val="600"/>
              </a:spcAft>
              <a:buSzTx/>
              <a:buFont typeface="Wingdings" charset="2"/>
              <a:buChar char="ü"/>
              <a:defRPr/>
            </a:pPr>
            <a:r>
              <a:rPr lang="en-US" dirty="0">
                <a:solidFill>
                  <a:schemeClr val="bg1"/>
                </a:solidFill>
                <a:latin typeface="Arial" charset="0"/>
                <a:cs typeface="Arial" charset="0"/>
              </a:rPr>
              <a:t>Valid passports are required for </a:t>
            </a:r>
            <a:r>
              <a:rPr lang="en-US" dirty="0" smtClean="0">
                <a:solidFill>
                  <a:schemeClr val="bg1"/>
                </a:solidFill>
                <a:latin typeface="Arial" charset="0"/>
                <a:cs typeface="Arial" charset="0"/>
              </a:rPr>
              <a:t>all travelers</a:t>
            </a:r>
            <a:endParaRPr lang="en-US" dirty="0">
              <a:solidFill>
                <a:schemeClr val="bg1"/>
              </a:solidFill>
              <a:latin typeface="Arial" charset="0"/>
              <a:cs typeface="Arial" charset="0"/>
            </a:endParaRPr>
          </a:p>
          <a:p>
            <a:pPr marL="285750" indent="-285750">
              <a:spcAft>
                <a:spcPts val="600"/>
              </a:spcAft>
              <a:buSzTx/>
              <a:buFont typeface="Wingdings" charset="2"/>
              <a:buChar char="ü"/>
              <a:defRPr/>
            </a:pPr>
            <a:r>
              <a:rPr lang="en-US" dirty="0">
                <a:solidFill>
                  <a:schemeClr val="bg1"/>
                </a:solidFill>
                <a:latin typeface="Arial" charset="0"/>
                <a:cs typeface="Arial" charset="0"/>
              </a:rPr>
              <a:t>Passports may take up to 14 weeks </a:t>
            </a:r>
            <a:r>
              <a:rPr lang="en-US" dirty="0" smtClean="0">
                <a:solidFill>
                  <a:schemeClr val="bg1"/>
                </a:solidFill>
                <a:latin typeface="Arial" charset="0"/>
                <a:cs typeface="Arial" charset="0"/>
              </a:rPr>
              <a:t/>
            </a:r>
            <a:br>
              <a:rPr lang="en-US" dirty="0" smtClean="0">
                <a:solidFill>
                  <a:schemeClr val="bg1"/>
                </a:solidFill>
                <a:latin typeface="Arial" charset="0"/>
                <a:cs typeface="Arial" charset="0"/>
              </a:rPr>
            </a:br>
            <a:r>
              <a:rPr lang="en-US" dirty="0" smtClean="0">
                <a:solidFill>
                  <a:schemeClr val="bg1"/>
                </a:solidFill>
                <a:latin typeface="Arial" charset="0"/>
                <a:cs typeface="Arial" charset="0"/>
              </a:rPr>
              <a:t>to </a:t>
            </a:r>
            <a:r>
              <a:rPr lang="en-US" dirty="0">
                <a:solidFill>
                  <a:schemeClr val="bg1"/>
                </a:solidFill>
                <a:latin typeface="Arial" charset="0"/>
                <a:cs typeface="Arial" charset="0"/>
              </a:rPr>
              <a:t>process</a:t>
            </a:r>
          </a:p>
          <a:p>
            <a:pPr marL="285750" indent="-285750">
              <a:spcAft>
                <a:spcPts val="600"/>
              </a:spcAft>
              <a:buSzTx/>
              <a:buFont typeface="Wingdings" charset="2"/>
              <a:buChar char="ü"/>
              <a:defRPr/>
            </a:pPr>
            <a:r>
              <a:rPr lang="en-US" dirty="0">
                <a:solidFill>
                  <a:schemeClr val="bg1"/>
                </a:solidFill>
                <a:latin typeface="Arial" charset="0"/>
                <a:cs typeface="Arial" charset="0"/>
              </a:rPr>
              <a:t>Some destinations may require travel visas</a:t>
            </a:r>
          </a:p>
          <a:p>
            <a:pPr marL="285750" indent="-285750">
              <a:spcAft>
                <a:spcPts val="600"/>
              </a:spcAft>
              <a:buSzTx/>
              <a:buFont typeface="Wingdings" charset="2"/>
              <a:buChar char="ü"/>
              <a:defRPr/>
            </a:pPr>
            <a:r>
              <a:rPr lang="en-US" dirty="0">
                <a:solidFill>
                  <a:schemeClr val="bg1"/>
                </a:solidFill>
                <a:latin typeface="Arial" charset="0"/>
                <a:cs typeface="Arial" charset="0"/>
              </a:rPr>
              <a:t>Non-U.S. citizens may require special visas </a:t>
            </a:r>
            <a:r>
              <a:rPr lang="en-US" dirty="0" smtClean="0">
                <a:solidFill>
                  <a:schemeClr val="bg1"/>
                </a:solidFill>
                <a:latin typeface="Arial" charset="0"/>
                <a:cs typeface="Arial" charset="0"/>
              </a:rPr>
              <a:t>or </a:t>
            </a:r>
            <a:r>
              <a:rPr lang="en-US" dirty="0">
                <a:solidFill>
                  <a:schemeClr val="bg1"/>
                </a:solidFill>
                <a:latin typeface="Arial" charset="0"/>
                <a:cs typeface="Arial" charset="0"/>
              </a:rPr>
              <a:t>other travel documents</a:t>
            </a:r>
          </a:p>
          <a:p>
            <a:pPr marL="285750" indent="-285750">
              <a:spcAft>
                <a:spcPts val="600"/>
              </a:spcAft>
              <a:buSzTx/>
              <a:buFont typeface="Wingdings" charset="2"/>
              <a:buChar char="ü"/>
              <a:defRPr/>
            </a:pPr>
            <a:r>
              <a:rPr lang="en-US" dirty="0">
                <a:solidFill>
                  <a:schemeClr val="bg1"/>
                </a:solidFill>
                <a:latin typeface="Arial" charset="0"/>
                <a:cs typeface="Arial" charset="0"/>
              </a:rPr>
              <a:t>Important </a:t>
            </a:r>
            <a:r>
              <a:rPr lang="en-US" dirty="0" smtClean="0">
                <a:solidFill>
                  <a:schemeClr val="bg1"/>
                </a:solidFill>
                <a:latin typeface="Arial" charset="0"/>
                <a:cs typeface="Arial" charset="0"/>
              </a:rPr>
              <a:t>note: Passports </a:t>
            </a:r>
            <a:r>
              <a:rPr lang="en-US" dirty="0">
                <a:solidFill>
                  <a:schemeClr val="bg1"/>
                </a:solidFill>
                <a:latin typeface="Arial" charset="0"/>
                <a:cs typeface="Arial" charset="0"/>
              </a:rPr>
              <a:t>must be valid for at least six months after </a:t>
            </a:r>
            <a:r>
              <a:rPr lang="en-US" dirty="0" smtClean="0">
                <a:solidFill>
                  <a:schemeClr val="bg1"/>
                </a:solidFill>
                <a:latin typeface="Arial" charset="0"/>
                <a:cs typeface="Arial" charset="0"/>
              </a:rPr>
              <a:t>our scheduled </a:t>
            </a:r>
            <a:r>
              <a:rPr lang="en-US" dirty="0">
                <a:solidFill>
                  <a:schemeClr val="bg1"/>
                </a:solidFill>
                <a:latin typeface="Arial" charset="0"/>
                <a:cs typeface="Arial" charset="0"/>
              </a:rPr>
              <a:t>return </a:t>
            </a:r>
            <a:r>
              <a:rPr lang="en-US" dirty="0" smtClean="0">
                <a:solidFill>
                  <a:schemeClr val="bg1"/>
                </a:solidFill>
                <a:latin typeface="Arial" charset="0"/>
                <a:cs typeface="Arial" charset="0"/>
              </a:rPr>
              <a:t>date</a:t>
            </a:r>
            <a:endParaRPr lang="en-US" dirty="0">
              <a:solidFill>
                <a:schemeClr val="bg1"/>
              </a:solidFill>
              <a:latin typeface="Arial" charset="0"/>
              <a:cs typeface="Arial" charset="0"/>
            </a:endParaRPr>
          </a:p>
        </p:txBody>
      </p:sp>
    </p:spTree>
    <p:extLst>
      <p:ext uri="{BB962C8B-B14F-4D97-AF65-F5344CB8AC3E}">
        <p14:creationId xmlns:p14="http://schemas.microsoft.com/office/powerpoint/2010/main" val="2299387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bwMode="auto">
          <a:xfrm>
            <a:off x="126587" y="685800"/>
            <a:ext cx="50292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eaLnBrk="1" fontAlgn="auto" hangingPunct="1">
              <a:spcBef>
                <a:spcPts val="0"/>
              </a:spcBef>
              <a:spcAft>
                <a:spcPts val="0"/>
              </a:spcAft>
              <a:defRPr/>
            </a:pPr>
            <a:r>
              <a:rPr lang="en-US" altLang="en-US" sz="4800" b="1" dirty="0">
                <a:ln>
                  <a:solidFill>
                    <a:srgbClr val="F79646">
                      <a:lumMod val="20000"/>
                      <a:lumOff val="80000"/>
                    </a:srgbClr>
                  </a:solidFill>
                </a:ln>
                <a:solidFill>
                  <a:srgbClr val="3B3C3B"/>
                </a:solidFill>
                <a:effectLst>
                  <a:outerShdw blurRad="60007" dist="310007" dir="7680000" sy="30000" kx="1300200" algn="ctr" rotWithShape="0">
                    <a:prstClr val="black">
                      <a:alpha val="32000"/>
                    </a:prstClr>
                  </a:outerShdw>
                </a:effectLst>
                <a:cs typeface="Arial" charset="0"/>
              </a:rPr>
              <a:t>Our tour map:</a:t>
            </a:r>
            <a:endParaRPr lang="en-US" sz="2800" b="1" dirty="0">
              <a:ln>
                <a:solidFill>
                  <a:srgbClr val="F79646">
                    <a:lumMod val="20000"/>
                    <a:lumOff val="80000"/>
                  </a:srgbClr>
                </a:solidFill>
              </a:ln>
              <a:solidFill>
                <a:sysClr val="windowText" lastClr="000000"/>
              </a:solidFill>
              <a:effectLst>
                <a:outerShdw blurRad="60007" dist="310007" dir="7680000" sy="30000" kx="1300200" algn="ctr" rotWithShape="0">
                  <a:prstClr val="black">
                    <a:alpha val="32000"/>
                  </a:prstClr>
                </a:outerShdw>
              </a:effectLst>
              <a:latin typeface="Calibri"/>
              <a:ea typeface="+mn-ea"/>
              <a:cs typeface="+mn-cs"/>
            </a:endParaRPr>
          </a:p>
        </p:txBody>
      </p:sp>
      <p:pic>
        <p:nvPicPr>
          <p:cNvPr id="18437"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837582" y="188874"/>
            <a:ext cx="3172674" cy="4230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descr="http://media.eftours.com/~/media/etus/hemingway-mobile/tours/browse/map-full-2016/lpr.jpg?db=tou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9" y="1676400"/>
            <a:ext cx="7598561" cy="51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33855" y="4343400"/>
            <a:ext cx="1447800" cy="338554"/>
          </a:xfrm>
          <a:prstGeom prst="rect">
            <a:avLst/>
          </a:prstGeom>
          <a:noFill/>
        </p:spPr>
        <p:txBody>
          <a:bodyPr wrap="square" rtlCol="0">
            <a:spAutoFit/>
          </a:bodyPr>
          <a:lstStyle/>
          <a:p>
            <a:r>
              <a:rPr lang="en-US" sz="1600" dirty="0">
                <a:solidFill>
                  <a:prstClr val="white"/>
                </a:solidFill>
              </a:rPr>
              <a:t>London  2011</a:t>
            </a:r>
            <a:endParaRPr lang="en-US" sz="1200" dirty="0">
              <a:solidFill>
                <a:prstClr val="white"/>
              </a:solidFill>
            </a:endParaRPr>
          </a:p>
        </p:txBody>
      </p:sp>
    </p:spTree>
    <p:extLst>
      <p:ext uri="{BB962C8B-B14F-4D97-AF65-F5344CB8AC3E}">
        <p14:creationId xmlns:p14="http://schemas.microsoft.com/office/powerpoint/2010/main" val="4011213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812"/>
            <a:ext cx="4953000" cy="660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Table 28"/>
          <p:cNvGraphicFramePr>
            <a:graphicFrameLocks noGrp="1"/>
          </p:cNvGraphicFramePr>
          <p:nvPr>
            <p:extLst>
              <p:ext uri="{D42A27DB-BD31-4B8C-83A1-F6EECF244321}">
                <p14:modId xmlns:p14="http://schemas.microsoft.com/office/powerpoint/2010/main" val="2707807385"/>
              </p:ext>
            </p:extLst>
          </p:nvPr>
        </p:nvGraphicFramePr>
        <p:xfrm>
          <a:off x="228600" y="300750"/>
          <a:ext cx="4260273" cy="6328650"/>
        </p:xfrm>
        <a:graphic>
          <a:graphicData uri="http://schemas.openxmlformats.org/drawingml/2006/table">
            <a:tbl>
              <a:tblPr firstRow="1" bandRow="1">
                <a:tableStyleId>{5C22544A-7EE6-4342-B048-85BDC9FD1C3A}</a:tableStyleId>
              </a:tblPr>
              <a:tblGrid>
                <a:gridCol w="1376396"/>
                <a:gridCol w="2883877"/>
              </a:tblGrid>
              <a:tr h="533400">
                <a:tc>
                  <a:txBody>
                    <a:bodyPr/>
                    <a:lstStyle/>
                    <a:p>
                      <a:r>
                        <a:rPr lang="en-US" sz="1800" dirty="0" smtClean="0"/>
                        <a:t>Tour Name</a:t>
                      </a:r>
                      <a:endParaRPr lang="en-US" sz="1800" dirty="0"/>
                    </a:p>
                  </a:txBody>
                  <a:tcPr marT="45738" marB="45738"/>
                </a:tc>
                <a:tc>
                  <a:txBody>
                    <a:bodyPr/>
                    <a:lstStyle/>
                    <a:p>
                      <a:r>
                        <a:rPr lang="en-US" sz="1800" dirty="0" smtClean="0"/>
                        <a:t>England,</a:t>
                      </a:r>
                      <a:r>
                        <a:rPr lang="en-US" sz="1800" baseline="0" dirty="0" smtClean="0"/>
                        <a:t> France and Spain</a:t>
                      </a:r>
                      <a:endParaRPr lang="en-US" sz="1800" dirty="0"/>
                    </a:p>
                  </a:txBody>
                  <a:tcPr marT="45738" marB="45738"/>
                </a:tc>
              </a:tr>
              <a:tr h="491478">
                <a:tc>
                  <a:txBody>
                    <a:bodyPr/>
                    <a:lstStyle/>
                    <a:p>
                      <a:r>
                        <a:rPr lang="en-US" sz="1800" dirty="0" smtClean="0"/>
                        <a:t>Provider</a:t>
                      </a:r>
                      <a:endParaRPr lang="en-US" sz="1800" dirty="0"/>
                    </a:p>
                  </a:txBody>
                  <a:tcPr marT="45738" marB="45738"/>
                </a:tc>
                <a:tc>
                  <a:txBody>
                    <a:bodyPr/>
                    <a:lstStyle/>
                    <a:p>
                      <a:r>
                        <a:rPr lang="en-US" sz="1800" dirty="0" smtClean="0"/>
                        <a:t>EF Educational Tours</a:t>
                      </a:r>
                      <a:endParaRPr lang="en-US" sz="1800" dirty="0"/>
                    </a:p>
                  </a:txBody>
                  <a:tcPr marT="45738" marB="45738"/>
                </a:tc>
              </a:tr>
              <a:tr h="848135">
                <a:tc>
                  <a:txBody>
                    <a:bodyPr/>
                    <a:lstStyle/>
                    <a:p>
                      <a:r>
                        <a:rPr lang="en-US" sz="1800" b="1" u="sng" dirty="0" smtClean="0"/>
                        <a:t>Estimated</a:t>
                      </a:r>
                      <a:r>
                        <a:rPr lang="en-US" sz="1800" dirty="0" smtClean="0"/>
                        <a:t> Departure Date</a:t>
                      </a:r>
                      <a:endParaRPr lang="en-US" sz="1800" dirty="0"/>
                    </a:p>
                  </a:txBody>
                  <a:tcPr marT="45738" marB="45738"/>
                </a:tc>
                <a:tc>
                  <a:txBody>
                    <a:bodyPr/>
                    <a:lstStyle/>
                    <a:p>
                      <a:r>
                        <a:rPr lang="en-US" sz="1800" dirty="0" smtClean="0"/>
                        <a:t>6/10/19</a:t>
                      </a:r>
                      <a:endParaRPr lang="en-US" sz="1800" dirty="0"/>
                    </a:p>
                  </a:txBody>
                  <a:tcPr marT="45738" marB="45738"/>
                </a:tc>
              </a:tr>
              <a:tr h="484600">
                <a:tc>
                  <a:txBody>
                    <a:bodyPr/>
                    <a:lstStyle/>
                    <a:p>
                      <a:r>
                        <a:rPr lang="en-US" sz="1800" b="1" u="sng" dirty="0" smtClean="0"/>
                        <a:t>Estimated</a:t>
                      </a:r>
                      <a:r>
                        <a:rPr lang="en-US" sz="1800" dirty="0" smtClean="0"/>
                        <a:t> Return Date</a:t>
                      </a:r>
                      <a:endParaRPr lang="en-US" sz="1800" dirty="0"/>
                    </a:p>
                  </a:txBody>
                  <a:tcPr marT="45738" marB="45738"/>
                </a:tc>
                <a:tc>
                  <a:txBody>
                    <a:bodyPr/>
                    <a:lstStyle/>
                    <a:p>
                      <a:r>
                        <a:rPr lang="en-US" sz="1800" dirty="0" smtClean="0"/>
                        <a:t>6/21/19</a:t>
                      </a:r>
                      <a:endParaRPr lang="en-US" sz="1800" dirty="0"/>
                    </a:p>
                  </a:txBody>
                  <a:tcPr marT="45738" marB="45738"/>
                </a:tc>
              </a:tr>
              <a:tr h="491478">
                <a:tc>
                  <a:txBody>
                    <a:bodyPr/>
                    <a:lstStyle/>
                    <a:p>
                      <a:r>
                        <a:rPr lang="en-US" sz="1800" dirty="0" smtClean="0"/>
                        <a:t>Number of Days</a:t>
                      </a:r>
                      <a:endParaRPr lang="en-US" sz="1800" dirty="0"/>
                    </a:p>
                  </a:txBody>
                  <a:tcPr marT="45738" marB="45738"/>
                </a:tc>
                <a:tc>
                  <a:txBody>
                    <a:bodyPr/>
                    <a:lstStyle/>
                    <a:p>
                      <a:r>
                        <a:rPr lang="en-US" sz="1800" dirty="0" smtClean="0"/>
                        <a:t>12</a:t>
                      </a:r>
                      <a:endParaRPr lang="en-US" sz="1800" dirty="0"/>
                    </a:p>
                  </a:txBody>
                  <a:tcPr marT="45738" marB="45738"/>
                </a:tc>
              </a:tr>
              <a:tr h="491478">
                <a:tc>
                  <a:txBody>
                    <a:bodyPr/>
                    <a:lstStyle/>
                    <a:p>
                      <a:r>
                        <a:rPr lang="en-US" sz="1800" dirty="0" smtClean="0"/>
                        <a:t>Departure City</a:t>
                      </a:r>
                      <a:endParaRPr lang="en-US" sz="1800" dirty="0"/>
                    </a:p>
                  </a:txBody>
                  <a:tcPr marT="45738" marB="45738"/>
                </a:tc>
                <a:tc>
                  <a:txBody>
                    <a:bodyPr/>
                    <a:lstStyle/>
                    <a:p>
                      <a:r>
                        <a:rPr lang="en-US" sz="1800" dirty="0" smtClean="0"/>
                        <a:t>Albuquerque</a:t>
                      </a:r>
                      <a:endParaRPr lang="en-US" sz="1800" dirty="0"/>
                    </a:p>
                  </a:txBody>
                  <a:tcPr marT="45738" marB="45738"/>
                </a:tc>
              </a:tr>
              <a:tr h="491478">
                <a:tc>
                  <a:txBody>
                    <a:bodyPr/>
                    <a:lstStyle/>
                    <a:p>
                      <a:r>
                        <a:rPr lang="en-US" sz="1800" dirty="0" smtClean="0"/>
                        <a:t>Total Price Students</a:t>
                      </a:r>
                      <a:endParaRPr lang="en-US" sz="1800" dirty="0"/>
                    </a:p>
                  </a:txBody>
                  <a:tcPr marT="45738" marB="45738"/>
                </a:tc>
                <a:tc>
                  <a:txBody>
                    <a:bodyPr/>
                    <a:lstStyle/>
                    <a:p>
                      <a:r>
                        <a:rPr lang="en-US" sz="1800" dirty="0" smtClean="0"/>
                        <a:t>$4272 </a:t>
                      </a:r>
                    </a:p>
                    <a:p>
                      <a:r>
                        <a:rPr lang="en-US" sz="1800" dirty="0" smtClean="0"/>
                        <a:t>(until November 17 2017)</a:t>
                      </a:r>
                      <a:endParaRPr lang="en-US" sz="1800" dirty="0"/>
                    </a:p>
                  </a:txBody>
                  <a:tcPr marT="45738" marB="45738"/>
                </a:tc>
              </a:tr>
              <a:tr h="491478">
                <a:tc>
                  <a:txBody>
                    <a:bodyPr/>
                    <a:lstStyle/>
                    <a:p>
                      <a:r>
                        <a:rPr lang="en-US" sz="1800" dirty="0" smtClean="0"/>
                        <a:t>Total Price Adults</a:t>
                      </a:r>
                      <a:endParaRPr lang="en-US" sz="1800" dirty="0"/>
                    </a:p>
                  </a:txBody>
                  <a:tcPr marT="45738" marB="45738"/>
                </a:tc>
                <a:tc>
                  <a:txBody>
                    <a:bodyPr/>
                    <a:lstStyle/>
                    <a:p>
                      <a:r>
                        <a:rPr lang="en-US" sz="1800" dirty="0" smtClean="0"/>
                        <a:t>$4872 </a:t>
                      </a:r>
                    </a:p>
                    <a:p>
                      <a:r>
                        <a:rPr lang="en-US" sz="1800" dirty="0" smtClean="0"/>
                        <a:t>(until November 17 2017)</a:t>
                      </a:r>
                      <a:endParaRPr lang="en-US" sz="1800" dirty="0"/>
                    </a:p>
                  </a:txBody>
                  <a:tcPr marT="45738" marB="45738"/>
                </a:tc>
              </a:tr>
              <a:tr h="848136">
                <a:tc gridSpan="2">
                  <a:txBody>
                    <a:bodyPr/>
                    <a:lstStyle/>
                    <a:p>
                      <a:pPr marL="285750" indent="-285750">
                        <a:buFont typeface="Arial" panose="020B0604020202020204" pitchFamily="34" charset="0"/>
                        <a:buChar char="•"/>
                      </a:pPr>
                      <a:r>
                        <a:rPr lang="en-US" sz="1800" i="1" dirty="0" smtClean="0"/>
                        <a:t>Tour dates</a:t>
                      </a:r>
                      <a:r>
                        <a:rPr lang="en-US" sz="1800" i="1" baseline="0" dirty="0" smtClean="0"/>
                        <a:t> finalized by Spring Break, 2019</a:t>
                      </a:r>
                    </a:p>
                    <a:p>
                      <a:pPr marL="285750" indent="-285750">
                        <a:buFont typeface="Arial" panose="020B0604020202020204" pitchFamily="34" charset="0"/>
                        <a:buChar char="•"/>
                      </a:pPr>
                      <a:r>
                        <a:rPr lang="en-US" sz="1800" i="1" baseline="0" dirty="0" smtClean="0"/>
                        <a:t>Sign up by November 17, 2017 for cheapest rate</a:t>
                      </a:r>
                      <a:r>
                        <a:rPr lang="en-US" sz="1800" baseline="0" dirty="0" smtClean="0"/>
                        <a:t>!</a:t>
                      </a:r>
                      <a:endParaRPr lang="en-US" sz="1800" dirty="0"/>
                    </a:p>
                  </a:txBody>
                  <a:tcPr marT="45738" marB="45738"/>
                </a:tc>
                <a:tc hMerge="1">
                  <a:txBody>
                    <a:bodyPr/>
                    <a:lstStyle/>
                    <a:p>
                      <a:endParaRPr lang="en-US" sz="1800" dirty="0"/>
                    </a:p>
                  </a:txBody>
                  <a:tcPr marT="45725" marB="45725"/>
                </a:tc>
              </a:tr>
            </a:tbl>
          </a:graphicData>
        </a:graphic>
      </p:graphicFrame>
      <p:sp>
        <p:nvSpPr>
          <p:cNvPr id="6" name="TextBox 5"/>
          <p:cNvSpPr txBox="1"/>
          <p:nvPr/>
        </p:nvSpPr>
        <p:spPr>
          <a:xfrm>
            <a:off x="4495800" y="6303811"/>
            <a:ext cx="1794164" cy="338554"/>
          </a:xfrm>
          <a:prstGeom prst="rect">
            <a:avLst/>
          </a:prstGeom>
          <a:noFill/>
        </p:spPr>
        <p:txBody>
          <a:bodyPr wrap="square" rtlCol="0">
            <a:spAutoFit/>
          </a:bodyPr>
          <a:lstStyle/>
          <a:p>
            <a:r>
              <a:rPr lang="en-US" sz="1600" b="1" dirty="0">
                <a:solidFill>
                  <a:prstClr val="white"/>
                </a:solidFill>
              </a:rPr>
              <a:t>Paris 2017</a:t>
            </a:r>
            <a:endParaRPr lang="en-US" sz="1200" b="1" dirty="0">
              <a:solidFill>
                <a:prstClr val="white"/>
              </a:solidFill>
            </a:endParaRPr>
          </a:p>
        </p:txBody>
      </p:sp>
    </p:spTree>
    <p:extLst>
      <p:ext uri="{BB962C8B-B14F-4D97-AF65-F5344CB8AC3E}">
        <p14:creationId xmlns:p14="http://schemas.microsoft.com/office/powerpoint/2010/main" val="2432041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2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982</Words>
  <Application>Microsoft Office PowerPoint</Application>
  <PresentationFormat>On-screen Show (4:3)</PresentationFormat>
  <Paragraphs>168</Paragraphs>
  <Slides>18</Slides>
  <Notes>6</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Thatch</vt:lpstr>
      <vt:lpstr>1_Thatch</vt:lpstr>
      <vt:lpstr>2_Thatch</vt:lpstr>
      <vt:lpstr>Recruitment 2019</vt:lpstr>
      <vt:lpstr>PowerPoint Presentation</vt:lpstr>
      <vt:lpstr>PowerPoint Presentation</vt:lpstr>
      <vt:lpstr>All-Inclusive Coverage Plan</vt:lpstr>
      <vt:lpstr>My approach to safety</vt:lpstr>
      <vt:lpstr>What are you responsible for?</vt:lpstr>
      <vt:lpstr>Passports and visas</vt:lpstr>
      <vt:lpstr>Our tour map:</vt:lpstr>
      <vt:lpstr>PowerPoint Presentation</vt:lpstr>
      <vt:lpstr>Sample Itinerary- Daily breakdown</vt:lpstr>
      <vt:lpstr>Sample Itinerary- Daily breakdown (cont.)</vt:lpstr>
      <vt:lpstr>Windsor Castle</vt:lpstr>
      <vt:lpstr>Versailles</vt:lpstr>
      <vt:lpstr>Barcelona Flamenco Evening</vt:lpstr>
      <vt:lpstr>Program Price </vt:lpstr>
      <vt:lpstr>PowerPoint Presentation</vt:lpstr>
      <vt:lpstr>PowerPoint Presentation</vt:lpstr>
      <vt:lpstr>The EF  Price Guarantee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2019</dc:title>
  <dc:creator>admin</dc:creator>
  <cp:lastModifiedBy>admin</cp:lastModifiedBy>
  <cp:revision>8</cp:revision>
  <dcterms:created xsi:type="dcterms:W3CDTF">2017-11-01T23:30:42Z</dcterms:created>
  <dcterms:modified xsi:type="dcterms:W3CDTF">2017-11-02T15:20:11Z</dcterms:modified>
</cp:coreProperties>
</file>