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0197-45AB-4D8E-9F81-ED598D30503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31427-878A-4B8C-BE1E-B7F6BBCF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543DB0-B38E-41DB-84A9-16FBEE628440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71188C-3BEC-4E74-A6D0-81A0DBFF52E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B5BFB9-924E-478E-B763-2EF441529F3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1A5800-1D4F-44E7-9630-CD683BA2A3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eftours.com/1969502P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620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9" r="1610" b="40676"/>
          <a:stretch/>
        </p:blipFill>
        <p:spPr bwMode="auto">
          <a:xfrm>
            <a:off x="0" y="0"/>
            <a:ext cx="9144000" cy="27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" y="152400"/>
            <a:ext cx="380992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90800"/>
            <a:ext cx="3645984" cy="20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48" y="237180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5083" y="4173117"/>
            <a:ext cx="3801517" cy="270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2136" y="2667000"/>
            <a:ext cx="2764812" cy="158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68" y="4159262"/>
            <a:ext cx="2033571" cy="271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4643581"/>
            <a:ext cx="16764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4643581"/>
            <a:ext cx="1640634" cy="21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48838" y="6461761"/>
            <a:ext cx="136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400" dirty="0" smtClean="0"/>
              <a:t>arcelona 2016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91564" y="4267809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Paris </a:t>
            </a:r>
            <a:r>
              <a:rPr lang="en-US" sz="1200" dirty="0" smtClean="0"/>
              <a:t>2017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648691" y="4634681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Paris </a:t>
            </a:r>
            <a:r>
              <a:rPr lang="en-US" sz="1200" dirty="0" smtClean="0"/>
              <a:t>2017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94006" y="6461761"/>
            <a:ext cx="136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400" dirty="0" smtClean="0"/>
              <a:t>arcelona 2016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782" y="4250932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London </a:t>
            </a:r>
            <a:r>
              <a:rPr lang="en-US" sz="1200" dirty="0" smtClean="0"/>
              <a:t>2017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624219" y="3914907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London </a:t>
            </a:r>
            <a:r>
              <a:rPr lang="en-US" sz="1200" dirty="0" smtClean="0"/>
              <a:t>2017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948" y="3820708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London </a:t>
            </a:r>
            <a:r>
              <a:rPr lang="en-US" sz="1200" dirty="0" smtClean="0"/>
              <a:t>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60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Tour Number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9906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Enrollment </a:t>
            </a:r>
            <a:r>
              <a:rPr lang="en-US" sz="4800" dirty="0"/>
              <a:t>Website for Travelers</a:t>
            </a:r>
            <a:br>
              <a:rPr lang="en-US" sz="4800" dirty="0"/>
            </a:br>
            <a:r>
              <a:rPr lang="en-US" sz="4800" dirty="0">
                <a:hlinkClick r:id="rId2"/>
              </a:rPr>
              <a:t>www.eftours.com/</a:t>
            </a:r>
            <a:r>
              <a:rPr lang="en-US" sz="4800" b="1" i="1" dirty="0">
                <a:hlinkClick r:id="rId2"/>
              </a:rPr>
              <a:t>1969502PM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02" y="5638800"/>
            <a:ext cx="499139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2616"/>
            <a:ext cx="2667000" cy="400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082362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Paris </a:t>
            </a:r>
            <a:r>
              <a:rPr lang="en-US" sz="1200" dirty="0" smtClean="0"/>
              <a:t>2017</a:t>
            </a:r>
            <a:endParaRPr lang="en-US" sz="12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867400" y="4419600"/>
            <a:ext cx="2750127" cy="762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All pictures in the slide show are from Mrs. Seslar’s and Mr. Gearhart’s trips with EF.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5791200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70979"/>
            </a:schemeClr>
          </a:solidFill>
          <a:ln>
            <a:noFill/>
          </a:ln>
          <a:extLst/>
        </p:spPr>
        <p:txBody>
          <a:bodyPr/>
          <a:lstStyle/>
          <a:p>
            <a:endParaRPr lang="en-US" altLang="en-US"/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 bwMode="auto">
          <a:xfrm>
            <a:off x="-76200" y="41563"/>
            <a:ext cx="4267200" cy="64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Our meeting agenda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 bwMode="auto">
          <a:xfrm>
            <a:off x="20782" y="914399"/>
            <a:ext cx="4094018" cy="5943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Why Travel?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EF Education First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Who are they?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Why did we choose them?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Safety on tour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Our tour package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What’s included?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What isn’t?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Passports and visas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Our tour itinerary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Pricing, Monthly Payment Plan 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How to enroll/signing-up to be “Kept in the Loop”</a:t>
            </a:r>
          </a:p>
          <a:p>
            <a:pPr indent="-255588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SzTx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Questions and answers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13854"/>
            <a:ext cx="5133109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48842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Paris </a:t>
            </a:r>
            <a:r>
              <a:rPr lang="en-US" sz="1200" dirty="0" smtClean="0"/>
              <a:t>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27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636" y="152400"/>
            <a:ext cx="9169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promote international understanding </a:t>
            </a:r>
            <a:b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a respect for a variety of cultures</a:t>
            </a:r>
            <a:b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b="1" dirty="0" smtClean="0">
              <a:ln w="12700">
                <a:noFill/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clarify and deepen our understanding </a:t>
            </a:r>
            <a:b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American identity and its values and </a:t>
            </a:r>
            <a:b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beliefs through intercultural experience</a:t>
            </a:r>
            <a:b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b="1" dirty="0" smtClean="0">
              <a:ln w="12700">
                <a:noFill/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expand our knowledge about culture and history and the basis for different values and beliefs</a:t>
            </a:r>
            <a:b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b="1" dirty="0" smtClean="0">
              <a:ln w="12700">
                <a:noFill/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develop the interpersonal skills necessary to navigate a new environment with confidence, maturity and flexibility.</a:t>
            </a:r>
          </a:p>
          <a:p>
            <a:pPr algn="r"/>
            <a:endParaRPr lang="en-US" altLang="en-US" sz="2200" b="1" dirty="0" smtClean="0">
              <a:ln w="12700">
                <a:noFill/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Align with school curricula to bring subjects, people, places and events to life.</a:t>
            </a:r>
          </a:p>
          <a:p>
            <a:pPr algn="r"/>
            <a:endParaRPr lang="en-US" altLang="en-US" sz="2200" b="1" dirty="0" smtClean="0">
              <a:ln w="12700">
                <a:noFill/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en-US" sz="22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Sharpen key 21st century skills, including communication and global competence.</a:t>
            </a:r>
          </a:p>
          <a:p>
            <a:pPr marL="0" indent="0" algn="r">
              <a:buNone/>
            </a:pPr>
            <a:endParaRPr lang="en-US" altLang="en-US" sz="2200" dirty="0" smtClean="0">
              <a:ln w="12700">
                <a:solidFill>
                  <a:schemeClr val="bg2">
                    <a:lumMod val="10000"/>
                    <a:lumOff val="9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297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600" b="1" i="1" u="none" strike="noStrike" kern="0" cap="none" spc="0" normalizeH="0" baseline="0" noProof="0" dirty="0" smtClean="0">
                <a:ln w="19050">
                  <a:solidFill>
                    <a:srgbClr val="1F497D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Educational objectives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27" y="6505808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Rome  </a:t>
            </a:r>
            <a:r>
              <a:rPr lang="en-US" sz="1200" dirty="0" smtClean="0">
                <a:solidFill>
                  <a:schemeClr val="bg1"/>
                </a:solidFill>
              </a:rPr>
              <a:t>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/>
          <a:stretch/>
        </p:blipFill>
        <p:spPr bwMode="auto">
          <a:xfrm>
            <a:off x="0" y="0"/>
            <a:ext cx="46137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613764" y="166255"/>
            <a:ext cx="3962400" cy="12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US" dirty="0" smtClean="0">
                <a:ln w="19050">
                  <a:solidFill>
                    <a:srgbClr val="1F497D"/>
                  </a:solidFill>
                </a:ln>
                <a:solidFill>
                  <a:srgbClr val="EEECE1"/>
                </a:solidFill>
                <a:latin typeface="Arial" charset="0"/>
                <a:ea typeface="+mn-ea"/>
                <a:cs typeface="Arial" charset="0"/>
              </a:rPr>
              <a:t>Why EF: Education First?</a:t>
            </a:r>
            <a:endParaRPr lang="en-US" dirty="0">
              <a:ln w="19050">
                <a:solidFill>
                  <a:srgbClr val="1F497D"/>
                </a:solidFill>
              </a:ln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1409028"/>
            <a:ext cx="4114800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altLang="en-US" sz="2400" b="1" dirty="0">
                <a:ln w="12700">
                  <a:solidFill>
                    <a:srgbClr val="1F497D"/>
                  </a:solidFill>
                </a:ln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  <a:t>EF is the World Leader in International Education.</a:t>
            </a:r>
            <a:endParaRPr lang="en-US" altLang="en-US" sz="20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altLang="en-US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25000"/>
                    <a:lumOff val="75000"/>
                  </a:schemeClr>
                </a:solidFill>
                <a:latin typeface="Arial" charset="0"/>
                <a:cs typeface="Arial" charset="0"/>
              </a:rPr>
              <a:t>For nearly half a century, EF has broken down barriers of geography, language and culture. EF has over 400 schools and offices in more than 50 countries.</a:t>
            </a:r>
            <a:endParaRPr lang="en-US" altLang="en-US" b="1" dirty="0" smtClean="0">
              <a:solidFill>
                <a:schemeClr val="tx1">
                  <a:lumMod val="25000"/>
                  <a:lumOff val="75000"/>
                </a:schemeClr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b="1" dirty="0">
                <a:ln w="12700">
                  <a:solidFill>
                    <a:srgbClr val="1F497D"/>
                  </a:solidFill>
                </a:ln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  <a:t>EF is different.</a:t>
            </a:r>
            <a:endParaRPr lang="en-US" altLang="en-US" sz="2000" b="1" dirty="0" smtClean="0">
              <a:solidFill>
                <a:schemeClr val="tx1">
                  <a:lumMod val="25000"/>
                  <a:lumOff val="75000"/>
                </a:schemeClr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altLang="en-US" b="1" dirty="0">
                <a:ln w="12700">
                  <a:solidFill>
                    <a:srgbClr val="1F497D"/>
                  </a:solidFill>
                </a:ln>
                <a:solidFill>
                  <a:schemeClr val="tx1">
                    <a:lumMod val="25000"/>
                    <a:lumOff val="75000"/>
                  </a:schemeClr>
                </a:solidFill>
                <a:latin typeface="Arial" charset="0"/>
                <a:cs typeface="Arial" charset="0"/>
              </a:rPr>
              <a:t>In addition to educational tours, EF provides worldwide language learning, student exchange, cultural immersion and service tours, au pair services and college study programs, as well as a top-ranked international business school.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67046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Rome  </a:t>
            </a:r>
            <a:r>
              <a:rPr lang="en-US" sz="1200" dirty="0" smtClean="0">
                <a:solidFill>
                  <a:schemeClr val="bg1"/>
                </a:solidFill>
              </a:rPr>
              <a:t>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28600" y="72736"/>
            <a:ext cx="7315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Why EF?</a:t>
            </a:r>
          </a:p>
        </p:txBody>
      </p:sp>
      <p:pic>
        <p:nvPicPr>
          <p:cNvPr id="9219" name="Picture 10" descr="apple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88" y="320675"/>
            <a:ext cx="85444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 descr="icons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" b="-5962"/>
          <a:stretch>
            <a:fillRect/>
          </a:stretch>
        </p:blipFill>
        <p:spPr bwMode="auto">
          <a:xfrm>
            <a:off x="339724" y="621001"/>
            <a:ext cx="1941291" cy="7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2"/>
          <p:cNvSpPr txBox="1">
            <a:spLocks/>
          </p:cNvSpPr>
          <p:nvPr/>
        </p:nvSpPr>
        <p:spPr bwMode="auto">
          <a:xfrm>
            <a:off x="5604162" y="401782"/>
            <a:ext cx="3463637" cy="28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1800" b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Most educational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 typeface="Courier New" pitchFamily="49" charset="0"/>
              <a:buChar char="o"/>
            </a:pPr>
            <a:endParaRPr lang="en-US" altLang="en-US" sz="900" b="1" dirty="0">
              <a:solidFill>
                <a:schemeClr val="tx1">
                  <a:lumMod val="25000"/>
                  <a:lumOff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Fully accredited, </a:t>
            </a:r>
            <a:b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</a:br>
            <a: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just like our school</a:t>
            </a: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Full-time personal, bilingual</a:t>
            </a:r>
            <a:b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</a:br>
            <a: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Tour Director</a:t>
            </a: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Educational itineraries </a:t>
            </a:r>
            <a:b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</a:br>
            <a: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based on almost 50 years </a:t>
            </a:r>
            <a:b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</a:br>
            <a:r>
              <a:rPr lang="en-US" altLang="en-US" sz="1800" b="1" i="1" dirty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of experience</a:t>
            </a:r>
          </a:p>
        </p:txBody>
      </p:sp>
      <p:sp>
        <p:nvSpPr>
          <p:cNvPr id="9222" name="Content Placeholder 2"/>
          <p:cNvSpPr txBox="1">
            <a:spLocks/>
          </p:cNvSpPr>
          <p:nvPr/>
        </p:nvSpPr>
        <p:spPr bwMode="auto">
          <a:xfrm>
            <a:off x="1600200" y="621001"/>
            <a:ext cx="3429000" cy="227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1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Best value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 typeface="Courier New" pitchFamily="49" charset="0"/>
              <a:buChar char="o"/>
            </a:pPr>
            <a:endParaRPr lang="en-US" altLang="en-US" sz="900" b="1" i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10000"/>
                  <a:lumOff val="9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en-US" sz="1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Highest quality tours at the guaranteed lowest prices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en-US" sz="1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Planning and organizing </a:t>
            </a:r>
            <a:br>
              <a:rPr lang="en-US" altLang="en-US" sz="1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</a:br>
            <a:r>
              <a:rPr lang="en-US" altLang="en-US" sz="1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all tour logistics by </a:t>
            </a:r>
            <a:br>
              <a:rPr lang="en-US" altLang="en-US" sz="1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</a:br>
            <a:r>
              <a:rPr lang="en-US" altLang="en-US" sz="1800" b="1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travel </a:t>
            </a:r>
            <a:r>
              <a:rPr lang="en-US" altLang="en-US" sz="18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experts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endParaRPr lang="en-US" altLang="en-US" sz="1600" i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10000"/>
                  <a:lumOff val="9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27" y="6505808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Rome  </a:t>
            </a:r>
            <a:r>
              <a:rPr lang="en-US" sz="1200" dirty="0" smtClean="0">
                <a:solidFill>
                  <a:schemeClr val="bg1"/>
                </a:solidFill>
              </a:rPr>
              <a:t>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068244" cy="68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7315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Why EF?</a:t>
            </a: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152400" y="2762250"/>
            <a:ext cx="4724400" cy="408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2800" b="1" dirty="0" smtClean="0">
                <a:solidFill>
                  <a:srgbClr val="FFFFFF"/>
                </a:solidFill>
                <a:cs typeface="Arial" charset="0"/>
              </a:rPr>
              <a:t>   Safety </a:t>
            </a:r>
            <a:r>
              <a:rPr lang="en-US" altLang="en-US" sz="2800" b="1" dirty="0">
                <a:solidFill>
                  <a:srgbClr val="FFFFFF"/>
                </a:solidFill>
                <a:cs typeface="Arial" charset="0"/>
              </a:rPr>
              <a:t>first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 typeface="Courier New" pitchFamily="49" charset="0"/>
              <a:buChar char="o"/>
            </a:pPr>
            <a:endParaRPr lang="en-US" altLang="en-US" sz="1100" b="1" dirty="0">
              <a:solidFill>
                <a:srgbClr val="FFFF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FFFFFF"/>
                </a:solidFill>
                <a:latin typeface="+mn-lt"/>
                <a:cs typeface="Arial" charset="0"/>
              </a:rPr>
              <a:t>All-Inclusive Coverage Plan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FFFFFF"/>
                </a:solidFill>
                <a:latin typeface="+mn-lt"/>
                <a:cs typeface="Arial" charset="0"/>
              </a:rPr>
              <a:t>6-to-1 student-to-chaperone ratio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FFFFFF"/>
                </a:solidFill>
                <a:latin typeface="+mn-lt"/>
                <a:cs typeface="Arial" charset="0"/>
              </a:rPr>
              <a:t>Trained &amp; licensed local guides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FFFFFF"/>
                </a:solidFill>
                <a:latin typeface="+mn-lt"/>
                <a:cs typeface="Arial" charset="0"/>
              </a:rPr>
              <a:t>24-hour emergency on-call service</a:t>
            </a: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endParaRPr lang="en-US" altLang="en-US" sz="1600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4" name="Rectangle 23"/>
          <p:cNvSpPr>
            <a:spLocks noChangeArrowheads="1"/>
          </p:cNvSpPr>
          <p:nvPr/>
        </p:nvSpPr>
        <p:spPr bwMode="auto">
          <a:xfrm>
            <a:off x="5101937" y="2243611"/>
            <a:ext cx="3905250" cy="42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en-US" sz="2800" b="1" dirty="0">
                <a:solidFill>
                  <a:srgbClr val="FFFFFF"/>
                </a:solidFill>
                <a:cs typeface="Arial" charset="0"/>
              </a:rPr>
              <a:t>EF’s Peace of Mind Program </a:t>
            </a:r>
          </a:p>
          <a:p>
            <a:pPr>
              <a:spcBef>
                <a:spcPct val="20000"/>
              </a:spcBef>
              <a:spcAft>
                <a:spcPts val="1200"/>
              </a:spcAft>
              <a:buSzPct val="100000"/>
            </a:pPr>
            <a:r>
              <a:rPr lang="en-US" altLang="en-US" sz="2800" i="1" dirty="0">
                <a:solidFill>
                  <a:srgbClr val="FFFFFF"/>
                </a:solidFill>
                <a:cs typeface="Arial" charset="0"/>
              </a:rPr>
              <a:t>Should social unrest or natural events make traveling to our destination unsafe, EF will </a:t>
            </a:r>
            <a:br>
              <a:rPr lang="en-US" altLang="en-US" sz="2800" i="1" dirty="0">
                <a:solidFill>
                  <a:srgbClr val="FFFFFF"/>
                </a:solidFill>
                <a:cs typeface="Arial" charset="0"/>
              </a:rPr>
            </a:br>
            <a:r>
              <a:rPr lang="en-US" altLang="en-US" sz="2800" i="1" dirty="0">
                <a:solidFill>
                  <a:srgbClr val="FFFFFF"/>
                </a:solidFill>
                <a:cs typeface="Arial" charset="0"/>
              </a:rPr>
              <a:t>work with our group to make alternative arrangements.</a:t>
            </a:r>
          </a:p>
        </p:txBody>
      </p:sp>
      <p:pic>
        <p:nvPicPr>
          <p:cNvPr id="1024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7783"/>
            <a:ext cx="330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636" y="6487532"/>
            <a:ext cx="136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Capri </a:t>
            </a:r>
            <a:r>
              <a:rPr lang="en-US" sz="1200" dirty="0" smtClean="0"/>
              <a:t>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74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mtClean="0">
                <a:latin typeface="Arial" charset="0"/>
                <a:cs typeface="Arial" charset="0"/>
              </a:rPr>
              <a:t>Wherever we learn, EF is there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2019300" y="1447800"/>
            <a:ext cx="510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/>
              <a:t>EF has 34,000 staff and teachers </a:t>
            </a:r>
            <a:br>
              <a:rPr lang="en-US" altLang="en-US" sz="1800" dirty="0"/>
            </a:br>
            <a:r>
              <a:rPr lang="en-US" altLang="en-US" sz="1800" dirty="0"/>
              <a:t>in more than 400 offices in over 50 countries </a:t>
            </a:r>
          </a:p>
        </p:txBody>
      </p:sp>
      <p:pic>
        <p:nvPicPr>
          <p:cNvPr id="11268" name="Picture 5" descr="WorldMap_12.18_d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863"/>
            <a:ext cx="91440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</TotalTime>
  <Words>278</Words>
  <Application>Microsoft Office PowerPoint</Application>
  <PresentationFormat>On-screen Show (4:3)</PresentationFormat>
  <Paragraphs>67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PowerPoint Presentation</vt:lpstr>
      <vt:lpstr>Tour Number</vt:lpstr>
      <vt:lpstr>Our meeting agenda</vt:lpstr>
      <vt:lpstr>PowerPoint Presentation</vt:lpstr>
      <vt:lpstr>PowerPoint Presentation</vt:lpstr>
      <vt:lpstr>Why EF?</vt:lpstr>
      <vt:lpstr>Why EF?</vt:lpstr>
      <vt:lpstr>Wherever we learn, EF is there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2017-11-01T23:21:59Z</dcterms:created>
  <dcterms:modified xsi:type="dcterms:W3CDTF">2017-11-02T15:09:40Z</dcterms:modified>
</cp:coreProperties>
</file>