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56" r:id="rId3"/>
    <p:sldId id="257" r:id="rId4"/>
    <p:sldId id="258" r:id="rId5"/>
    <p:sldId id="260" r:id="rId6"/>
    <p:sldId id="274" r:id="rId7"/>
    <p:sldId id="261" r:id="rId8"/>
    <p:sldId id="265" r:id="rId9"/>
    <p:sldId id="262" r:id="rId10"/>
    <p:sldId id="263" r:id="rId11"/>
    <p:sldId id="264" r:id="rId12"/>
    <p:sldId id="268" r:id="rId13"/>
    <p:sldId id="272" r:id="rId14"/>
    <p:sldId id="270" r:id="rId15"/>
    <p:sldId id="273"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5/14/2019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5/14/2019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5/14/2019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5/14/2019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5/14/2019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5/14/2019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5/14/2019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391" y="115725"/>
            <a:ext cx="7958331" cy="1077229"/>
          </a:xfrm>
        </p:spPr>
        <p:txBody>
          <a:bodyPr/>
          <a:lstStyle/>
          <a:p>
            <a:r>
              <a:rPr lang="en-US" dirty="0" smtClean="0"/>
              <a:t>Vocabulary</a:t>
            </a:r>
            <a:endParaRPr lang="en-US" dirty="0"/>
          </a:p>
        </p:txBody>
      </p:sp>
      <p:sp>
        <p:nvSpPr>
          <p:cNvPr id="3" name="Content Placeholder 2"/>
          <p:cNvSpPr>
            <a:spLocks noGrp="1"/>
          </p:cNvSpPr>
          <p:nvPr>
            <p:ph idx="1"/>
          </p:nvPr>
        </p:nvSpPr>
        <p:spPr>
          <a:xfrm>
            <a:off x="2954493" y="875211"/>
            <a:ext cx="6607518" cy="5982789"/>
          </a:xfrm>
        </p:spPr>
        <p:txBody>
          <a:bodyPr>
            <a:normAutofit fontScale="92500" lnSpcReduction="20000"/>
          </a:bodyPr>
          <a:lstStyle/>
          <a:p>
            <a:pPr marL="457200" indent="-457200">
              <a:buFont typeface="+mj-lt"/>
              <a:buAutoNum type="arabicPeriod"/>
            </a:pPr>
            <a:r>
              <a:rPr lang="en-US" u="sng" dirty="0" smtClean="0"/>
              <a:t>Property </a:t>
            </a:r>
            <a:r>
              <a:rPr lang="en-US" dirty="0" smtClean="0"/>
              <a:t>– an attribute, quality, or characteristic</a:t>
            </a:r>
          </a:p>
          <a:p>
            <a:pPr marL="457200" indent="-457200">
              <a:buFont typeface="+mj-lt"/>
              <a:buAutoNum type="arabicPeriod"/>
            </a:pPr>
            <a:r>
              <a:rPr lang="en-US" u="sng" dirty="0" smtClean="0"/>
              <a:t>Reactivity</a:t>
            </a:r>
            <a:r>
              <a:rPr lang="en-US" dirty="0" smtClean="0"/>
              <a:t>-able to combine with another substance</a:t>
            </a:r>
          </a:p>
          <a:p>
            <a:pPr marL="457200" indent="-457200">
              <a:buFont typeface="+mj-lt"/>
              <a:buAutoNum type="arabicPeriod"/>
            </a:pPr>
            <a:r>
              <a:rPr lang="en-US" u="sng" dirty="0" smtClean="0"/>
              <a:t>Toxicity</a:t>
            </a:r>
            <a:r>
              <a:rPr lang="en-US" dirty="0" smtClean="0"/>
              <a:t> – </a:t>
            </a:r>
            <a:r>
              <a:rPr lang="en-US" dirty="0" err="1" smtClean="0"/>
              <a:t>poisonness</a:t>
            </a:r>
            <a:endParaRPr lang="en-US" dirty="0" smtClean="0"/>
          </a:p>
          <a:p>
            <a:pPr marL="457200" indent="-457200">
              <a:buFont typeface="+mj-lt"/>
              <a:buAutoNum type="arabicPeriod"/>
            </a:pPr>
            <a:r>
              <a:rPr lang="en-US" u="sng" dirty="0" smtClean="0"/>
              <a:t>Luster</a:t>
            </a:r>
            <a:r>
              <a:rPr lang="en-US" dirty="0"/>
              <a:t> </a:t>
            </a:r>
            <a:r>
              <a:rPr lang="en-US" dirty="0" smtClean="0"/>
              <a:t>– how shiny</a:t>
            </a:r>
          </a:p>
          <a:p>
            <a:pPr marL="457200" indent="-457200">
              <a:buFont typeface="+mj-lt"/>
              <a:buAutoNum type="arabicPeriod"/>
            </a:pPr>
            <a:r>
              <a:rPr lang="en-US" u="sng" dirty="0" smtClean="0"/>
              <a:t>Malleability</a:t>
            </a:r>
            <a:r>
              <a:rPr lang="en-US" dirty="0" smtClean="0"/>
              <a:t> – shapeable </a:t>
            </a:r>
          </a:p>
          <a:p>
            <a:pPr marL="457200" indent="-457200">
              <a:buFont typeface="+mj-lt"/>
              <a:buAutoNum type="arabicPeriod"/>
            </a:pPr>
            <a:r>
              <a:rPr lang="en-US" u="sng" dirty="0" smtClean="0"/>
              <a:t>Conductivity</a:t>
            </a:r>
            <a:r>
              <a:rPr lang="en-US" dirty="0" smtClean="0"/>
              <a:t> – able to conduct electricity</a:t>
            </a:r>
          </a:p>
          <a:p>
            <a:pPr marL="457200" indent="-457200">
              <a:buFont typeface="+mj-lt"/>
              <a:buAutoNum type="arabicPeriod"/>
            </a:pPr>
            <a:r>
              <a:rPr lang="en-US" u="sng" dirty="0" smtClean="0"/>
              <a:t>Oxidize </a:t>
            </a:r>
            <a:r>
              <a:rPr lang="en-US" dirty="0" smtClean="0"/>
              <a:t>– able to combine with oxygen</a:t>
            </a:r>
          </a:p>
          <a:p>
            <a:pPr marL="457200" indent="-457200">
              <a:buFont typeface="+mj-lt"/>
              <a:buAutoNum type="arabicPeriod"/>
            </a:pPr>
            <a:r>
              <a:rPr lang="en-US" u="sng" dirty="0" smtClean="0"/>
              <a:t>Mass</a:t>
            </a:r>
            <a:r>
              <a:rPr lang="en-US" dirty="0" smtClean="0"/>
              <a:t> – the amount of matter in a substance</a:t>
            </a:r>
          </a:p>
          <a:p>
            <a:pPr marL="457200" indent="-457200">
              <a:buFont typeface="+mj-lt"/>
              <a:buAutoNum type="arabicPeriod"/>
            </a:pPr>
            <a:r>
              <a:rPr lang="en-US" u="sng" dirty="0" smtClean="0"/>
              <a:t>Volume </a:t>
            </a:r>
            <a:r>
              <a:rPr lang="en-US" dirty="0" smtClean="0"/>
              <a:t>– how much space a substance takes up</a:t>
            </a:r>
          </a:p>
          <a:p>
            <a:pPr marL="457200" indent="-457200">
              <a:buFont typeface="+mj-lt"/>
              <a:buAutoNum type="arabicPeriod"/>
            </a:pPr>
            <a:r>
              <a:rPr lang="en-US" u="sng" dirty="0" smtClean="0"/>
              <a:t>Weight</a:t>
            </a:r>
            <a:r>
              <a:rPr lang="en-US" dirty="0" smtClean="0"/>
              <a:t> – the amount gravity pulls on a substance</a:t>
            </a:r>
          </a:p>
          <a:p>
            <a:pPr marL="457200" indent="-457200">
              <a:buFont typeface="+mj-lt"/>
              <a:buAutoNum type="arabicPeriod"/>
            </a:pPr>
            <a:r>
              <a:rPr lang="en-US" u="sng" dirty="0" smtClean="0"/>
              <a:t>Ductility</a:t>
            </a:r>
            <a:r>
              <a:rPr lang="en-US" dirty="0" smtClean="0"/>
              <a:t> – able to be drawn out into a thin wire</a:t>
            </a:r>
          </a:p>
          <a:p>
            <a:pPr marL="457200" indent="-457200">
              <a:buFont typeface="+mj-lt"/>
              <a:buAutoNum type="arabicPeriod"/>
            </a:pPr>
            <a:r>
              <a:rPr lang="en-US" u="sng" dirty="0" smtClean="0"/>
              <a:t>Combustion</a:t>
            </a:r>
            <a:r>
              <a:rPr lang="en-US" dirty="0" smtClean="0"/>
              <a:t> – burning</a:t>
            </a:r>
          </a:p>
          <a:p>
            <a:endParaRPr lang="en-US" dirty="0"/>
          </a:p>
        </p:txBody>
      </p:sp>
    </p:spTree>
    <p:extLst>
      <p:ext uri="{BB962C8B-B14F-4D97-AF65-F5344CB8AC3E}">
        <p14:creationId xmlns:p14="http://schemas.microsoft.com/office/powerpoint/2010/main" val="130716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55" y="62012"/>
            <a:ext cx="5460274" cy="6795987"/>
          </a:xfrm>
          <a:prstGeom prst="rect">
            <a:avLst/>
          </a:prstGeom>
        </p:spPr>
      </p:pic>
      <p:sp>
        <p:nvSpPr>
          <p:cNvPr id="3" name="TextBox 2"/>
          <p:cNvSpPr txBox="1"/>
          <p:nvPr/>
        </p:nvSpPr>
        <p:spPr>
          <a:xfrm>
            <a:off x="6109628" y="105240"/>
            <a:ext cx="1627369" cy="3354765"/>
          </a:xfrm>
          <a:prstGeom prst="rect">
            <a:avLst/>
          </a:prstGeom>
          <a:noFill/>
        </p:spPr>
        <p:txBody>
          <a:bodyPr wrap="none" rtlCol="0">
            <a:spAutoFit/>
          </a:bodyPr>
          <a:lstStyle/>
          <a:p>
            <a:r>
              <a:rPr lang="en-US" sz="4400" u="sng" dirty="0" smtClean="0"/>
              <a:t>Units:</a:t>
            </a:r>
          </a:p>
          <a:p>
            <a:r>
              <a:rPr lang="en-US" sz="4400" dirty="0" smtClean="0"/>
              <a:t>kg/m</a:t>
            </a:r>
            <a:r>
              <a:rPr lang="en-US" sz="4400" baseline="30000" dirty="0" smtClean="0"/>
              <a:t>3</a:t>
            </a:r>
          </a:p>
          <a:p>
            <a:r>
              <a:rPr lang="en-US" sz="4400" dirty="0" smtClean="0"/>
              <a:t>g/cm</a:t>
            </a:r>
            <a:r>
              <a:rPr lang="en-US" sz="4400" baseline="30000" dirty="0" smtClean="0"/>
              <a:t>3</a:t>
            </a:r>
          </a:p>
          <a:p>
            <a:r>
              <a:rPr lang="en-US" sz="4400" dirty="0" smtClean="0"/>
              <a:t>g/mL</a:t>
            </a:r>
            <a:endParaRPr lang="en-US" sz="4400" dirty="0"/>
          </a:p>
          <a:p>
            <a:endParaRPr lang="en-US" dirty="0" smtClean="0"/>
          </a:p>
          <a:p>
            <a:endParaRPr lang="en-US" dirty="0"/>
          </a:p>
        </p:txBody>
      </p:sp>
      <p:sp>
        <p:nvSpPr>
          <p:cNvPr id="4" name="TextBox 3"/>
          <p:cNvSpPr txBox="1"/>
          <p:nvPr/>
        </p:nvSpPr>
        <p:spPr>
          <a:xfrm>
            <a:off x="7783964" y="2963617"/>
            <a:ext cx="2073003" cy="707886"/>
          </a:xfrm>
          <a:prstGeom prst="rect">
            <a:avLst/>
          </a:prstGeom>
          <a:noFill/>
        </p:spPr>
        <p:txBody>
          <a:bodyPr wrap="none" rtlCol="0">
            <a:spAutoFit/>
          </a:bodyPr>
          <a:lstStyle/>
          <a:p>
            <a:r>
              <a:rPr lang="en-US" sz="4000" dirty="0" smtClean="0"/>
              <a:t>mL=cm</a:t>
            </a:r>
            <a:r>
              <a:rPr lang="en-US" sz="4000" baseline="30000" dirty="0" smtClean="0"/>
              <a:t>3</a:t>
            </a:r>
            <a:endParaRPr lang="en-US" sz="4000" baseline="30000" dirty="0"/>
          </a:p>
        </p:txBody>
      </p:sp>
      <p:pic>
        <p:nvPicPr>
          <p:cNvPr id="5" name="Picture 4"/>
          <p:cNvPicPr>
            <a:picLocks noChangeAspect="1"/>
          </p:cNvPicPr>
          <p:nvPr/>
        </p:nvPicPr>
        <p:blipFill>
          <a:blip r:embed="rId3"/>
          <a:stretch>
            <a:fillRect/>
          </a:stretch>
        </p:blipFill>
        <p:spPr>
          <a:xfrm>
            <a:off x="8498430" y="326571"/>
            <a:ext cx="2075235" cy="2374991"/>
          </a:xfrm>
          <a:prstGeom prst="rect">
            <a:avLst/>
          </a:prstGeom>
        </p:spPr>
      </p:pic>
      <p:pic>
        <p:nvPicPr>
          <p:cNvPr id="7" name="Picture 6"/>
          <p:cNvPicPr>
            <a:picLocks noChangeAspect="1"/>
          </p:cNvPicPr>
          <p:nvPr/>
        </p:nvPicPr>
        <p:blipFill>
          <a:blip r:embed="rId4"/>
          <a:stretch>
            <a:fillRect/>
          </a:stretch>
        </p:blipFill>
        <p:spPr>
          <a:xfrm>
            <a:off x="5879375" y="3671502"/>
            <a:ext cx="6258204" cy="2938303"/>
          </a:xfrm>
          <a:prstGeom prst="rect">
            <a:avLst/>
          </a:prstGeom>
        </p:spPr>
      </p:pic>
    </p:spTree>
    <p:extLst>
      <p:ext uri="{BB962C8B-B14F-4D97-AF65-F5344CB8AC3E}">
        <p14:creationId xmlns:p14="http://schemas.microsoft.com/office/powerpoint/2010/main" val="297645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n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54" y="215534"/>
            <a:ext cx="8425543" cy="649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7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20227"/>
            <a:ext cx="9980023" cy="1077229"/>
          </a:xfrm>
        </p:spPr>
        <p:txBody>
          <a:bodyPr/>
          <a:lstStyle/>
          <a:p>
            <a:r>
              <a:rPr lang="en-US" b="1" u="sng" dirty="0" err="1" smtClean="0"/>
              <a:t>LAB:Calculate</a:t>
            </a:r>
            <a:r>
              <a:rPr lang="en-US" b="1" u="sng" dirty="0" smtClean="0"/>
              <a:t> density of a block of wood</a:t>
            </a:r>
            <a:endParaRPr lang="en-US" b="1" u="sng" dirty="0"/>
          </a:p>
        </p:txBody>
      </p:sp>
      <p:sp>
        <p:nvSpPr>
          <p:cNvPr id="3" name="Content Placeholder 2"/>
          <p:cNvSpPr>
            <a:spLocks noGrp="1"/>
          </p:cNvSpPr>
          <p:nvPr>
            <p:ph idx="1"/>
          </p:nvPr>
        </p:nvSpPr>
        <p:spPr>
          <a:xfrm>
            <a:off x="1397726" y="1672046"/>
            <a:ext cx="9862457" cy="4976948"/>
          </a:xfrm>
        </p:spPr>
        <p:txBody>
          <a:bodyPr>
            <a:normAutofit/>
          </a:bodyPr>
          <a:lstStyle/>
          <a:p>
            <a:r>
              <a:rPr lang="en-US" sz="2800" dirty="0"/>
              <a:t>1. Figure out the volume, </a:t>
            </a:r>
            <a:r>
              <a:rPr lang="en-US" sz="2800" dirty="0" smtClean="0"/>
              <a:t>by </a:t>
            </a:r>
            <a:r>
              <a:rPr lang="en-US" sz="2800" dirty="0"/>
              <a:t>measuring the dimensions of a </a:t>
            </a:r>
            <a:r>
              <a:rPr lang="en-US" sz="2800" dirty="0" smtClean="0"/>
              <a:t>solid. Convert </a:t>
            </a:r>
            <a:r>
              <a:rPr lang="en-US" sz="2800" dirty="0"/>
              <a:t>any units as needed to get a number in </a:t>
            </a:r>
            <a:r>
              <a:rPr lang="en-US" sz="2800" dirty="0" smtClean="0"/>
              <a:t>centimeters </a:t>
            </a:r>
            <a:r>
              <a:rPr lang="en-US" sz="2800" dirty="0"/>
              <a:t>cubed.</a:t>
            </a:r>
          </a:p>
          <a:p>
            <a:r>
              <a:rPr lang="en-US" sz="2800" dirty="0"/>
              <a:t>2. Put the object or material on a scale and figure out its </a:t>
            </a:r>
            <a:r>
              <a:rPr lang="en-US" sz="2800" dirty="0" smtClean="0"/>
              <a:t>mass in grams.</a:t>
            </a:r>
            <a:endParaRPr lang="en-US" sz="2800" dirty="0"/>
          </a:p>
          <a:p>
            <a:r>
              <a:rPr lang="en-US" sz="2800" dirty="0"/>
              <a:t>3. Divide the mass by the volume to figure out the </a:t>
            </a:r>
            <a:r>
              <a:rPr lang="en-US" sz="2800" dirty="0" smtClean="0"/>
              <a:t>density</a:t>
            </a:r>
          </a:p>
          <a:p>
            <a:pPr marL="0" indent="0">
              <a:buNone/>
            </a:pPr>
            <a:r>
              <a:rPr lang="en-US" sz="2800" dirty="0"/>
              <a:t>	</a:t>
            </a:r>
            <a:r>
              <a:rPr lang="en-US" sz="2800" dirty="0" smtClean="0"/>
              <a:t>		 (</a:t>
            </a:r>
            <a:r>
              <a:rPr lang="el-GR" sz="2800" i="1" dirty="0" smtClean="0"/>
              <a:t>ρ</a:t>
            </a:r>
            <a:r>
              <a:rPr lang="en-US" sz="2800" dirty="0"/>
              <a:t> = </a:t>
            </a:r>
            <a:r>
              <a:rPr lang="en-US" sz="2800" i="1" dirty="0"/>
              <a:t>m / v</a:t>
            </a:r>
            <a:r>
              <a:rPr lang="en-US" sz="2800" dirty="0"/>
              <a:t>).</a:t>
            </a:r>
          </a:p>
          <a:p>
            <a:endParaRPr lang="en-US" sz="2400" dirty="0"/>
          </a:p>
        </p:txBody>
      </p:sp>
    </p:spTree>
    <p:extLst>
      <p:ext uri="{BB962C8B-B14F-4D97-AF65-F5344CB8AC3E}">
        <p14:creationId xmlns:p14="http://schemas.microsoft.com/office/powerpoint/2010/main" val="2967546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220227"/>
            <a:ext cx="5658505" cy="1077229"/>
          </a:xfrm>
        </p:spPr>
        <p:txBody>
          <a:bodyPr/>
          <a:lstStyle/>
          <a:p>
            <a:r>
              <a:rPr lang="en-US" b="1" u="sng" dirty="0" smtClean="0"/>
              <a:t>Calculate density of water</a:t>
            </a:r>
            <a:endParaRPr lang="en-US" b="1" u="sng" dirty="0"/>
          </a:p>
        </p:txBody>
      </p:sp>
      <p:sp>
        <p:nvSpPr>
          <p:cNvPr id="3" name="Content Placeholder 2"/>
          <p:cNvSpPr>
            <a:spLocks noGrp="1"/>
          </p:cNvSpPr>
          <p:nvPr>
            <p:ph idx="1"/>
          </p:nvPr>
        </p:nvSpPr>
        <p:spPr>
          <a:xfrm>
            <a:off x="613954" y="1672046"/>
            <a:ext cx="10855235" cy="4976948"/>
          </a:xfrm>
        </p:spPr>
        <p:txBody>
          <a:bodyPr>
            <a:normAutofit/>
          </a:bodyPr>
          <a:lstStyle/>
          <a:p>
            <a:r>
              <a:rPr lang="en-US" sz="2800" dirty="0"/>
              <a:t>1. </a:t>
            </a:r>
            <a:r>
              <a:rPr lang="en-US" sz="2800" dirty="0" smtClean="0"/>
              <a:t>Calculate the mass of the water </a:t>
            </a:r>
          </a:p>
          <a:p>
            <a:pPr marL="0" indent="0">
              <a:buNone/>
            </a:pPr>
            <a:r>
              <a:rPr lang="en-US" sz="2800" dirty="0" smtClean="0"/>
              <a:t>     (mass of water and cylinder – mass of cylinder = mass of water)</a:t>
            </a:r>
            <a:endParaRPr lang="en-US" sz="2800" dirty="0"/>
          </a:p>
          <a:p>
            <a:r>
              <a:rPr lang="en-US" sz="2800" dirty="0" smtClean="0"/>
              <a:t>2</a:t>
            </a:r>
            <a:r>
              <a:rPr lang="en-US" sz="2800" dirty="0"/>
              <a:t>. Figure out the volume, by using a graduated cylinder. Convert any units as needed to get a number in centimeters cubed or </a:t>
            </a:r>
            <a:r>
              <a:rPr lang="en-US" sz="2800" dirty="0" err="1"/>
              <a:t>mL.</a:t>
            </a:r>
            <a:endParaRPr lang="en-US" sz="2800" dirty="0"/>
          </a:p>
          <a:p>
            <a:r>
              <a:rPr lang="en-US" sz="2800" dirty="0" smtClean="0"/>
              <a:t>3</a:t>
            </a:r>
            <a:r>
              <a:rPr lang="en-US" sz="2800" dirty="0"/>
              <a:t>. Divide the mass by the volume to figure out the </a:t>
            </a:r>
            <a:r>
              <a:rPr lang="en-US" sz="2800" dirty="0" smtClean="0"/>
              <a:t>density</a:t>
            </a:r>
          </a:p>
          <a:p>
            <a:pPr marL="0" indent="0">
              <a:buNone/>
            </a:pPr>
            <a:r>
              <a:rPr lang="en-US" sz="2800" dirty="0"/>
              <a:t>	</a:t>
            </a:r>
            <a:r>
              <a:rPr lang="en-US" sz="2800" dirty="0" smtClean="0"/>
              <a:t>		 </a:t>
            </a:r>
            <a:r>
              <a:rPr lang="en-US" sz="2800" dirty="0"/>
              <a:t>(</a:t>
            </a:r>
            <a:r>
              <a:rPr lang="en-US" sz="2800" i="1" dirty="0"/>
              <a:t>p</a:t>
            </a:r>
            <a:r>
              <a:rPr lang="en-US" sz="2800" dirty="0"/>
              <a:t> = </a:t>
            </a:r>
            <a:r>
              <a:rPr lang="en-US" sz="2800" i="1" dirty="0"/>
              <a:t>m / v</a:t>
            </a:r>
            <a:r>
              <a:rPr lang="en-US" sz="2800" dirty="0"/>
              <a:t>).</a:t>
            </a:r>
          </a:p>
          <a:p>
            <a:endParaRPr lang="en-US" sz="2400" dirty="0"/>
          </a:p>
        </p:txBody>
      </p:sp>
    </p:spTree>
    <p:extLst>
      <p:ext uri="{BB962C8B-B14F-4D97-AF65-F5344CB8AC3E}">
        <p14:creationId xmlns:p14="http://schemas.microsoft.com/office/powerpoint/2010/main" val="373668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220" t="19196" r="19446" b="10625"/>
          <a:stretch/>
        </p:blipFill>
        <p:spPr>
          <a:xfrm>
            <a:off x="1093989" y="131092"/>
            <a:ext cx="9996377" cy="6647339"/>
          </a:xfrm>
          <a:prstGeom prst="rect">
            <a:avLst/>
          </a:prstGeom>
        </p:spPr>
      </p:pic>
    </p:spTree>
    <p:extLst>
      <p:ext uri="{BB962C8B-B14F-4D97-AF65-F5344CB8AC3E}">
        <p14:creationId xmlns:p14="http://schemas.microsoft.com/office/powerpoint/2010/main" val="414849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446" y="207165"/>
            <a:ext cx="5658505" cy="916242"/>
          </a:xfrm>
        </p:spPr>
        <p:txBody>
          <a:bodyPr/>
          <a:lstStyle/>
          <a:p>
            <a:r>
              <a:rPr lang="en-US" b="1" u="sng" dirty="0" smtClean="0"/>
              <a:t>Calculate density of a rock</a:t>
            </a:r>
            <a:endParaRPr lang="en-US" b="1" u="sng" dirty="0"/>
          </a:p>
        </p:txBody>
      </p:sp>
      <p:sp>
        <p:nvSpPr>
          <p:cNvPr id="3" name="Content Placeholder 2"/>
          <p:cNvSpPr>
            <a:spLocks noGrp="1"/>
          </p:cNvSpPr>
          <p:nvPr>
            <p:ph idx="1"/>
          </p:nvPr>
        </p:nvSpPr>
        <p:spPr>
          <a:xfrm>
            <a:off x="613954" y="1672046"/>
            <a:ext cx="10855235" cy="4976948"/>
          </a:xfrm>
        </p:spPr>
        <p:txBody>
          <a:bodyPr>
            <a:normAutofit/>
          </a:bodyPr>
          <a:lstStyle/>
          <a:p>
            <a:r>
              <a:rPr lang="en-US" sz="2800" dirty="0"/>
              <a:t>1. </a:t>
            </a:r>
            <a:r>
              <a:rPr lang="en-US" sz="2800" dirty="0" smtClean="0"/>
              <a:t>Calculate the mass of the rock</a:t>
            </a:r>
          </a:p>
          <a:p>
            <a:r>
              <a:rPr lang="en-US" sz="2800" dirty="0" smtClean="0"/>
              <a:t>2</a:t>
            </a:r>
            <a:r>
              <a:rPr lang="en-US" sz="2800" dirty="0"/>
              <a:t>. Figure out the volume, by using a graduated </a:t>
            </a:r>
            <a:r>
              <a:rPr lang="en-US" sz="2800" dirty="0" smtClean="0"/>
              <a:t>cylinder and thread tied around the rock. </a:t>
            </a:r>
          </a:p>
          <a:p>
            <a:pPr marL="0" indent="0">
              <a:buNone/>
            </a:pPr>
            <a:r>
              <a:rPr lang="en-US" sz="2800" dirty="0"/>
              <a:t> </a:t>
            </a:r>
            <a:r>
              <a:rPr lang="en-US" sz="2800" dirty="0" smtClean="0"/>
              <a:t>   (ending volume – beginning volume = volume of rock) </a:t>
            </a:r>
          </a:p>
          <a:p>
            <a:pPr marL="0" indent="0">
              <a:buNone/>
            </a:pPr>
            <a:r>
              <a:rPr lang="en-US" sz="2800" dirty="0" smtClean="0"/>
              <a:t>    Convert </a:t>
            </a:r>
            <a:r>
              <a:rPr lang="en-US" sz="2800" dirty="0"/>
              <a:t>any units as needed to get a number in </a:t>
            </a:r>
            <a:r>
              <a:rPr lang="en-US" sz="2800" dirty="0" smtClean="0"/>
              <a:t>cm </a:t>
            </a:r>
            <a:r>
              <a:rPr lang="en-US" sz="2800" dirty="0"/>
              <a:t>cubed or </a:t>
            </a:r>
            <a:r>
              <a:rPr lang="en-US" sz="2800" dirty="0" err="1"/>
              <a:t>mL.</a:t>
            </a:r>
            <a:endParaRPr lang="en-US" sz="2800" dirty="0"/>
          </a:p>
          <a:p>
            <a:r>
              <a:rPr lang="en-US" sz="2800" dirty="0" smtClean="0"/>
              <a:t>3</a:t>
            </a:r>
            <a:r>
              <a:rPr lang="en-US" sz="2800" dirty="0"/>
              <a:t>. Divide the mass by the volume to figure out the </a:t>
            </a:r>
            <a:r>
              <a:rPr lang="en-US" sz="2800" dirty="0" smtClean="0"/>
              <a:t>density</a:t>
            </a:r>
          </a:p>
          <a:p>
            <a:pPr marL="0" indent="0">
              <a:buNone/>
            </a:pPr>
            <a:r>
              <a:rPr lang="en-US" sz="2800" dirty="0"/>
              <a:t>	</a:t>
            </a:r>
            <a:r>
              <a:rPr lang="en-US" sz="2800" dirty="0" smtClean="0"/>
              <a:t>		 </a:t>
            </a:r>
            <a:r>
              <a:rPr lang="en-US" sz="2800" dirty="0"/>
              <a:t>(</a:t>
            </a:r>
            <a:r>
              <a:rPr lang="en-US" sz="2800" i="1" dirty="0"/>
              <a:t>p</a:t>
            </a:r>
            <a:r>
              <a:rPr lang="en-US" sz="2800" dirty="0"/>
              <a:t> = </a:t>
            </a:r>
            <a:r>
              <a:rPr lang="en-US" sz="2800" i="1" dirty="0"/>
              <a:t>m / v</a:t>
            </a:r>
            <a:r>
              <a:rPr lang="en-US" sz="2800" dirty="0"/>
              <a:t>).</a:t>
            </a:r>
          </a:p>
          <a:p>
            <a:endParaRPr lang="en-US" sz="2400" dirty="0"/>
          </a:p>
        </p:txBody>
      </p:sp>
    </p:spTree>
    <p:extLst>
      <p:ext uri="{BB962C8B-B14F-4D97-AF65-F5344CB8AC3E}">
        <p14:creationId xmlns:p14="http://schemas.microsoft.com/office/powerpoint/2010/main" val="204510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598" t="70299" r="64981" b="12404"/>
          <a:stretch/>
        </p:blipFill>
        <p:spPr>
          <a:xfrm>
            <a:off x="2359767" y="4872446"/>
            <a:ext cx="9141695" cy="1743321"/>
          </a:xfrm>
          <a:prstGeom prst="rect">
            <a:avLst/>
          </a:prstGeom>
        </p:spPr>
      </p:pic>
      <p:pic>
        <p:nvPicPr>
          <p:cNvPr id="5" name="Picture 4"/>
          <p:cNvPicPr>
            <a:picLocks noChangeAspect="1"/>
          </p:cNvPicPr>
          <p:nvPr/>
        </p:nvPicPr>
        <p:blipFill rotWithShape="1">
          <a:blip r:embed="rId3"/>
          <a:srcRect l="12040" t="321" r="8752" b="35904"/>
          <a:stretch/>
        </p:blipFill>
        <p:spPr>
          <a:xfrm>
            <a:off x="1311836" y="0"/>
            <a:ext cx="8110838" cy="4872446"/>
          </a:xfrm>
          <a:prstGeom prst="rect">
            <a:avLst/>
          </a:prstGeom>
        </p:spPr>
      </p:pic>
      <p:sp>
        <p:nvSpPr>
          <p:cNvPr id="6" name="Rectangle 5"/>
          <p:cNvSpPr/>
          <p:nvPr/>
        </p:nvSpPr>
        <p:spPr>
          <a:xfrm>
            <a:off x="9117874" y="5630091"/>
            <a:ext cx="2383588" cy="339635"/>
          </a:xfrm>
          <a:prstGeom prst="rect">
            <a:avLst/>
          </a:prstGeom>
          <a:solidFill>
            <a:srgbClr val="FFFF0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59767" y="5969726"/>
            <a:ext cx="6091902" cy="339635"/>
          </a:xfrm>
          <a:prstGeom prst="rect">
            <a:avLst/>
          </a:prstGeom>
          <a:solidFill>
            <a:srgbClr val="FFFF0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33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Physical and Chemical Properties</a:t>
            </a:r>
            <a:endParaRPr lang="en-US" dirty="0"/>
          </a:p>
        </p:txBody>
      </p:sp>
      <p:sp>
        <p:nvSpPr>
          <p:cNvPr id="3" name="Subtitle 2"/>
          <p:cNvSpPr>
            <a:spLocks noGrp="1"/>
          </p:cNvSpPr>
          <p:nvPr>
            <p:ph type="subTitle" idx="1"/>
          </p:nvPr>
        </p:nvSpPr>
        <p:spPr/>
        <p:txBody>
          <a:bodyPr/>
          <a:lstStyle/>
          <a:p>
            <a:r>
              <a:rPr lang="en-US" dirty="0" smtClean="0"/>
              <a:t>What is a property?</a:t>
            </a:r>
            <a:endParaRPr lang="en-US" dirty="0"/>
          </a:p>
        </p:txBody>
      </p:sp>
    </p:spTree>
    <p:extLst>
      <p:ext uri="{BB962C8B-B14F-4D97-AF65-F5344CB8AC3E}">
        <p14:creationId xmlns:p14="http://schemas.microsoft.com/office/powerpoint/2010/main" val="1862200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What is a physical property?</a:t>
            </a:r>
          </a:p>
          <a:p>
            <a:r>
              <a:rPr lang="en-US" dirty="0"/>
              <a:t>What is a </a:t>
            </a:r>
            <a:r>
              <a:rPr lang="en-US" dirty="0" smtClean="0"/>
              <a:t>chemical property?</a:t>
            </a:r>
          </a:p>
          <a:p>
            <a:r>
              <a:rPr lang="en-US" dirty="0" smtClean="0"/>
              <a:t>How are these properties related to physical or chemical changes?</a:t>
            </a:r>
          </a:p>
          <a:p>
            <a:r>
              <a:rPr lang="en-US" dirty="0" smtClean="0"/>
              <a:t>What type of property is density?</a:t>
            </a:r>
          </a:p>
          <a:p>
            <a:r>
              <a:rPr lang="en-US" dirty="0" smtClean="0"/>
              <a:t>How is density calculated?</a:t>
            </a:r>
          </a:p>
          <a:p>
            <a:endParaRPr lang="en-US" dirty="0"/>
          </a:p>
        </p:txBody>
      </p:sp>
    </p:spTree>
    <p:extLst>
      <p:ext uri="{BB962C8B-B14F-4D97-AF65-F5344CB8AC3E}">
        <p14:creationId xmlns:p14="http://schemas.microsoft.com/office/powerpoint/2010/main" val="275316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24457" y="-13063"/>
            <a:ext cx="1567543" cy="6871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0" y="-14081"/>
            <a:ext cx="1566808" cy="6870787"/>
          </a:xfrm>
          <a:prstGeom prst="rect">
            <a:avLst/>
          </a:prstGeom>
        </p:spPr>
      </p:pic>
      <p:pic>
        <p:nvPicPr>
          <p:cNvPr id="2" name="Picture 1"/>
          <p:cNvPicPr>
            <a:picLocks noChangeAspect="1"/>
          </p:cNvPicPr>
          <p:nvPr/>
        </p:nvPicPr>
        <p:blipFill>
          <a:blip r:embed="rId3"/>
          <a:stretch>
            <a:fillRect/>
          </a:stretch>
        </p:blipFill>
        <p:spPr>
          <a:xfrm>
            <a:off x="1430640" y="-13113"/>
            <a:ext cx="10306594" cy="6871063"/>
          </a:xfrm>
          <a:prstGeom prst="rect">
            <a:avLst/>
          </a:prstGeom>
        </p:spPr>
      </p:pic>
      <p:sp>
        <p:nvSpPr>
          <p:cNvPr id="3" name="TextBox 2"/>
          <p:cNvSpPr txBox="1"/>
          <p:nvPr/>
        </p:nvSpPr>
        <p:spPr>
          <a:xfrm>
            <a:off x="7355824" y="4605458"/>
            <a:ext cx="1202301" cy="307777"/>
          </a:xfrm>
          <a:prstGeom prst="rect">
            <a:avLst/>
          </a:prstGeom>
          <a:noFill/>
        </p:spPr>
        <p:txBody>
          <a:bodyPr wrap="square" rtlCol="0">
            <a:spAutoFit/>
          </a:bodyPr>
          <a:lstStyle/>
          <a:p>
            <a:r>
              <a:rPr lang="en-US" sz="1400" b="1" dirty="0" smtClean="0">
                <a:solidFill>
                  <a:srgbClr val="FF0000"/>
                </a:solidFill>
              </a:rPr>
              <a:t>(Internal)</a:t>
            </a:r>
            <a:endParaRPr lang="en-US" sz="1400" b="1" dirty="0">
              <a:solidFill>
                <a:srgbClr val="FF0000"/>
              </a:solidFill>
            </a:endParaRPr>
          </a:p>
        </p:txBody>
      </p:sp>
      <p:sp>
        <p:nvSpPr>
          <p:cNvPr id="4" name="TextBox 3"/>
          <p:cNvSpPr txBox="1"/>
          <p:nvPr/>
        </p:nvSpPr>
        <p:spPr>
          <a:xfrm>
            <a:off x="9874596" y="4913235"/>
            <a:ext cx="1202301" cy="307777"/>
          </a:xfrm>
          <a:prstGeom prst="rect">
            <a:avLst/>
          </a:prstGeom>
          <a:noFill/>
        </p:spPr>
        <p:txBody>
          <a:bodyPr wrap="square" rtlCol="0">
            <a:spAutoFit/>
          </a:bodyPr>
          <a:lstStyle/>
          <a:p>
            <a:r>
              <a:rPr lang="en-US" sz="1400" b="1" dirty="0" smtClean="0">
                <a:solidFill>
                  <a:srgbClr val="FF0000"/>
                </a:solidFill>
              </a:rPr>
              <a:t>(External)</a:t>
            </a:r>
            <a:endParaRPr lang="en-US" sz="1400" b="1" dirty="0">
              <a:solidFill>
                <a:srgbClr val="FF0000"/>
              </a:solidFill>
            </a:endParaRPr>
          </a:p>
        </p:txBody>
      </p:sp>
      <p:sp>
        <p:nvSpPr>
          <p:cNvPr id="5" name="Rounded Rectangle 4"/>
          <p:cNvSpPr/>
          <p:nvPr/>
        </p:nvSpPr>
        <p:spPr>
          <a:xfrm>
            <a:off x="35750" y="4863235"/>
            <a:ext cx="2573383" cy="1280161"/>
          </a:xfrm>
          <a:prstGeom prst="roundRect">
            <a:avLst/>
          </a:prstGeom>
          <a:solidFill>
            <a:schemeClr val="tx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791470">
            <a:off x="2064992" y="4785084"/>
            <a:ext cx="341342" cy="45677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ounded Rectangle 8"/>
          <p:cNvSpPr/>
          <p:nvPr/>
        </p:nvSpPr>
        <p:spPr>
          <a:xfrm>
            <a:off x="3196797" y="5497112"/>
            <a:ext cx="2197481" cy="1359594"/>
          </a:xfrm>
          <a:prstGeom prst="roundRect">
            <a:avLst/>
          </a:prstGeom>
          <a:solidFill>
            <a:schemeClr val="tx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2384" y="5020059"/>
            <a:ext cx="1731190" cy="954107"/>
          </a:xfrm>
          <a:prstGeom prst="rect">
            <a:avLst/>
          </a:prstGeom>
          <a:solidFill>
            <a:schemeClr val="tx1"/>
          </a:solidFill>
          <a:ln w="57150">
            <a:noFill/>
          </a:ln>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Dissolves</a:t>
            </a:r>
          </a:p>
          <a:p>
            <a:pPr marL="285750" indent="-285750">
              <a:buFont typeface="Arial" panose="020B0604020202020204" pitchFamily="34" charset="0"/>
              <a:buChar char="•"/>
            </a:pPr>
            <a:r>
              <a:rPr lang="en-US" sz="1400" dirty="0" smtClean="0">
                <a:solidFill>
                  <a:schemeClr val="bg1"/>
                </a:solidFill>
              </a:rPr>
              <a:t>Rusts</a:t>
            </a:r>
          </a:p>
          <a:p>
            <a:pPr marL="285750" indent="-285750">
              <a:buFont typeface="Arial" panose="020B0604020202020204" pitchFamily="34" charset="0"/>
              <a:buChar char="•"/>
            </a:pPr>
            <a:r>
              <a:rPr lang="en-US" sz="1400" dirty="0" smtClean="0">
                <a:solidFill>
                  <a:schemeClr val="bg1"/>
                </a:solidFill>
              </a:rPr>
              <a:t>Reacts</a:t>
            </a:r>
          </a:p>
          <a:p>
            <a:pPr marL="285750" indent="-285750">
              <a:buFont typeface="Arial" panose="020B0604020202020204" pitchFamily="34" charset="0"/>
              <a:buChar char="•"/>
            </a:pPr>
            <a:r>
              <a:rPr lang="en-US" sz="1400" dirty="0" smtClean="0">
                <a:solidFill>
                  <a:schemeClr val="bg1"/>
                </a:solidFill>
              </a:rPr>
              <a:t>Corrosive</a:t>
            </a:r>
          </a:p>
        </p:txBody>
      </p:sp>
      <p:sp>
        <p:nvSpPr>
          <p:cNvPr id="10" name="Rounded Rectangle 9"/>
          <p:cNvSpPr/>
          <p:nvPr/>
        </p:nvSpPr>
        <p:spPr>
          <a:xfrm>
            <a:off x="9391234" y="1855261"/>
            <a:ext cx="2573383" cy="1280161"/>
          </a:xfrm>
          <a:prstGeom prst="roundRect">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9176386" y="2475139"/>
            <a:ext cx="340691" cy="404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 name="Rounded Rectangle 13"/>
          <p:cNvSpPr/>
          <p:nvPr/>
        </p:nvSpPr>
        <p:spPr>
          <a:xfrm>
            <a:off x="143949" y="949570"/>
            <a:ext cx="2573383" cy="1280161"/>
          </a:xfrm>
          <a:prstGeom prst="roundRect">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9187564">
            <a:off x="2386328" y="2027513"/>
            <a:ext cx="340691" cy="404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 name="TextBox 15"/>
          <p:cNvSpPr txBox="1"/>
          <p:nvPr/>
        </p:nvSpPr>
        <p:spPr>
          <a:xfrm>
            <a:off x="9647608" y="1935093"/>
            <a:ext cx="2226031" cy="1200329"/>
          </a:xfrm>
          <a:prstGeom prst="rect">
            <a:avLst/>
          </a:prstGeom>
          <a:noFill/>
        </p:spPr>
        <p:txBody>
          <a:bodyPr wrap="square" rtlCol="0">
            <a:spAutoFit/>
          </a:bodyPr>
          <a:lstStyle/>
          <a:p>
            <a:r>
              <a:rPr lang="en-US" i="1" dirty="0" smtClean="0">
                <a:solidFill>
                  <a:schemeClr val="accent2">
                    <a:lumMod val="50000"/>
                  </a:schemeClr>
                </a:solidFill>
              </a:rPr>
              <a:t>Describes the physical characteristics of the substance</a:t>
            </a:r>
            <a:endParaRPr lang="en-US" i="1" dirty="0">
              <a:solidFill>
                <a:schemeClr val="accent2">
                  <a:lumMod val="50000"/>
                </a:schemeClr>
              </a:solidFill>
            </a:endParaRPr>
          </a:p>
        </p:txBody>
      </p:sp>
      <p:sp>
        <p:nvSpPr>
          <p:cNvPr id="17" name="TextBox 16"/>
          <p:cNvSpPr txBox="1"/>
          <p:nvPr/>
        </p:nvSpPr>
        <p:spPr>
          <a:xfrm>
            <a:off x="4176298" y="5519072"/>
            <a:ext cx="1202301" cy="307777"/>
          </a:xfrm>
          <a:prstGeom prst="rect">
            <a:avLst/>
          </a:prstGeom>
          <a:noFill/>
        </p:spPr>
        <p:txBody>
          <a:bodyPr wrap="square" rtlCol="0">
            <a:spAutoFit/>
          </a:bodyPr>
          <a:lstStyle/>
          <a:p>
            <a:r>
              <a:rPr lang="en-US" sz="1400" b="1" dirty="0" smtClean="0">
                <a:solidFill>
                  <a:srgbClr val="FF0000"/>
                </a:solidFill>
              </a:rPr>
              <a:t>(Internal)</a:t>
            </a:r>
            <a:endParaRPr lang="en-US" sz="1400" b="1" dirty="0">
              <a:solidFill>
                <a:srgbClr val="FF0000"/>
              </a:solidFill>
            </a:endParaRPr>
          </a:p>
        </p:txBody>
      </p:sp>
      <p:sp>
        <p:nvSpPr>
          <p:cNvPr id="18" name="TextBox 17"/>
          <p:cNvSpPr txBox="1"/>
          <p:nvPr/>
        </p:nvSpPr>
        <p:spPr>
          <a:xfrm>
            <a:off x="263960" y="1102142"/>
            <a:ext cx="2567063" cy="923330"/>
          </a:xfrm>
          <a:prstGeom prst="rect">
            <a:avLst/>
          </a:prstGeom>
          <a:noFill/>
        </p:spPr>
        <p:txBody>
          <a:bodyPr wrap="square" rtlCol="0">
            <a:spAutoFit/>
          </a:bodyPr>
          <a:lstStyle/>
          <a:p>
            <a:r>
              <a:rPr lang="en-US" i="1" dirty="0" smtClean="0">
                <a:solidFill>
                  <a:schemeClr val="accent2">
                    <a:lumMod val="50000"/>
                  </a:schemeClr>
                </a:solidFill>
              </a:rPr>
              <a:t>Describes how the substance reacts with other substances</a:t>
            </a:r>
            <a:endParaRPr lang="en-US" i="1" dirty="0">
              <a:solidFill>
                <a:schemeClr val="accent2">
                  <a:lumMod val="50000"/>
                </a:schemeClr>
              </a:solidFill>
            </a:endParaRPr>
          </a:p>
        </p:txBody>
      </p:sp>
      <p:sp>
        <p:nvSpPr>
          <p:cNvPr id="20" name="TextBox 19"/>
          <p:cNvSpPr txBox="1"/>
          <p:nvPr/>
        </p:nvSpPr>
        <p:spPr>
          <a:xfrm>
            <a:off x="3244050" y="5541939"/>
            <a:ext cx="2129771" cy="1169551"/>
          </a:xfrm>
          <a:prstGeom prst="rect">
            <a:avLst/>
          </a:prstGeom>
          <a:noFill/>
          <a:ln w="57150">
            <a:noFill/>
          </a:ln>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Texture</a:t>
            </a:r>
          </a:p>
          <a:p>
            <a:pPr marL="285750" indent="-285750">
              <a:buFont typeface="Arial" panose="020B0604020202020204" pitchFamily="34" charset="0"/>
              <a:buChar char="•"/>
            </a:pPr>
            <a:r>
              <a:rPr lang="en-US" sz="1400" dirty="0" smtClean="0">
                <a:solidFill>
                  <a:schemeClr val="bg1"/>
                </a:solidFill>
              </a:rPr>
              <a:t>Sounds</a:t>
            </a:r>
          </a:p>
          <a:p>
            <a:pPr marL="285750" indent="-285750">
              <a:buFont typeface="Arial" panose="020B0604020202020204" pitchFamily="34" charset="0"/>
              <a:buChar char="•"/>
            </a:pPr>
            <a:r>
              <a:rPr lang="en-US" sz="1400" dirty="0" smtClean="0">
                <a:solidFill>
                  <a:schemeClr val="bg1"/>
                </a:solidFill>
              </a:rPr>
              <a:t>Phase at room temp.</a:t>
            </a:r>
          </a:p>
          <a:p>
            <a:pPr marL="285750" indent="-285750">
              <a:buFont typeface="Arial" panose="020B0604020202020204" pitchFamily="34" charset="0"/>
              <a:buChar char="•"/>
            </a:pPr>
            <a:r>
              <a:rPr lang="en-US" sz="1400" dirty="0" smtClean="0">
                <a:solidFill>
                  <a:schemeClr val="bg1"/>
                </a:solidFill>
              </a:rPr>
              <a:t>Solubility </a:t>
            </a:r>
          </a:p>
          <a:p>
            <a:pPr marL="285750" indent="-285750">
              <a:buFont typeface="Arial" panose="020B0604020202020204" pitchFamily="34" charset="0"/>
              <a:buChar char="•"/>
            </a:pPr>
            <a:r>
              <a:rPr lang="en-US" sz="1400" dirty="0" smtClean="0">
                <a:solidFill>
                  <a:schemeClr val="bg1"/>
                </a:solidFill>
              </a:rPr>
              <a:t>Magnetic</a:t>
            </a:r>
          </a:p>
        </p:txBody>
      </p:sp>
      <p:pic>
        <p:nvPicPr>
          <p:cNvPr id="21" name="Picture 20"/>
          <p:cNvPicPr>
            <a:picLocks noChangeAspect="1"/>
          </p:cNvPicPr>
          <p:nvPr/>
        </p:nvPicPr>
        <p:blipFill>
          <a:blip r:embed="rId4"/>
          <a:stretch>
            <a:fillRect/>
          </a:stretch>
        </p:blipFill>
        <p:spPr>
          <a:xfrm>
            <a:off x="5066207" y="5304969"/>
            <a:ext cx="396274" cy="463336"/>
          </a:xfrm>
          <a:prstGeom prst="rect">
            <a:avLst/>
          </a:prstGeom>
        </p:spPr>
      </p:pic>
    </p:spTree>
    <p:extLst>
      <p:ext uri="{BB962C8B-B14F-4D97-AF65-F5344CB8AC3E}">
        <p14:creationId xmlns:p14="http://schemas.microsoft.com/office/powerpoint/2010/main" val="327312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0565" y="499006"/>
            <a:ext cx="7956560" cy="1078348"/>
          </a:xfrm>
        </p:spPr>
        <p:txBody>
          <a:bodyPr/>
          <a:lstStyle/>
          <a:p>
            <a:r>
              <a:rPr lang="en-US" dirty="0" smtClean="0"/>
              <a:t>Difference between intensive and extensive properties</a:t>
            </a:r>
            <a:endParaRPr lang="en-US" dirty="0"/>
          </a:p>
        </p:txBody>
      </p:sp>
      <p:sp>
        <p:nvSpPr>
          <p:cNvPr id="6" name="Text Placeholder 5"/>
          <p:cNvSpPr>
            <a:spLocks noGrp="1"/>
          </p:cNvSpPr>
          <p:nvPr>
            <p:ph type="body" idx="1"/>
          </p:nvPr>
        </p:nvSpPr>
        <p:spPr>
          <a:xfrm>
            <a:off x="1420565" y="1220445"/>
            <a:ext cx="3896467" cy="713818"/>
          </a:xfrm>
        </p:spPr>
        <p:txBody>
          <a:bodyPr/>
          <a:lstStyle/>
          <a:p>
            <a:r>
              <a:rPr lang="en-US" dirty="0" smtClean="0"/>
              <a:t>Intensive Properties </a:t>
            </a:r>
            <a:endParaRPr lang="en-US" dirty="0"/>
          </a:p>
        </p:txBody>
      </p:sp>
      <p:sp>
        <p:nvSpPr>
          <p:cNvPr id="7" name="Content Placeholder 6"/>
          <p:cNvSpPr>
            <a:spLocks noGrp="1"/>
          </p:cNvSpPr>
          <p:nvPr>
            <p:ph sz="half" idx="2"/>
          </p:nvPr>
        </p:nvSpPr>
        <p:spPr>
          <a:xfrm>
            <a:off x="1363509" y="2032238"/>
            <a:ext cx="4836544" cy="3421501"/>
          </a:xfrm>
        </p:spPr>
        <p:txBody>
          <a:bodyPr>
            <a:normAutofit lnSpcReduction="10000"/>
          </a:bodyPr>
          <a:lstStyle/>
          <a:p>
            <a:pPr fontAlgn="base"/>
            <a:r>
              <a:rPr lang="en-US" dirty="0"/>
              <a:t>Intensive properties are bulk properties, which means they do not depend on the amount of matter that is present</a:t>
            </a:r>
            <a:r>
              <a:rPr lang="en-US" dirty="0" smtClean="0"/>
              <a:t>.</a:t>
            </a:r>
          </a:p>
          <a:p>
            <a:pPr fontAlgn="base"/>
            <a:r>
              <a:rPr lang="en-US" dirty="0" smtClean="0"/>
              <a:t>Intensive </a:t>
            </a:r>
            <a:r>
              <a:rPr lang="en-US" dirty="0"/>
              <a:t>properties can be used to help identify a sample because these characteristics do not depend on the amount of sample, nor do they change according to conditions</a:t>
            </a:r>
            <a:r>
              <a:rPr lang="en-US" dirty="0" smtClean="0"/>
              <a:t>.</a:t>
            </a:r>
            <a:endParaRPr lang="en-US" dirty="0"/>
          </a:p>
        </p:txBody>
      </p:sp>
      <p:sp>
        <p:nvSpPr>
          <p:cNvPr id="8" name="Text Placeholder 7"/>
          <p:cNvSpPr>
            <a:spLocks noGrp="1"/>
          </p:cNvSpPr>
          <p:nvPr>
            <p:ph type="body" sz="quarter" idx="3"/>
          </p:nvPr>
        </p:nvSpPr>
        <p:spPr>
          <a:xfrm>
            <a:off x="6581389" y="1220445"/>
            <a:ext cx="3899798" cy="713818"/>
          </a:xfrm>
        </p:spPr>
        <p:txBody>
          <a:bodyPr/>
          <a:lstStyle/>
          <a:p>
            <a:r>
              <a:rPr lang="en-US" dirty="0" smtClean="0"/>
              <a:t>Extensive Properties</a:t>
            </a:r>
            <a:endParaRPr lang="en-US" dirty="0"/>
          </a:p>
        </p:txBody>
      </p:sp>
      <p:sp>
        <p:nvSpPr>
          <p:cNvPr id="9" name="Content Placeholder 8"/>
          <p:cNvSpPr>
            <a:spLocks noGrp="1"/>
          </p:cNvSpPr>
          <p:nvPr>
            <p:ph sz="quarter" idx="4"/>
          </p:nvPr>
        </p:nvSpPr>
        <p:spPr>
          <a:xfrm>
            <a:off x="6581388" y="2032239"/>
            <a:ext cx="4678793" cy="3421500"/>
          </a:xfrm>
        </p:spPr>
        <p:txBody>
          <a:bodyPr>
            <a:normAutofit fontScale="92500" lnSpcReduction="10000"/>
          </a:bodyPr>
          <a:lstStyle/>
          <a:p>
            <a:r>
              <a:rPr lang="en-US" dirty="0"/>
              <a:t>Extensive properties do depend on the amount of matter that is present. An extensive property is considered additive for subsystems</a:t>
            </a:r>
            <a:r>
              <a:rPr lang="en-US" dirty="0" smtClean="0"/>
              <a:t>.</a:t>
            </a:r>
          </a:p>
          <a:p>
            <a:r>
              <a:rPr lang="en-US" dirty="0"/>
              <a:t>While extensive properties are great for describing a sample, they aren't very helpful in identifying it because they can change according to sample size or conditions.</a:t>
            </a:r>
          </a:p>
        </p:txBody>
      </p:sp>
      <p:sp>
        <p:nvSpPr>
          <p:cNvPr id="10" name="TextBox 9"/>
          <p:cNvSpPr txBox="1"/>
          <p:nvPr/>
        </p:nvSpPr>
        <p:spPr>
          <a:xfrm>
            <a:off x="1139926" y="5551715"/>
            <a:ext cx="10120255" cy="1200329"/>
          </a:xfrm>
          <a:prstGeom prst="rect">
            <a:avLst/>
          </a:prstGeom>
          <a:noFill/>
          <a:ln w="38100">
            <a:solidFill>
              <a:schemeClr val="tx2">
                <a:lumMod val="75000"/>
              </a:schemeClr>
            </a:solidFill>
          </a:ln>
        </p:spPr>
        <p:txBody>
          <a:bodyPr wrap="square" rtlCol="0">
            <a:spAutoFit/>
          </a:bodyPr>
          <a:lstStyle/>
          <a:p>
            <a:r>
              <a:rPr lang="en-US" i="1" dirty="0"/>
              <a:t>One easy way to tell whether a physical property is intensive or extensive is to take two identical samples of a substance and put them together. If this doubles the property (e.g., twice the mass, twice as long), it's an extensive property. If the property is unchanged by altering the sample size, it's an intensive property.</a:t>
            </a:r>
          </a:p>
        </p:txBody>
      </p:sp>
    </p:spTree>
    <p:extLst>
      <p:ext uri="{BB962C8B-B14F-4D97-AF65-F5344CB8AC3E}">
        <p14:creationId xmlns:p14="http://schemas.microsoft.com/office/powerpoint/2010/main" val="3091368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3588" y="3290945"/>
            <a:ext cx="10502536" cy="1424746"/>
          </a:xfrm>
        </p:spPr>
        <p:txBody>
          <a:bodyPr>
            <a:normAutofit/>
          </a:bodyPr>
          <a:lstStyle/>
          <a:p>
            <a:r>
              <a:rPr lang="en-US" sz="4600" dirty="0" smtClean="0"/>
              <a:t>Density, an Intensive, </a:t>
            </a:r>
            <a:r>
              <a:rPr lang="en-US" sz="4600" dirty="0"/>
              <a:t>P</a:t>
            </a:r>
            <a:r>
              <a:rPr lang="en-US" sz="4600" dirty="0" smtClean="0"/>
              <a:t>hysical </a:t>
            </a:r>
            <a:r>
              <a:rPr lang="en-US" sz="4600" dirty="0"/>
              <a:t>P</a:t>
            </a:r>
            <a:r>
              <a:rPr lang="en-US" sz="4600" dirty="0" smtClean="0"/>
              <a:t>roperty</a:t>
            </a:r>
            <a:endParaRPr lang="en-US" sz="4600" dirty="0"/>
          </a:p>
        </p:txBody>
      </p:sp>
      <p:sp>
        <p:nvSpPr>
          <p:cNvPr id="8" name="Text Placeholder 7"/>
          <p:cNvSpPr>
            <a:spLocks noGrp="1"/>
          </p:cNvSpPr>
          <p:nvPr>
            <p:ph type="body" idx="1"/>
          </p:nvPr>
        </p:nvSpPr>
        <p:spPr/>
        <p:txBody>
          <a:bodyPr/>
          <a:lstStyle/>
          <a:p>
            <a:r>
              <a:rPr lang="en-US" dirty="0" smtClean="0"/>
              <a:t>What is density? How do we calculate it?</a:t>
            </a:r>
            <a:endParaRPr lang="en-US" dirty="0"/>
          </a:p>
        </p:txBody>
      </p:sp>
    </p:spTree>
    <p:extLst>
      <p:ext uri="{BB962C8B-B14F-4D97-AF65-F5344CB8AC3E}">
        <p14:creationId xmlns:p14="http://schemas.microsoft.com/office/powerpoint/2010/main" val="183449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0758" y="167975"/>
            <a:ext cx="3370980" cy="1077229"/>
          </a:xfrm>
        </p:spPr>
        <p:txBody>
          <a:bodyPr/>
          <a:lstStyle/>
          <a:p>
            <a:r>
              <a:rPr lang="en-US" dirty="0" smtClean="0"/>
              <a:t>Density</a:t>
            </a:r>
            <a:endParaRPr lang="en-US" dirty="0"/>
          </a:p>
        </p:txBody>
      </p:sp>
      <p:sp>
        <p:nvSpPr>
          <p:cNvPr id="8" name="Content Placeholder 7"/>
          <p:cNvSpPr>
            <a:spLocks noGrp="1"/>
          </p:cNvSpPr>
          <p:nvPr>
            <p:ph idx="1"/>
          </p:nvPr>
        </p:nvSpPr>
        <p:spPr>
          <a:xfrm>
            <a:off x="1010113" y="706590"/>
            <a:ext cx="9427110" cy="2543024"/>
          </a:xfrm>
        </p:spPr>
        <p:txBody>
          <a:bodyPr/>
          <a:lstStyle/>
          <a:p>
            <a:r>
              <a:rPr lang="en-US" sz="2800" dirty="0"/>
              <a:t>the degree of compactness of a substance</a:t>
            </a:r>
            <a:r>
              <a:rPr lang="en-US" sz="2800" dirty="0" smtClean="0"/>
              <a:t>.</a:t>
            </a:r>
          </a:p>
          <a:p>
            <a:r>
              <a:rPr lang="en-US" sz="2800" cap="all" dirty="0" smtClean="0"/>
              <a:t>(PHYSICS)</a:t>
            </a:r>
            <a:r>
              <a:rPr lang="en-US" sz="2800" dirty="0" smtClean="0"/>
              <a:t> - degree </a:t>
            </a:r>
            <a:r>
              <a:rPr lang="en-US" sz="2800" dirty="0"/>
              <a:t>of consistency measured by the quantity of mass per unit volume.</a:t>
            </a:r>
          </a:p>
          <a:p>
            <a:endParaRPr lang="en-US" dirty="0"/>
          </a:p>
        </p:txBody>
      </p:sp>
      <p:pic>
        <p:nvPicPr>
          <p:cNvPr id="10" name="Picture 9"/>
          <p:cNvPicPr>
            <a:picLocks noChangeAspect="1"/>
          </p:cNvPicPr>
          <p:nvPr/>
        </p:nvPicPr>
        <p:blipFill>
          <a:blip r:embed="rId2"/>
          <a:stretch>
            <a:fillRect/>
          </a:stretch>
        </p:blipFill>
        <p:spPr>
          <a:xfrm>
            <a:off x="3278014" y="2752325"/>
            <a:ext cx="5160724" cy="3870543"/>
          </a:xfrm>
          <a:prstGeom prst="rect">
            <a:avLst/>
          </a:prstGeom>
        </p:spPr>
      </p:pic>
    </p:spTree>
    <p:extLst>
      <p:ext uri="{BB962C8B-B14F-4D97-AF65-F5344CB8AC3E}">
        <p14:creationId xmlns:p14="http://schemas.microsoft.com/office/powerpoint/2010/main" val="398390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463" y="156754"/>
            <a:ext cx="9366069" cy="6479177"/>
          </a:xfrm>
          <a:prstGeom prst="rect">
            <a:avLst/>
          </a:prstGeom>
        </p:spPr>
      </p:pic>
    </p:spTree>
    <p:extLst>
      <p:ext uri="{BB962C8B-B14F-4D97-AF65-F5344CB8AC3E}">
        <p14:creationId xmlns:p14="http://schemas.microsoft.com/office/powerpoint/2010/main" val="3105658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3718" y="162670"/>
            <a:ext cx="3657872" cy="1863773"/>
          </a:xfrm>
          <a:prstGeom prst="rect">
            <a:avLst/>
          </a:prstGeom>
        </p:spPr>
      </p:pic>
      <p:pic>
        <p:nvPicPr>
          <p:cNvPr id="5" name="Picture 4"/>
          <p:cNvPicPr>
            <a:picLocks noChangeAspect="1"/>
          </p:cNvPicPr>
          <p:nvPr/>
        </p:nvPicPr>
        <p:blipFill>
          <a:blip r:embed="rId3"/>
          <a:stretch>
            <a:fillRect/>
          </a:stretch>
        </p:blipFill>
        <p:spPr>
          <a:xfrm>
            <a:off x="4021590" y="3372529"/>
            <a:ext cx="6949263" cy="3054396"/>
          </a:xfrm>
          <a:prstGeom prst="rect">
            <a:avLst/>
          </a:prstGeom>
        </p:spPr>
      </p:pic>
      <p:pic>
        <p:nvPicPr>
          <p:cNvPr id="6" name="Picture 5"/>
          <p:cNvPicPr>
            <a:picLocks noChangeAspect="1"/>
          </p:cNvPicPr>
          <p:nvPr/>
        </p:nvPicPr>
        <p:blipFill>
          <a:blip r:embed="rId4"/>
          <a:stretch>
            <a:fillRect/>
          </a:stretch>
        </p:blipFill>
        <p:spPr>
          <a:xfrm>
            <a:off x="363718" y="2591616"/>
            <a:ext cx="2790825" cy="2876550"/>
          </a:xfrm>
          <a:prstGeom prst="rect">
            <a:avLst/>
          </a:prstGeom>
        </p:spPr>
      </p:pic>
      <p:pic>
        <p:nvPicPr>
          <p:cNvPr id="7" name="Picture 6"/>
          <p:cNvPicPr>
            <a:picLocks noChangeAspect="1"/>
          </p:cNvPicPr>
          <p:nvPr/>
        </p:nvPicPr>
        <p:blipFill>
          <a:blip r:embed="rId5"/>
          <a:stretch>
            <a:fillRect/>
          </a:stretch>
        </p:blipFill>
        <p:spPr>
          <a:xfrm>
            <a:off x="4239032" y="162670"/>
            <a:ext cx="6746878" cy="1867988"/>
          </a:xfrm>
          <a:prstGeom prst="rect">
            <a:avLst/>
          </a:prstGeom>
        </p:spPr>
      </p:pic>
    </p:spTree>
    <p:extLst>
      <p:ext uri="{BB962C8B-B14F-4D97-AF65-F5344CB8AC3E}">
        <p14:creationId xmlns:p14="http://schemas.microsoft.com/office/powerpoint/2010/main" val="557374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505</TotalTime>
  <Words>547</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MS Shell Dlg 2</vt:lpstr>
      <vt:lpstr>Wingdings</vt:lpstr>
      <vt:lpstr>Wingdings 3</vt:lpstr>
      <vt:lpstr>Madison</vt:lpstr>
      <vt:lpstr>Vocabulary</vt:lpstr>
      <vt:lpstr>Physical and Chemical Properties</vt:lpstr>
      <vt:lpstr>Essential Questions</vt:lpstr>
      <vt:lpstr>PowerPoint Presentation</vt:lpstr>
      <vt:lpstr>Difference between intensive and extensive properties</vt:lpstr>
      <vt:lpstr>Density, an Intensive, Physical Property</vt:lpstr>
      <vt:lpstr>Density</vt:lpstr>
      <vt:lpstr>PowerPoint Presentation</vt:lpstr>
      <vt:lpstr>PowerPoint Presentation</vt:lpstr>
      <vt:lpstr>PowerPoint Presentation</vt:lpstr>
      <vt:lpstr>PowerPoint Presentation</vt:lpstr>
      <vt:lpstr>LAB:Calculate density of a block of wood</vt:lpstr>
      <vt:lpstr>Calculate density of water</vt:lpstr>
      <vt:lpstr>PowerPoint Presentation</vt:lpstr>
      <vt:lpstr>Calculate density of a rock</vt:lpstr>
      <vt:lpstr>PowerPoint Presentation</vt:lpstr>
    </vt:vector>
  </TitlesOfParts>
  <Company>GMCS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Chemical Properties</dc:title>
  <dc:creator>Mary Ann Seslar</dc:creator>
  <cp:lastModifiedBy>Mary Ann Seslar</cp:lastModifiedBy>
  <cp:revision>22</cp:revision>
  <dcterms:created xsi:type="dcterms:W3CDTF">2019-04-24T15:35:13Z</dcterms:created>
  <dcterms:modified xsi:type="dcterms:W3CDTF">2019-05-14T22:52:26Z</dcterms:modified>
</cp:coreProperties>
</file>