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67" r:id="rId3"/>
    <p:sldId id="257" r:id="rId4"/>
    <p:sldId id="259" r:id="rId5"/>
    <p:sldId id="260" r:id="rId6"/>
    <p:sldId id="261" r:id="rId7"/>
    <p:sldId id="262" r:id="rId8"/>
    <p:sldId id="258" r:id="rId9"/>
    <p:sldId id="265" r:id="rId10"/>
    <p:sldId id="266" r:id="rId11"/>
    <p:sldId id="268" r:id="rId12"/>
    <p:sldId id="26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DE1A2D-A611-422C-9CDE-351644716BDA}" type="datetimeFigureOut">
              <a:rPr lang="en-US" smtClean="0"/>
              <a:t>1/18/2017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04CCB7-E069-41A7-9E29-3582B94C8033}" type="slidenum">
              <a:rPr lang="en-US" smtClean="0"/>
              <a:t>‹#›</a:t>
            </a:fld>
            <a:endParaRPr lang="en-US"/>
          </a:p>
        </p:txBody>
      </p:sp>
    </p:spTree>
    <p:extLst>
      <p:ext uri="{BB962C8B-B14F-4D97-AF65-F5344CB8AC3E}">
        <p14:creationId xmlns:p14="http://schemas.microsoft.com/office/powerpoint/2010/main" val="27411621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17E1D09-7990-4B4C-8484-132F2EF0BD05}"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85503-6422-4050-BF33-1F08EC6F807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1D09-7990-4B4C-8484-132F2EF0BD05}"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1D09-7990-4B4C-8484-132F2EF0BD05}"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E1D09-7990-4B4C-8484-132F2EF0BD05}"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17E1D09-7990-4B4C-8484-132F2EF0BD05}" type="datetimeFigureOut">
              <a:rPr lang="en-US" smtClean="0"/>
              <a:t>1/18/2017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A4A85503-6422-4050-BF33-1F08EC6F80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7E1D09-7990-4B4C-8484-132F2EF0BD05}"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E1D09-7990-4B4C-8484-132F2EF0BD05}"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E1D09-7990-4B4C-8484-132F2EF0BD05}"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E1D09-7990-4B4C-8484-132F2EF0BD05}"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85503-6422-4050-BF33-1F08EC6F80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7E1D09-7990-4B4C-8484-132F2EF0BD05}"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85503-6422-4050-BF33-1F08EC6F807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17E1D09-7990-4B4C-8484-132F2EF0BD05}"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85503-6422-4050-BF33-1F08EC6F807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17E1D09-7990-4B4C-8484-132F2EF0BD05}" type="datetimeFigureOut">
              <a:rPr lang="en-US" smtClean="0"/>
              <a:t>1/18/2017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4A85503-6422-4050-BF33-1F08EC6F807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Phases of the Moon</a:t>
            </a:r>
            <a:endParaRPr lang="en-US" dirty="0"/>
          </a:p>
        </p:txBody>
      </p:sp>
      <p:sp>
        <p:nvSpPr>
          <p:cNvPr id="3" name="Subtitle 2"/>
          <p:cNvSpPr>
            <a:spLocks noGrp="1"/>
          </p:cNvSpPr>
          <p:nvPr>
            <p:ph type="subTitle" idx="1"/>
          </p:nvPr>
        </p:nvSpPr>
        <p:spPr/>
        <p:txBody>
          <a:bodyPr/>
          <a:lstStyle/>
          <a:p>
            <a:r>
              <a:rPr lang="en-US" dirty="0" smtClean="0"/>
              <a:t>What are the phases of the moon?</a:t>
            </a:r>
          </a:p>
          <a:p>
            <a:r>
              <a:rPr lang="en-US" dirty="0" smtClean="0"/>
              <a:t>What causes the phases of the moon?</a:t>
            </a:r>
            <a:endParaRPr lang="en-US" dirty="0"/>
          </a:p>
        </p:txBody>
      </p:sp>
    </p:spTree>
    <p:extLst>
      <p:ext uri="{BB962C8B-B14F-4D97-AF65-F5344CB8AC3E}">
        <p14:creationId xmlns:p14="http://schemas.microsoft.com/office/powerpoint/2010/main" val="3819535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does each phase last?</a:t>
            </a:r>
            <a:endParaRPr lang="en-US" dirty="0"/>
          </a:p>
        </p:txBody>
      </p:sp>
      <p:sp>
        <p:nvSpPr>
          <p:cNvPr id="3" name="Content Placeholder 2"/>
          <p:cNvSpPr>
            <a:spLocks noGrp="1"/>
          </p:cNvSpPr>
          <p:nvPr>
            <p:ph idx="1"/>
          </p:nvPr>
        </p:nvSpPr>
        <p:spPr>
          <a:xfrm>
            <a:off x="457200" y="1600199"/>
            <a:ext cx="8229600" cy="2805546"/>
          </a:xfrm>
        </p:spPr>
        <p:txBody>
          <a:bodyPr>
            <a:normAutofit/>
          </a:bodyPr>
          <a:lstStyle/>
          <a:p>
            <a:r>
              <a:rPr lang="en-US" dirty="0" smtClean="0"/>
              <a:t>Each phase lasts about 3 ½ days (all the phases total about 29 days)</a:t>
            </a:r>
          </a:p>
          <a:p>
            <a:r>
              <a:rPr lang="en-US" dirty="0"/>
              <a:t>T</a:t>
            </a:r>
            <a:r>
              <a:rPr lang="en-US" dirty="0" smtClean="0"/>
              <a:t>hat means that what ever phase it is for us in New Mexico, that is the phase the whole earth will see. </a:t>
            </a:r>
          </a:p>
          <a:p>
            <a:r>
              <a:rPr lang="en-US" dirty="0" smtClean="0"/>
              <a:t>A New Moon means a New Moon in Paris, Albuquerque, New York, China and </a:t>
            </a:r>
            <a:r>
              <a:rPr lang="en-US" dirty="0" err="1" smtClean="0"/>
              <a:t>Chinle</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255" y="3844637"/>
            <a:ext cx="4267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279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0" r="4662"/>
          <a:stretch/>
        </p:blipFill>
        <p:spPr bwMode="auto">
          <a:xfrm>
            <a:off x="169649" y="2206171"/>
            <a:ext cx="882920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Moon Phase Calendar for 2017</a:t>
            </a:r>
            <a:endParaRPr lang="en-US" dirty="0"/>
          </a:p>
        </p:txBody>
      </p:sp>
    </p:spTree>
    <p:extLst>
      <p:ext uri="{BB962C8B-B14F-4D97-AF65-F5344CB8AC3E}">
        <p14:creationId xmlns:p14="http://schemas.microsoft.com/office/powerpoint/2010/main" val="81179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53"/>
          </a:xfrm>
        </p:spPr>
        <p:txBody>
          <a:bodyPr/>
          <a:lstStyle/>
          <a:p>
            <a:r>
              <a:rPr lang="en-US" dirty="0" smtClean="0"/>
              <a:t>Finishing the notes</a:t>
            </a:r>
            <a:endParaRPr lang="en-US" dirty="0"/>
          </a:p>
        </p:txBody>
      </p:sp>
      <p:sp>
        <p:nvSpPr>
          <p:cNvPr id="3" name="Content Placeholder 2"/>
          <p:cNvSpPr>
            <a:spLocks noGrp="1"/>
          </p:cNvSpPr>
          <p:nvPr>
            <p:ph idx="1"/>
          </p:nvPr>
        </p:nvSpPr>
        <p:spPr>
          <a:xfrm>
            <a:off x="386019" y="992608"/>
            <a:ext cx="8229600" cy="4525963"/>
          </a:xfrm>
        </p:spPr>
        <p:txBody>
          <a:bodyPr/>
          <a:lstStyle/>
          <a:p>
            <a:r>
              <a:rPr lang="en-US" dirty="0" smtClean="0"/>
              <a:t>Color your notes</a:t>
            </a:r>
          </a:p>
          <a:p>
            <a:r>
              <a:rPr lang="en-US" dirty="0" smtClean="0"/>
              <a:t>Add annotations</a:t>
            </a:r>
          </a:p>
          <a:p>
            <a:r>
              <a:rPr lang="en-US" dirty="0" smtClean="0"/>
              <a:t>Write a </a:t>
            </a:r>
            <a:r>
              <a:rPr lang="en-US" dirty="0" smtClean="0"/>
              <a:t>Summary</a:t>
            </a:r>
          </a:p>
          <a:p>
            <a:pPr lvl="1"/>
            <a:r>
              <a:rPr lang="en-US" dirty="0"/>
              <a:t>What are the phases of the moon?</a:t>
            </a:r>
          </a:p>
          <a:p>
            <a:pPr lvl="1"/>
            <a:r>
              <a:rPr lang="en-US" dirty="0"/>
              <a:t>What causes the phases of the </a:t>
            </a:r>
            <a:r>
              <a:rPr lang="en-US" dirty="0" smtClean="0"/>
              <a:t>moon?</a:t>
            </a:r>
          </a:p>
          <a:p>
            <a:pPr lvl="1"/>
            <a:r>
              <a:rPr lang="en-US" dirty="0" smtClean="0"/>
              <a:t>What did you learn with the activity?</a:t>
            </a:r>
            <a:endParaRPr lang="en-US" dirty="0" smtClean="0"/>
          </a:p>
          <a:p>
            <a:r>
              <a:rPr lang="en-US" dirty="0" smtClean="0"/>
              <a:t>Write a Response</a:t>
            </a:r>
            <a:endParaRPr lang="en-US" dirty="0"/>
          </a:p>
        </p:txBody>
      </p:sp>
      <p:pic>
        <p:nvPicPr>
          <p:cNvPr id="4" name="Picture 6" descr="http://www.ingridscience.ca/sites/default/files/images/activities/img_43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3755" y="524030"/>
            <a:ext cx="1743903" cy="2322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hysics.weber.edu/schroeder/ua/MoonsOnSti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369" y="3706410"/>
            <a:ext cx="428625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3.bp.blogspot.com/-ONfDqjLZbyc/Ub7pdAC-IcI/AAAAAAAABQY/Armb4EemBN8/s1600/160_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27" y="4067585"/>
            <a:ext cx="33147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11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019" y="4782544"/>
            <a:ext cx="8305800" cy="1143000"/>
          </a:xfrm>
        </p:spPr>
        <p:txBody>
          <a:bodyPr>
            <a:normAutofit fontScale="90000"/>
          </a:bodyPr>
          <a:lstStyle/>
          <a:p>
            <a:r>
              <a:rPr lang="en-US" dirty="0" smtClean="0"/>
              <a:t>You can turn to page 19 in the book to have a picture of what we will draw in the next slide.</a:t>
            </a:r>
            <a:endParaRPr lang="en-US" dirty="0"/>
          </a:p>
        </p:txBody>
      </p:sp>
    </p:spTree>
    <p:extLst>
      <p:ext uri="{BB962C8B-B14F-4D97-AF65-F5344CB8AC3E}">
        <p14:creationId xmlns:p14="http://schemas.microsoft.com/office/powerpoint/2010/main" val="224888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fontScale="90000"/>
          </a:bodyPr>
          <a:lstStyle/>
          <a:p>
            <a:r>
              <a:rPr lang="en-US" dirty="0" smtClean="0"/>
              <a:t>The phases of the moon</a:t>
            </a:r>
            <a:endParaRPr lang="en-US" dirty="0"/>
          </a:p>
        </p:txBody>
      </p:sp>
      <p:pic>
        <p:nvPicPr>
          <p:cNvPr id="1026" name="Picture 2" descr="http://www.moonconnection.com/images/moon_phases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382" y="906778"/>
            <a:ext cx="6477000" cy="5829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10200" y="1219200"/>
            <a:ext cx="8382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5992091" y="3048000"/>
            <a:ext cx="8382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rot="5400000">
            <a:off x="5603158" y="4715014"/>
            <a:ext cx="838200" cy="1376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1392382" y="3211828"/>
            <a:ext cx="8382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1981200" y="4984172"/>
            <a:ext cx="8382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rot="5400000">
            <a:off x="3962400" y="5437908"/>
            <a:ext cx="8382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rot="5400000">
            <a:off x="3257550" y="704850"/>
            <a:ext cx="838200" cy="1409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1811482" y="1787236"/>
            <a:ext cx="914400" cy="110836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4953000" y="2286000"/>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3789219" y="1828800"/>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2743200" y="2286000"/>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p:cNvSpPr/>
          <p:nvPr/>
        </p:nvSpPr>
        <p:spPr>
          <a:xfrm>
            <a:off x="2265219" y="3352800"/>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5486400" y="3352800"/>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2722419" y="4431028"/>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3823856" y="4984172"/>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4953000" y="4544291"/>
            <a:ext cx="457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2479964" y="2022764"/>
            <a:ext cx="3221181" cy="32835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32131" y="906778"/>
            <a:ext cx="1659621" cy="369332"/>
          </a:xfrm>
          <a:prstGeom prst="rect">
            <a:avLst/>
          </a:prstGeom>
          <a:noFill/>
        </p:spPr>
        <p:txBody>
          <a:bodyPr wrap="none" rtlCol="0">
            <a:spAutoFit/>
          </a:bodyPr>
          <a:lstStyle/>
          <a:p>
            <a:r>
              <a:rPr lang="en-US" dirty="0" smtClean="0"/>
              <a:t>View from Earth</a:t>
            </a:r>
            <a:endParaRPr lang="en-US" dirty="0"/>
          </a:p>
        </p:txBody>
      </p:sp>
      <p:sp>
        <p:nvSpPr>
          <p:cNvPr id="24" name="TextBox 23"/>
          <p:cNvSpPr txBox="1"/>
          <p:nvPr/>
        </p:nvSpPr>
        <p:spPr>
          <a:xfrm>
            <a:off x="3260743" y="4246362"/>
            <a:ext cx="1823320" cy="369332"/>
          </a:xfrm>
          <a:prstGeom prst="rect">
            <a:avLst/>
          </a:prstGeom>
          <a:noFill/>
        </p:spPr>
        <p:txBody>
          <a:bodyPr wrap="none" rtlCol="0">
            <a:spAutoFit/>
          </a:bodyPr>
          <a:lstStyle/>
          <a:p>
            <a:r>
              <a:rPr lang="en-US" dirty="0" smtClean="0"/>
              <a:t>View </a:t>
            </a:r>
            <a:r>
              <a:rPr lang="en-US" smtClean="0"/>
              <a:t>from  Space</a:t>
            </a:r>
            <a:endParaRPr lang="en-US" dirty="0"/>
          </a:p>
        </p:txBody>
      </p:sp>
    </p:spTree>
    <p:extLst>
      <p:ext uri="{BB962C8B-B14F-4D97-AF65-F5344CB8AC3E}">
        <p14:creationId xmlns:p14="http://schemas.microsoft.com/office/powerpoint/2010/main" val="24852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animBg="1"/>
      <p:bldP spid="7" grpId="0" animBg="1"/>
      <p:bldP spid="15" grpId="0" animBg="1"/>
      <p:bldP spid="17" grpId="0" animBg="1"/>
      <p:bldP spid="18" grpId="0" animBg="1"/>
      <p:bldP spid="19" grpId="0" animBg="1"/>
      <p:bldP spid="20" grpId="0" animBg="1"/>
      <p:bldP spid="21" grpId="0" animBg="1"/>
      <p:bldP spid="22" grpId="0" animBg="1"/>
      <p:bldP spid="2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ld.koalateam.com/batik/moonPha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97" y="745254"/>
            <a:ext cx="4391025" cy="5276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8645" y="1932039"/>
            <a:ext cx="1002890" cy="589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97852" y="1903840"/>
            <a:ext cx="1124475" cy="646331"/>
          </a:xfrm>
          <a:prstGeom prst="rect">
            <a:avLst/>
          </a:prstGeom>
          <a:noFill/>
        </p:spPr>
        <p:txBody>
          <a:bodyPr wrap="none" rtlCol="0">
            <a:spAutoFit/>
          </a:bodyPr>
          <a:lstStyle/>
          <a:p>
            <a:r>
              <a:rPr lang="en-US" dirty="0" smtClean="0"/>
              <a:t>Phases of </a:t>
            </a:r>
          </a:p>
          <a:p>
            <a:r>
              <a:rPr lang="en-US" dirty="0" smtClean="0"/>
              <a:t>the moon</a:t>
            </a:r>
            <a:endParaRPr lang="en-US" dirty="0"/>
          </a:p>
        </p:txBody>
      </p:sp>
      <p:sp>
        <p:nvSpPr>
          <p:cNvPr id="6" name="TextBox 5"/>
          <p:cNvSpPr txBox="1"/>
          <p:nvPr/>
        </p:nvSpPr>
        <p:spPr>
          <a:xfrm>
            <a:off x="4797322" y="5383161"/>
            <a:ext cx="1514988" cy="369332"/>
          </a:xfrm>
          <a:prstGeom prst="rect">
            <a:avLst/>
          </a:prstGeom>
          <a:noFill/>
        </p:spPr>
        <p:txBody>
          <a:bodyPr wrap="square" rtlCol="0">
            <a:spAutoFit/>
          </a:bodyPr>
          <a:lstStyle/>
          <a:p>
            <a:r>
              <a:rPr lang="en-US" dirty="0" smtClean="0"/>
              <a:t>1.  New Moon</a:t>
            </a:r>
            <a:endParaRPr lang="en-US" dirty="0"/>
          </a:p>
        </p:txBody>
      </p:sp>
      <p:sp>
        <p:nvSpPr>
          <p:cNvPr id="8" name="TextBox 7"/>
          <p:cNvSpPr txBox="1"/>
          <p:nvPr/>
        </p:nvSpPr>
        <p:spPr>
          <a:xfrm>
            <a:off x="4797321" y="4886632"/>
            <a:ext cx="3270047" cy="369332"/>
          </a:xfrm>
          <a:prstGeom prst="rect">
            <a:avLst/>
          </a:prstGeom>
          <a:noFill/>
        </p:spPr>
        <p:txBody>
          <a:bodyPr wrap="square" rtlCol="0">
            <a:spAutoFit/>
          </a:bodyPr>
          <a:lstStyle/>
          <a:p>
            <a:r>
              <a:rPr lang="en-US" dirty="0"/>
              <a:t>2</a:t>
            </a:r>
            <a:r>
              <a:rPr lang="en-US" dirty="0" smtClean="0"/>
              <a:t>.  Waxing Crescent Moon</a:t>
            </a:r>
            <a:endParaRPr lang="en-US" dirty="0"/>
          </a:p>
        </p:txBody>
      </p:sp>
      <p:sp>
        <p:nvSpPr>
          <p:cNvPr id="9" name="TextBox 8"/>
          <p:cNvSpPr txBox="1"/>
          <p:nvPr/>
        </p:nvSpPr>
        <p:spPr>
          <a:xfrm>
            <a:off x="4797322" y="4316361"/>
            <a:ext cx="3270047" cy="369332"/>
          </a:xfrm>
          <a:prstGeom prst="rect">
            <a:avLst/>
          </a:prstGeom>
          <a:noFill/>
        </p:spPr>
        <p:txBody>
          <a:bodyPr wrap="square" rtlCol="0">
            <a:spAutoFit/>
          </a:bodyPr>
          <a:lstStyle/>
          <a:p>
            <a:r>
              <a:rPr lang="en-US" dirty="0" smtClean="0"/>
              <a:t>3.  First Quarter Moon</a:t>
            </a:r>
            <a:endParaRPr lang="en-US" dirty="0"/>
          </a:p>
        </p:txBody>
      </p:sp>
      <p:sp>
        <p:nvSpPr>
          <p:cNvPr id="10" name="TextBox 9"/>
          <p:cNvSpPr txBox="1"/>
          <p:nvPr/>
        </p:nvSpPr>
        <p:spPr>
          <a:xfrm>
            <a:off x="4797322" y="3814916"/>
            <a:ext cx="3270047" cy="369332"/>
          </a:xfrm>
          <a:prstGeom prst="rect">
            <a:avLst/>
          </a:prstGeom>
          <a:noFill/>
        </p:spPr>
        <p:txBody>
          <a:bodyPr wrap="square" rtlCol="0">
            <a:spAutoFit/>
          </a:bodyPr>
          <a:lstStyle/>
          <a:p>
            <a:r>
              <a:rPr lang="en-US" dirty="0" smtClean="0"/>
              <a:t>4.  Waxing Gibbous Moon</a:t>
            </a:r>
            <a:endParaRPr lang="en-US" dirty="0"/>
          </a:p>
        </p:txBody>
      </p:sp>
      <p:sp>
        <p:nvSpPr>
          <p:cNvPr id="11" name="TextBox 10"/>
          <p:cNvSpPr txBox="1"/>
          <p:nvPr/>
        </p:nvSpPr>
        <p:spPr>
          <a:xfrm>
            <a:off x="4797321" y="3383679"/>
            <a:ext cx="1514988" cy="369332"/>
          </a:xfrm>
          <a:prstGeom prst="rect">
            <a:avLst/>
          </a:prstGeom>
          <a:noFill/>
        </p:spPr>
        <p:txBody>
          <a:bodyPr wrap="square" rtlCol="0">
            <a:spAutoFit/>
          </a:bodyPr>
          <a:lstStyle/>
          <a:p>
            <a:r>
              <a:rPr lang="en-US" dirty="0"/>
              <a:t>5</a:t>
            </a:r>
            <a:r>
              <a:rPr lang="en-US" dirty="0" smtClean="0"/>
              <a:t>.  Full Moon</a:t>
            </a:r>
            <a:endParaRPr lang="en-US" dirty="0"/>
          </a:p>
        </p:txBody>
      </p:sp>
      <p:sp>
        <p:nvSpPr>
          <p:cNvPr id="12" name="TextBox 11"/>
          <p:cNvSpPr txBox="1"/>
          <p:nvPr/>
        </p:nvSpPr>
        <p:spPr>
          <a:xfrm>
            <a:off x="4797320" y="2861187"/>
            <a:ext cx="3270047" cy="369332"/>
          </a:xfrm>
          <a:prstGeom prst="rect">
            <a:avLst/>
          </a:prstGeom>
          <a:noFill/>
        </p:spPr>
        <p:txBody>
          <a:bodyPr wrap="square" rtlCol="0">
            <a:spAutoFit/>
          </a:bodyPr>
          <a:lstStyle/>
          <a:p>
            <a:r>
              <a:rPr lang="en-US" dirty="0"/>
              <a:t>6</a:t>
            </a:r>
            <a:r>
              <a:rPr lang="en-US" dirty="0" smtClean="0"/>
              <a:t>.  Waning Gibbous Moon</a:t>
            </a:r>
            <a:endParaRPr lang="en-US" dirty="0"/>
          </a:p>
        </p:txBody>
      </p:sp>
      <p:sp>
        <p:nvSpPr>
          <p:cNvPr id="13" name="TextBox 12"/>
          <p:cNvSpPr txBox="1"/>
          <p:nvPr/>
        </p:nvSpPr>
        <p:spPr>
          <a:xfrm>
            <a:off x="4797319" y="2337308"/>
            <a:ext cx="3270047" cy="369332"/>
          </a:xfrm>
          <a:prstGeom prst="rect">
            <a:avLst/>
          </a:prstGeom>
          <a:noFill/>
        </p:spPr>
        <p:txBody>
          <a:bodyPr wrap="square" rtlCol="0">
            <a:spAutoFit/>
          </a:bodyPr>
          <a:lstStyle/>
          <a:p>
            <a:r>
              <a:rPr lang="en-US" dirty="0"/>
              <a:t>7</a:t>
            </a:r>
            <a:r>
              <a:rPr lang="en-US" dirty="0" smtClean="0"/>
              <a:t>.  Third Quarter Moon</a:t>
            </a:r>
            <a:endParaRPr lang="en-US" dirty="0"/>
          </a:p>
        </p:txBody>
      </p:sp>
      <p:sp>
        <p:nvSpPr>
          <p:cNvPr id="14" name="TextBox 13"/>
          <p:cNvSpPr txBox="1"/>
          <p:nvPr/>
        </p:nvSpPr>
        <p:spPr>
          <a:xfrm>
            <a:off x="4797322" y="1747373"/>
            <a:ext cx="3270047" cy="369332"/>
          </a:xfrm>
          <a:prstGeom prst="rect">
            <a:avLst/>
          </a:prstGeom>
          <a:noFill/>
        </p:spPr>
        <p:txBody>
          <a:bodyPr wrap="square" rtlCol="0">
            <a:spAutoFit/>
          </a:bodyPr>
          <a:lstStyle/>
          <a:p>
            <a:r>
              <a:rPr lang="en-US" dirty="0" smtClean="0"/>
              <a:t>8.  Waning Crescent Moon</a:t>
            </a:r>
            <a:endParaRPr lang="en-US" dirty="0"/>
          </a:p>
        </p:txBody>
      </p:sp>
      <p:sp>
        <p:nvSpPr>
          <p:cNvPr id="15" name="TextBox 14"/>
          <p:cNvSpPr txBox="1"/>
          <p:nvPr/>
        </p:nvSpPr>
        <p:spPr>
          <a:xfrm>
            <a:off x="4797322" y="1199535"/>
            <a:ext cx="1514988" cy="369332"/>
          </a:xfrm>
          <a:prstGeom prst="rect">
            <a:avLst/>
          </a:prstGeom>
          <a:noFill/>
        </p:spPr>
        <p:txBody>
          <a:bodyPr wrap="square" rtlCol="0">
            <a:spAutoFit/>
          </a:bodyPr>
          <a:lstStyle/>
          <a:p>
            <a:r>
              <a:rPr lang="en-US" dirty="0" smtClean="0"/>
              <a:t>1.  New Moon</a:t>
            </a:r>
            <a:endParaRPr lang="en-US" dirty="0"/>
          </a:p>
        </p:txBody>
      </p:sp>
    </p:spTree>
    <p:extLst>
      <p:ext uri="{BB962C8B-B14F-4D97-AF65-F5344CB8AC3E}">
        <p14:creationId xmlns:p14="http://schemas.microsoft.com/office/powerpoint/2010/main" val="1698369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weetntreats.com/blog/wp-content/uploads/2011/07/oreo-moon-phases-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49" y="277659"/>
            <a:ext cx="8413238" cy="630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7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p53h4YX2WAw/TsSkyy6TVqI/AAAAAAAAEf0/oCM278mdcuU/s1600/Modeling%2BMoon%2BPhases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33" y="1431823"/>
            <a:ext cx="7153275"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1856" y="126590"/>
            <a:ext cx="8229600" cy="1143000"/>
          </a:xfrm>
        </p:spPr>
        <p:txBody>
          <a:bodyPr>
            <a:normAutofit fontScale="90000"/>
          </a:bodyPr>
          <a:lstStyle/>
          <a:p>
            <a:r>
              <a:rPr lang="en-US" dirty="0" smtClean="0"/>
              <a:t>We will now do an experiment to model the phases of the moon.</a:t>
            </a:r>
            <a:endParaRPr lang="en-US" dirty="0"/>
          </a:p>
        </p:txBody>
      </p:sp>
    </p:spTree>
    <p:extLst>
      <p:ext uri="{BB962C8B-B14F-4D97-AF65-F5344CB8AC3E}">
        <p14:creationId xmlns:p14="http://schemas.microsoft.com/office/powerpoint/2010/main" val="3793310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65324"/>
          </a:xfrm>
        </p:spPr>
        <p:txBody>
          <a:bodyPr>
            <a:normAutofit/>
          </a:bodyPr>
          <a:lstStyle/>
          <a:p>
            <a:r>
              <a:rPr lang="en-US" dirty="0" smtClean="0"/>
              <a:t>After your experience with the Styrofoam moons and the light bulb sun, write in your own words, what causes the phases of the moon.</a:t>
            </a:r>
            <a:endParaRPr lang="en-US" dirty="0"/>
          </a:p>
        </p:txBody>
      </p:sp>
      <p:pic>
        <p:nvPicPr>
          <p:cNvPr id="5122" name="Picture 2" descr="http://www.jpl.nasa.gov/education/images/640x350/moonphases-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704" y="2912806"/>
            <a:ext cx="6096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7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causes the phases of the moon?</a:t>
            </a:r>
            <a:endParaRPr lang="en-US" dirty="0"/>
          </a:p>
        </p:txBody>
      </p:sp>
      <p:sp>
        <p:nvSpPr>
          <p:cNvPr id="5" name="Content Placeholder 4"/>
          <p:cNvSpPr>
            <a:spLocks noGrp="1"/>
          </p:cNvSpPr>
          <p:nvPr>
            <p:ph idx="1"/>
          </p:nvPr>
        </p:nvSpPr>
        <p:spPr/>
        <p:txBody>
          <a:bodyPr/>
          <a:lstStyle/>
          <a:p>
            <a:r>
              <a:rPr lang="en-US" dirty="0" smtClean="0"/>
              <a:t>Half of the moon is always lit</a:t>
            </a:r>
          </a:p>
          <a:p>
            <a:r>
              <a:rPr lang="en-US" dirty="0" smtClean="0"/>
              <a:t>Half of the moon is facing earth at all times</a:t>
            </a:r>
          </a:p>
          <a:p>
            <a:r>
              <a:rPr lang="en-US" dirty="0" smtClean="0"/>
              <a:t>BUT the lit half and the facing half aren’t always the same half.</a:t>
            </a:r>
          </a:p>
          <a:p>
            <a:endParaRPr lang="en-US" dirty="0"/>
          </a:p>
          <a:p>
            <a:r>
              <a:rPr lang="en-US" dirty="0" smtClean="0"/>
              <a:t>So we can say that the phases of the moon are caused by half of the moon being lit at all times and as the moon orbits the earth, we see different amounts of the lit side.</a:t>
            </a:r>
          </a:p>
          <a:p>
            <a:endParaRPr lang="en-US" dirty="0"/>
          </a:p>
        </p:txBody>
      </p:sp>
      <p:pic>
        <p:nvPicPr>
          <p:cNvPr id="7170" name="Picture 2" descr="https://encrypted-tbn3.gstatic.com/images?q=tbn:ANd9GcT4fq-456QMr7j8v42yhBP867r-F0EkMexS_bx0-dd0AASgH1FB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931" y="4634577"/>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1.gstatic.com/images?q=tbn:ANd9GcSdtuROH1SjRGEzoB2eSICOeCgzWsl8yLVrQ8BXwBunHjXdZFrc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72245">
            <a:off x="6482633" y="4448840"/>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4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archild.gsfc.nasa.gov/Images/StarChild/icons/pha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48" y="418537"/>
            <a:ext cx="7307109" cy="608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8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2356</TotalTime>
  <Words>328</Words>
  <Application>Microsoft Office PowerPoint</Application>
  <PresentationFormat>On-screen Show (4:3)</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Thatch</vt:lpstr>
      <vt:lpstr>Phases of the Moon</vt:lpstr>
      <vt:lpstr>You can turn to page 19 in the book to have a picture of what we will draw in the next slide.</vt:lpstr>
      <vt:lpstr>The phases of the moon</vt:lpstr>
      <vt:lpstr>PowerPoint Presentation</vt:lpstr>
      <vt:lpstr>PowerPoint Presentation</vt:lpstr>
      <vt:lpstr>We will now do an experiment to model the phases of the moon.</vt:lpstr>
      <vt:lpstr>After your experience with the Styrofoam moons and the light bulb sun, write in your own words, what causes the phases of the moon.</vt:lpstr>
      <vt:lpstr>What causes the phases of the moon?</vt:lpstr>
      <vt:lpstr>PowerPoint Presentation</vt:lpstr>
      <vt:lpstr>How long does each phase last?</vt:lpstr>
      <vt:lpstr>Moon Phase Calendar for 2017</vt:lpstr>
      <vt:lpstr>Finishing the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 Seslar</dc:creator>
  <cp:lastModifiedBy>admin</cp:lastModifiedBy>
  <cp:revision>14</cp:revision>
  <cp:lastPrinted>2017-01-18T17:34:31Z</cp:lastPrinted>
  <dcterms:created xsi:type="dcterms:W3CDTF">2014-01-22T15:43:19Z</dcterms:created>
  <dcterms:modified xsi:type="dcterms:W3CDTF">2017-01-19T17:58:40Z</dcterms:modified>
</cp:coreProperties>
</file>