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3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3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9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8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6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8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9CFDDE-C302-4CEF-B18A-59EEF333798E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8464F11-677A-41CD-B99B-8834610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1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Vocabulary: Objects in the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8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pleides</a:t>
            </a:r>
            <a:r>
              <a:rPr lang="en-US" cap="none" dirty="0" smtClean="0"/>
              <a:t>: young stars that formed in a nebula and the remains of the nebula are still visible.</a:t>
            </a:r>
            <a:endParaRPr lang="en-US" cap="non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14" y="1644878"/>
            <a:ext cx="7655786" cy="498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Horsehead nebula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1" y="1371600"/>
            <a:ext cx="5027567" cy="52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333" y="1676400"/>
            <a:ext cx="2858371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32" y="4013745"/>
            <a:ext cx="3054269" cy="190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7783" y="1676400"/>
            <a:ext cx="212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Hubble Telescope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073" y="5917285"/>
            <a:ext cx="272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Ground-based Telescope view</a:t>
            </a:r>
          </a:p>
        </p:txBody>
      </p:sp>
    </p:spTree>
    <p:extLst>
      <p:ext uri="{BB962C8B-B14F-4D97-AF65-F5344CB8AC3E}">
        <p14:creationId xmlns:p14="http://schemas.microsoft.com/office/powerpoint/2010/main" val="19601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73" y="287701"/>
            <a:ext cx="10566400" cy="1143000"/>
          </a:xfrm>
        </p:spPr>
        <p:txBody>
          <a:bodyPr/>
          <a:lstStyle/>
          <a:p>
            <a:r>
              <a:rPr lang="en-US" dirty="0" smtClean="0"/>
              <a:t>4.  Star-</a:t>
            </a:r>
            <a:r>
              <a:rPr lang="en-US" cap="none" dirty="0" smtClean="0"/>
              <a:t>a glowing ball of gas</a:t>
            </a:r>
            <a:endParaRPr lang="en-US" dirty="0"/>
          </a:p>
        </p:txBody>
      </p:sp>
      <p:pic>
        <p:nvPicPr>
          <p:cNvPr id="3074" name="Picture 2" descr="http://www.rense.com/general86/image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7393546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274638"/>
            <a:ext cx="9649098" cy="1477962"/>
          </a:xfrm>
        </p:spPr>
        <p:txBody>
          <a:bodyPr/>
          <a:lstStyle/>
          <a:p>
            <a:r>
              <a:rPr lang="en-US" dirty="0" smtClean="0"/>
              <a:t>5. Solar System –</a:t>
            </a:r>
            <a:r>
              <a:rPr lang="en-US" cap="none" dirty="0" smtClean="0"/>
              <a:t> (Star System) the sun (or star) and all planets, moons, comets, asteroids, rocks etc. that orbit it.</a:t>
            </a:r>
            <a:endParaRPr lang="en-US" dirty="0"/>
          </a:p>
        </p:txBody>
      </p:sp>
      <p:pic>
        <p:nvPicPr>
          <p:cNvPr id="4098" name="Picture 2" descr="http://solarsystem.nasa.gov/planets/images/splash-pl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12" y="2070433"/>
            <a:ext cx="9101889" cy="47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Sun-</a:t>
            </a:r>
            <a:r>
              <a:rPr lang="en-US" cap="none" dirty="0" smtClean="0"/>
              <a:t>Our star, gives us light and life.</a:t>
            </a:r>
            <a:endParaRPr lang="en-US" dirty="0"/>
          </a:p>
        </p:txBody>
      </p:sp>
      <p:pic>
        <p:nvPicPr>
          <p:cNvPr id="5122" name="Picture 2" descr="http://d1jqu7g1y74ds1.cloudfront.net/wp-content/uploads/2010/05/sunearthcompa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873" y="1558212"/>
            <a:ext cx="5486400" cy="529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Planet</a:t>
            </a:r>
            <a:r>
              <a:rPr lang="en-US" cap="none" dirty="0" smtClean="0"/>
              <a:t>- a body that orbits a star directly</a:t>
            </a:r>
            <a:endParaRPr lang="en-US" dirty="0"/>
          </a:p>
        </p:txBody>
      </p:sp>
      <p:pic>
        <p:nvPicPr>
          <p:cNvPr id="6146" name="Picture 2" descr="http://imgs.mi9.com/uploads/3d/4777/space-planet-wallpaper_1920x1200_864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403" y="1417638"/>
            <a:ext cx="8359370" cy="52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792162"/>
          </a:xfrm>
        </p:spPr>
        <p:txBody>
          <a:bodyPr/>
          <a:lstStyle/>
          <a:p>
            <a:r>
              <a:rPr lang="en-US" dirty="0" smtClean="0"/>
              <a:t>8.  Moon- </a:t>
            </a:r>
            <a:r>
              <a:rPr lang="en-US" cap="none" dirty="0" smtClean="0"/>
              <a:t>a body that orbits a planet</a:t>
            </a:r>
            <a:endParaRPr lang="en-US" dirty="0"/>
          </a:p>
        </p:txBody>
      </p:sp>
      <p:sp>
        <p:nvSpPr>
          <p:cNvPr id="3" name="AutoShape 2" descr="http://static1.fjcdn.com/comments/The+dark+side+of+the+moon+_ccd1c72688fa447983667cd057fc3f5d.jpg"/>
          <p:cNvSpPr>
            <a:spLocks noChangeAspect="1" noChangeArrowheads="1"/>
          </p:cNvSpPr>
          <p:nvPr/>
        </p:nvSpPr>
        <p:spPr bwMode="auto">
          <a:xfrm>
            <a:off x="1679576" y="-1927225"/>
            <a:ext cx="71532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7174" name="Picture 6" descr="http://abyss.uoregon.edu/%7Ejs/images/moons_summa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194" y="1066800"/>
            <a:ext cx="84920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MOONS?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6"/>
          <a:stretch/>
        </p:blipFill>
        <p:spPr bwMode="auto">
          <a:xfrm>
            <a:off x="1752601" y="2590800"/>
            <a:ext cx="8539817" cy="36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1" y="6195604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Arial Narrow"/>
              </a:rPr>
              <a:t>Mimas</a:t>
            </a:r>
            <a:r>
              <a:rPr lang="en-US" dirty="0">
                <a:solidFill>
                  <a:srgbClr val="FFFFFF"/>
                </a:solidFill>
                <a:latin typeface="Arial Narrow"/>
              </a:rPr>
              <a:t>, moon of Saturn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234" y="619560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Death Star</a:t>
            </a:r>
          </a:p>
        </p:txBody>
      </p:sp>
    </p:spTree>
    <p:extLst>
      <p:ext uri="{BB962C8B-B14F-4D97-AF65-F5344CB8AC3E}">
        <p14:creationId xmlns:p14="http://schemas.microsoft.com/office/powerpoint/2010/main" val="19684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2.bp.blogspot.com/-sDoPOM0oKdo/T9DjEQ0xOVI/AAAAAAAAAO8/itR3BtXOQGg/s1600/Ringsof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1"/>
            <a:ext cx="8001453" cy="53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" y="274638"/>
            <a:ext cx="10019212" cy="1325562"/>
          </a:xfrm>
        </p:spPr>
        <p:txBody>
          <a:bodyPr/>
          <a:lstStyle/>
          <a:p>
            <a:r>
              <a:rPr lang="en-US" dirty="0" smtClean="0"/>
              <a:t>9. Rings-</a:t>
            </a:r>
            <a:r>
              <a:rPr lang="en-US" cap="none" dirty="0" smtClean="0"/>
              <a:t>Material (ice, dust, rock) organized in thin, flat areas that circle a planet’s equator. All the gas giant planets have rings.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JUPITER</a:t>
            </a:r>
            <a:endParaRPr lang="en-US" dirty="0"/>
          </a:p>
        </p:txBody>
      </p:sp>
      <p:pic>
        <p:nvPicPr>
          <p:cNvPr id="10242" name="Picture 2" descr="http://skyplanetdotorg.files.wordpress.com/2012/09/jupiter-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18906"/>
            <a:ext cx="4191000" cy="32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0.gstatic.com/images?q=tbn:ANd9GcQ7BVvqT3-sP6UdP_TeXXWWARKHPKjg1EI2H9HySXEBHAs1QLut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600200"/>
            <a:ext cx="40916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786783"/>
          </a:xfrm>
        </p:spPr>
        <p:txBody>
          <a:bodyPr/>
          <a:lstStyle/>
          <a:p>
            <a:r>
              <a:rPr lang="en-US" dirty="0" smtClean="0"/>
              <a:t>Objects in the universe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0" y="1457085"/>
            <a:ext cx="2666231" cy="4495800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buAutoNum type="arabicPeriod" startAt="8"/>
            </a:pPr>
            <a:r>
              <a:rPr lang="en-US" sz="4000" dirty="0" smtClean="0"/>
              <a:t>Moon</a:t>
            </a:r>
          </a:p>
          <a:p>
            <a:pPr marL="742950" indent="-742950">
              <a:buFont typeface="Arial" pitchFamily="34" charset="0"/>
              <a:buAutoNum type="arabicPeriod" startAt="8"/>
            </a:pPr>
            <a:r>
              <a:rPr lang="en-US" sz="4000" dirty="0" smtClean="0"/>
              <a:t>Rings</a:t>
            </a:r>
          </a:p>
          <a:p>
            <a:pPr marL="742950" indent="-742950">
              <a:buFont typeface="Arial" pitchFamily="34" charset="0"/>
              <a:buAutoNum type="arabicPeriod" startAt="8"/>
            </a:pPr>
            <a:r>
              <a:rPr lang="en-US" sz="4000" dirty="0" smtClean="0"/>
              <a:t>Comet</a:t>
            </a:r>
          </a:p>
          <a:p>
            <a:pPr marL="742950" indent="-742950">
              <a:buFont typeface="Arial" pitchFamily="34" charset="0"/>
              <a:buAutoNum type="arabicPeriod" startAt="8"/>
            </a:pPr>
            <a:r>
              <a:rPr lang="en-US" sz="4000" dirty="0" smtClean="0"/>
              <a:t>Asteroid</a:t>
            </a:r>
          </a:p>
          <a:p>
            <a:pPr marL="742950" indent="-742950">
              <a:buFont typeface="Arial" pitchFamily="34" charset="0"/>
              <a:buAutoNum type="arabicPeriod" startAt="8"/>
            </a:pPr>
            <a:r>
              <a:rPr lang="en-US" sz="4000" dirty="0" smtClean="0"/>
              <a:t>Meteoroid</a:t>
            </a:r>
          </a:p>
          <a:p>
            <a:pPr marL="742950" indent="-742950">
              <a:buFont typeface="Arial" pitchFamily="34" charset="0"/>
              <a:buAutoNum type="arabicPeriod" startAt="8"/>
            </a:pPr>
            <a:r>
              <a:rPr lang="en-US" sz="4000" dirty="0" smtClean="0"/>
              <a:t>Meteor</a:t>
            </a:r>
          </a:p>
          <a:p>
            <a:pPr marL="742950" indent="-742950">
              <a:buFont typeface="Arial" pitchFamily="34" charset="0"/>
              <a:buAutoNum type="arabicPeriod" startAt="8"/>
            </a:pPr>
            <a:r>
              <a:rPr lang="en-US" sz="4000" dirty="0" smtClean="0"/>
              <a:t>Meteorite </a:t>
            </a:r>
            <a:endParaRPr lang="en-US" sz="4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09452" y="1061421"/>
            <a:ext cx="6439988" cy="5287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i="1" dirty="0" smtClean="0"/>
              <a:t>Define these terms: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5800" dirty="0" smtClean="0"/>
              <a:t>Universe	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5800" dirty="0" smtClean="0"/>
              <a:t>Galaxy	</a:t>
            </a:r>
            <a:endParaRPr lang="en-US" sz="5800" dirty="0"/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5800" dirty="0" smtClean="0"/>
              <a:t>Nebula</a:t>
            </a:r>
            <a:endParaRPr lang="en-US" sz="5800" dirty="0"/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5800" dirty="0" smtClean="0"/>
              <a:t>Star				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5800" dirty="0" smtClean="0"/>
              <a:t>Solar system/Star system</a:t>
            </a:r>
            <a:endParaRPr lang="en-US" sz="5800" dirty="0"/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5800" dirty="0" smtClean="0"/>
              <a:t>Sun</a:t>
            </a:r>
            <a:endParaRPr lang="en-US" sz="5800" dirty="0"/>
          </a:p>
          <a:p>
            <a:pPr marL="742950" indent="-742950">
              <a:buFont typeface="Arial" pitchFamily="34" charset="0"/>
              <a:buAutoNum type="arabicPeriod"/>
            </a:pPr>
            <a:r>
              <a:rPr lang="en-US" sz="5800" dirty="0" smtClean="0"/>
              <a:t>Planet</a:t>
            </a:r>
            <a:r>
              <a:rPr lang="en-US" sz="5900" dirty="0" smtClean="0"/>
              <a:t>		</a:t>
            </a:r>
            <a:r>
              <a:rPr lang="en-US" sz="4000" dirty="0" smtClean="0"/>
              <a:t>		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50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sATURN</a:t>
            </a:r>
            <a:endParaRPr lang="en-US" dirty="0"/>
          </a:p>
        </p:txBody>
      </p:sp>
      <p:sp>
        <p:nvSpPr>
          <p:cNvPr id="3" name="AutoShape 2" descr="data:image/jpeg;base64,/9j/4AAQSkZJRgABAQAAAQABAAD/2wCEAAkGBhAPEBAPEBQQDw8PDQ8PEBAQEA8QDw0NFBAVFBQQEhIXHCceFxkjGRQUHy8gIycpLC4tFR4yNTAqNSYsLCkBCQoKDgwOFg8PGCkcHBwtKSkpLykpLCkpKS0pKTErKSwpKSk1KSkpKSkpKSw1LCkpKSkuKS0tLSwpLCkvLCkpKf/AABEIALcBEwMBIgACEQEDEQH/xAAcAAEAAQUBAQAAAAAAAAAAAAAABAIDBQYHAQj/xABKEAACAgACBQULBgwGAwEAAAAAAQIDBBEFEiExUQYTQWFxByJSU4GRkpOxwdEUMoKh0vAVFiNCQ0RicoPC0+EXVKOyw+KElKQz/8QAGgEBAAMBAQEAAAAAAAAAAAAAAAECAwQFBv/EACcRAQACAQIFBAIDAAAAAAAAAAABAhEDEhMUIVGhMUFSYQTwQnGR/9oADAMBAAIRAxEAPwDhoAAAErA6Muvlq1QlN9OS2Lte5ARQbtovuaWTyd89VeDWs36T2fUza9H9z7CV5fk1N8bG5/U9n1Gc6lYXiky5BGDexJt8EsyVXojES3VXPsrn8DuuG0DXBZRhGK4RSS+olx0RHginGhfhOCfi9i/EXerkWp6GxEd9Ny7a5/A+g/wTHgg9ER4DjQcJ85TrcXk00+DTTKT6Hv0DXNZSipLg1mvrMFpDud4Oz9EoPjW3B+ZbPqJjVhE6UuKg3/SvcrnHN0Wa37FqyfkmvgabpLQ1+GerdXKHBtZxl2SWxmkWifRSazHqhAAsqAAAAAAAAAAAAAAAAAAAAAAAAAAAXMPh5WSUIRc5SeSjFZtvsJWidEW4qxV1rPplJ/NhHi2dW5N8lqsJHKK1ptd/ZJd9Lq6l1e0zvqRVetJs1fQPc7bynidr383F7F+9Lp7F5zf9H6EjXFRhFRitySSS8iMhRVl0GRpX3yOO+rl0108ItGj3wJtWBfAlVZ/dEqEn90YzdpsRIYF8EXY4F8ETYSZdU390V3p2ICwT4IPBPgZJTf3R7r/fIjenYxTwT4FmeCfAzTn2FEpdSJ3o2NftwPUYzHaHjOLjOKlFrJxlFNPtTNtm1wI1sVwLRqImjjHKPuZxec8L+Tlv5qWepL9174+zsOeYvB2UzddkXCcd8ZLJ/wB11n03iKYvoNU5TclKMXDVnHKSz1JpLXg+p8OrcdWnr+0sL6XZwkGT07oC3B2c3Ys083CxfNsj1cHxRjDric9Yc0xgABIAAAAAAAAAAAAAAAAAAAAAO2cnuT1eGrVcF1yk/nTl4T++w2KjDFWHw5NrpPItfMvRrXCiugm00nkKiXVUZzLSIe11EiFR7VWSoxM8p9FpVFeoXdU91QruW9Q91CrVPdQg3LbrKHWX9U8cQbkaVRYsqJsolqURlaOrGW0GPxOGM5ZWQrqjSLImGl8oNAV4iuVdizT3PpjLolF9DOL6b0NZhLXVPdvhLLZOHFfA+icXQaZyw5ORxVTjsU45yrl4MuD6nuf9js0dXHSfRzaunnrDjIK7anCTjJNSi3GSe9NPJooPQcYAAAAAAAAAAAAAAAAAAAAA+nKYMlQiyxXQ+JIhQ+J4czD14hfjFl+vMsRplxLsKpcSkzC2EuGZdi2RoRlxLyUuJXMImF6LKk2WkpFccxmGcwuJs9zZbesO+GYVwuZspbKXrHj1hmE4etlEmePWKW5DMLxCmbIlpfnrkezXJiYXwg4hGHx1eeZmbtYxmKUstxrWWcw493Q9C6lixEVsn3tn7+Xey8qWXk6zTTs3KfR3P02VtfOi8nwlvi/OkcbnFptPY08muDPV0bbq/wBPP1a4lSADZkAAAAAAAAAAAAAAAAAAD6zqwxIjhyusuxPm8vZmcLaoKuZLyKkGc3lRGouKkqiy4mQzm0raoK1SXYsrTJZTeVjmT3mS/me5hXfKPzJ5zJJzPGyDfKK6S3KgmNluTC8XlDlSWJ0k+TLE2S3reWMuw5jMVhzO2sxuKZastZarpLDbGcU5VYPmsXbHcpSU19JZv68zvGkek473RacsRXPwq2vRk/tHpfi264cWvHRqQAPQcYAAAAAAAAAAAAAAAAAAPrGrTmG8dT5bIr3kiGmcP46n1tfxOSR7ofFP0UV/4gR4L0EeXyle/h2zrzPs67DSlHjafW1/Eux0hS91lXrIfE46uXsOmMfV/wBir8eqvBh6t/ZI5Svy8K8Wezsixlfh1+nH4lyGJh4UPSicX/HenwK/Q/6FceWdD/Mq9D/oRycfLwjfPZ2qN0eK86LisXFec4quV1HgU+g/slyPKmh/mYfzNfykcpHy8K5dojNFWscZjylw/gYf7+QuR5QUP8yjzpEcrHy8I69nYtY8zOQrTtPgUelEuR0zQ/0dPpwXvHKx8vCcT2dXkyiUjl34Vo8VV5JwfvKvwhT4mt/SgRy1fl4WjPZ0uUiPOaOerGUv9BDzpnnyqn/Lw8y+A5avy8LxeY9m83WrivOjGYrER8KPnRq7xdPiIej/AGKHjaPE1+jEtH49Y/l4XnWt2TdIYmG3vo+lH4nNOWmklXOvVrovz18+cgrNXLV3ZPZnn9RvU8fh/FVerRrfKHlnRhpwj8nhJyi5bI1LJZ5dMXwOvR061t0nLDUtMx1ho8dNrpweFfZVNe8lU6Xp6cBQ/Lav5jMLum1Ldhl/or+Qq/xSit2Hy7JVf0zscyDHF4SW/AV/RtuXxJNeHwM/1C36F1zfYthd/wAVn0Uy9ZV/TKX3WJ+JfrK/6QEzC8mMBa0vkmNrzz2tz1V2tsyD7m+Ae5XR/iP3mAfdWs8T/qx/plL7qtvil61+6KAzku5fg3ulfHyxf15FqXcnw/Rbb5XB+yJhJd1LEdFcfXX+5otz7p2Jf5kPLbiX/OBm59yFP5ts/Mn/ACpGN0l3Mvk8XOy6UIpNtuulpJdXO6z8iMdZ3RMRLfXh3+9Gyf8AumWVy8xK2qvCxfGOHgn5wJWj+QKxUdbD4mqxZ5d9VdW88s/zke39zDGR3Sol2TkvbEiz7omPeznIrshEjWctcfLfdJdkYL3Ae4vkVjKk5ShHVW1yVkNVLi23sMZjtF3UPK6E620mtaLSknuae5ov3cocVP511r+k17CFdfKbznKUm+mTcn52BbAAG6KvD8cV6ur7ZUqsPxxXqan/AMh2mrU8CHoR+BJjCp/o6vVw+B5c/k/Tu4H24dzOH8LEr/xqv6w5jDeMxH/q1/1zuqw9PiqfVV/Aq+Q4Z76aH/Bq+BHNfSeX+3CPk+H8bcu3Cx91w+TYfx8/Lhn7ps7v+DMK/wBBh/U1fAoehME9+Hw/qq/gObjtPhHLy4fHDUePXlotXszL0cLT/mK/LViV/Idn/AGBf6vR6uJ5+LOAf6vT5E17GOajtPg4EuPQwlfRiKfLHFr/AIi9HBx8fh//AKV7ajrT5J6Pf6vX5HNfzFL5G6O8RHySs+0RzNfvwcGzlccCvHYd/wASa9sUXFgH4zDv+PWva0dMfInR/isvpz97LUuQ2A8Ca7LH70OYr9nCs54tHy6JUPsxOG+2VrR1nQoPsuol7JG9z5C4Lo51fTj9kj2chcJ0StXli/cOPX9hPCs09aNu8XJ/u5S9hV8iuX6O1fw5/A2SzkNR0WT8sYv3kazkeo/Nta+hl7GTxaz7+EbJYFucd+vHt1kefKZeE/PmZazQd0fm3P0rF7CDicLfHfJT7Wpf7i8WiUYmEWeIfTtOf8rcRr4lrwIRh5fnP/cbpjLnBNzSSSbbSy2La92w5tir3ZOc3vnJy87zyOnRr1yw1J9loAHSxAAAAAAAAAAAAAAAAAAB9KU2kyFhhMPiCbXceTOm9OJZSNhdUzHwuL0bTOdOFspnODnCKrT3niOGnKS7ArSNzpS7hwzKarirniArz3nyOGbk3nSl2kR3lDvJ4ZuSpWlqdxGliCzPEExpo3L9lxEuvLNmIIV+JNI01JsrxF5h8biSrFYo17S2klFNt5JJt9SNq6bK1mD5W6T73m09s9/VBPb53s85qBIx+Lds5TfTuXCPQiOd1a4jDktOZAAWVAC7h8NKx6sVm/YuLAtA2SnkPdJJucIuSzSkrF1ZbVnvaWxPeYnSmhbsK0rouOsm4S3xmk8nqv3byMwIIAJAAAAAAAAAAAdo0dpOM4xlFpppNNbmjL04s41yf5RSwz1XnKpvaumD4x+B0TR+l42RUotNPc0ct9PDqpqZbbXii/HEGBpxiJMMSjGaNYszKxBVz5io4grV5GxO5kefKXeQOfPHcRtNyc7zz5SY53Ft3k7TcyjxJTLEmLeJLcsUTsRuZOeKI9mLMdPFEa3GExRE2T7sWY/EY0hYjHow+O0qlntNIozm6Vj9JZZ7TR9M6VdstVPvE9v7T+A0pph2Nxi+96Xx6l1GLOitcMLWyAAuoAAAdE7mWjsNrqeIay1ddJuOTlrZLNdOSW7rOdmzaA0gtTVzynBPtcM881x35ebjstERbpM4yraZjrEZw7xhtHYOiudtS1KnCfOqeeo455xUFJuGeeWzLc2aRywxbxuAsjKuPeOycWopSo1I51+dZp7uniMZynqlhq61m8lVz8e+71qL1cn05tZ9mfSadyg0zq1ShmpOcFCLTzzjxj0rLLc+zIpo6URWZv6/v7/iNS9t8RT0w0kAErgAAAAAAAAAAE3RulrMPLOD2N7Yv5r+D6yEAOg6J5UQtyWerLpi9/k4mdp0in0nIk8jKYLlDbXsb111/O85nNIaRfu6nDGl1Yw0TCcqYS3vVfCWz69xlK9MJ9JSaNIu2n5WePFmurSi4nv4SXEjYnczzxZanizBvSXWWp6R6xsRuZqeMLM8d1mCs0l1kO7SqXSW2I3Nhs0h1kHEaTS6TWcRpzhtMbfpKcuotFFJuz2O04l0mAxePlZv2Lh8SM2eF4jCkzkABKAAAAAAKozaeabTW5rY0UgDIx0/iEstfPZlm4xcsu3Ig2WuTzk231lAAAAAAAAAAAAAAAAAAAAAVwtlHc2uxtFAAlw0pavzs+3IurTdnV9ZjwRhOWRem59RRLS9j4EEDBlInjpvpLMpt722UglAAAAAAAAAAAAAAAAADIx0Dc41uKUp2x14VRetdzWTfOOC3R717X1Pc0ymegsTHJum5Z5JZ1z2tyjFLdvznBfSXECADKR5M4trZTZra0Vqak9fas08st270lxPMVybxNanKVctSuuFkpr5mpPLJp9PzluAxgMi9A3qNcmoxjbKCi3OHeqbyjKazzjHbvaL93JPFwSbrlnLV1YrbOWs7Fkora3+Sns7OKAw4MpZyaxS5tquU1bFSg4LW1lqQn0dU4rteRar0HiJS1Obmpuiy9RknFumFcrJTSf7MW1xAgAyWI5O4qux1OqzXjtajFySWeWea2ZZ7C3boPEwi5yptjCKblKUJRUUparzz/aTXanwAggAAAAAAAAAAAAAAAAAAAAAAAAAAAAAAAAADK0co7oxjDKqSjXzWc6oSlOjblVOW9xWezp2LbsRPny2vc3ZlFSdLi2lFOd7ojVz83l3zWWtFLJReXDaAFvRHK+2iyc5RVis1daKyhnKCSi9bJtZKPRk89qae0hXcoLpxnCWo42Z5rUWxtVrNPemlVD6+IAFvE6atsrjVLVyilHWUUrJRXzYyl0pb8uO15snVctsZGfOOxSlrzsWvGLSnJVJyXD/APGvzNbm0/QBbp5XYmGTTgmoamahk3Xq1rVzW3LOqt9q62WMPyjxFd3yiMkrnCqGu4pvVr5vV39P5OOfHN57wAJseWuJUIpPv1Y5zm8m7FzCoUXkk0tRPPbm289jIdnKS+Wu5OMnZTKmTlHWfNynKb373nN5N5tbMtqTPQBigA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AutoShape 4" descr="data:image/jpeg;base64,/9j/4AAQSkZJRgABAQAAAQABAAD/2wCEAAkGBhAPEBAPEBQQDw8PDQ8PEBAQEA8QDw0NFBAVFBQQEhIXHCceFxkjGRQUHy8gIycpLC4tFR4yNTAqNSYsLCkBCQoKDgwOFg8PGCkcHBwtKSkpLykpLCkpKS0pKTErKSwpKSk1KSkpKSkpKSw1LCkpKSkuKS0tLSwpLCkvLCkpKf/AABEIALcBEwMBIgACEQEDEQH/xAAcAAEAAQUBAQAAAAAAAAAAAAAABAIDBQYHAQj/xABKEAACAgACBQULBgwGAwEAAAAAAQIDBBEFEiExUQYTQWFxByJSU4GRkpOxwdEUMoKh0vAVFiNCQ0RicoPC0+EXVKOyw+KElKQz/8QAGgEBAAMBAQEAAAAAAAAAAAAAAAECAwQFBv/EACcRAQACAQIFBAIDAAAAAAAAAAABAhEDEhMUIVGhMUFSYQTwQnGR/9oADAMBAAIRAxEAPwDhoAAAErA6Muvlq1QlN9OS2Lte5ARQbtovuaWTyd89VeDWs36T2fUza9H9z7CV5fk1N8bG5/U9n1Gc6lYXiky5BGDexJt8EsyVXojES3VXPsrn8DuuG0DXBZRhGK4RSS+olx0RHginGhfhOCfi9i/EXerkWp6GxEd9Ny7a5/A+g/wTHgg9ER4DjQcJ85TrcXk00+DTTKT6Hv0DXNZSipLg1mvrMFpDud4Oz9EoPjW3B+ZbPqJjVhE6UuKg3/SvcrnHN0Wa37FqyfkmvgabpLQ1+GerdXKHBtZxl2SWxmkWifRSazHqhAAsqAAAAAAAAAAAAAAAAAAAAAAAAAAAXMPh5WSUIRc5SeSjFZtvsJWidEW4qxV1rPplJ/NhHi2dW5N8lqsJHKK1ptd/ZJd9Lq6l1e0zvqRVetJs1fQPc7bynidr383F7F+9Lp7F5zf9H6EjXFRhFRitySSS8iMhRVl0GRpX3yOO+rl0108ItGj3wJtWBfAlVZ/dEqEn90YzdpsRIYF8EXY4F8ETYSZdU390V3p2ICwT4IPBPgZJTf3R7r/fIjenYxTwT4FmeCfAzTn2FEpdSJ3o2NftwPUYzHaHjOLjOKlFrJxlFNPtTNtm1wI1sVwLRqImjjHKPuZxec8L+Tlv5qWepL9174+zsOeYvB2UzddkXCcd8ZLJ/wB11n03iKYvoNU5TclKMXDVnHKSz1JpLXg+p8OrcdWnr+0sL6XZwkGT07oC3B2c3Ys083CxfNsj1cHxRjDric9Yc0xgABIAAAAAAAAAAAAAAAAAAAAAO2cnuT1eGrVcF1yk/nTl4T++w2KjDFWHw5NrpPItfMvRrXCiugm00nkKiXVUZzLSIe11EiFR7VWSoxM8p9FpVFeoXdU91QruW9Q91CrVPdQg3LbrKHWX9U8cQbkaVRYsqJsolqURlaOrGW0GPxOGM5ZWQrqjSLImGl8oNAV4iuVdizT3PpjLolF9DOL6b0NZhLXVPdvhLLZOHFfA+icXQaZyw5ORxVTjsU45yrl4MuD6nuf9js0dXHSfRzaunnrDjIK7anCTjJNSi3GSe9NPJooPQcYAAAAAAAAAAAAAAAAAAAAA+nKYMlQiyxXQ+JIhQ+J4czD14hfjFl+vMsRplxLsKpcSkzC2EuGZdi2RoRlxLyUuJXMImF6LKk2WkpFccxmGcwuJs9zZbesO+GYVwuZspbKXrHj1hmE4etlEmePWKW5DMLxCmbIlpfnrkezXJiYXwg4hGHx1eeZmbtYxmKUstxrWWcw493Q9C6lixEVsn3tn7+Xey8qWXk6zTTs3KfR3P02VtfOi8nwlvi/OkcbnFptPY08muDPV0bbq/wBPP1a4lSADZkAAAAAAAAAAAAAAAAAAD6zqwxIjhyusuxPm8vZmcLaoKuZLyKkGc3lRGouKkqiy4mQzm0raoK1SXYsrTJZTeVjmT3mS/me5hXfKPzJ5zJJzPGyDfKK6S3KgmNluTC8XlDlSWJ0k+TLE2S3reWMuw5jMVhzO2sxuKZastZarpLDbGcU5VYPmsXbHcpSU19JZv68zvGkek473RacsRXPwq2vRk/tHpfi264cWvHRqQAPQcYAAAAAAAAAAAAAAAAAAPrGrTmG8dT5bIr3kiGmcP46n1tfxOSR7ofFP0UV/4gR4L0EeXyle/h2zrzPs67DSlHjafW1/Eux0hS91lXrIfE46uXsOmMfV/wBir8eqvBh6t/ZI5Svy8K8Wezsixlfh1+nH4lyGJh4UPSicX/HenwK/Q/6FceWdD/Mq9D/oRycfLwjfPZ2qN0eK86LisXFec4quV1HgU+g/slyPKmh/mYfzNfykcpHy8K5dojNFWscZjylw/gYf7+QuR5QUP8yjzpEcrHy8I69nYtY8zOQrTtPgUelEuR0zQ/0dPpwXvHKx8vCcT2dXkyiUjl34Vo8VV5JwfvKvwhT4mt/SgRy1fl4WjPZ0uUiPOaOerGUv9BDzpnnyqn/Lw8y+A5avy8LxeY9m83WrivOjGYrER8KPnRq7xdPiIej/AGKHjaPE1+jEtH49Y/l4XnWt2TdIYmG3vo+lH4nNOWmklXOvVrovz18+cgrNXLV3ZPZnn9RvU8fh/FVerRrfKHlnRhpwj8nhJyi5bI1LJZ5dMXwOvR061t0nLDUtMx1ho8dNrpweFfZVNe8lU6Xp6cBQ/Lav5jMLum1Ldhl/or+Qq/xSit2Hy7JVf0zscyDHF4SW/AV/RtuXxJNeHwM/1C36F1zfYthd/wAVn0Uy9ZV/TKX3WJ+JfrK/6QEzC8mMBa0vkmNrzz2tz1V2tsyD7m+Ae5XR/iP3mAfdWs8T/qx/plL7qtvil61+6KAzku5fg3ulfHyxf15FqXcnw/Rbb5XB+yJhJd1LEdFcfXX+5otz7p2Jf5kPLbiX/OBm59yFP5ts/Mn/ACpGN0l3Mvk8XOy6UIpNtuulpJdXO6z8iMdZ3RMRLfXh3+9Gyf8AumWVy8xK2qvCxfGOHgn5wJWj+QKxUdbD4mqxZ5d9VdW88s/zke39zDGR3Sol2TkvbEiz7omPeznIrshEjWctcfLfdJdkYL3Ae4vkVjKk5ShHVW1yVkNVLi23sMZjtF3UPK6E620mtaLSknuae5ov3cocVP511r+k17CFdfKbznKUm+mTcn52BbAAG6KvD8cV6ur7ZUqsPxxXqan/AMh2mrU8CHoR+BJjCp/o6vVw+B5c/k/Tu4H24dzOH8LEr/xqv6w5jDeMxH/q1/1zuqw9PiqfVV/Aq+Q4Z76aH/Bq+BHNfSeX+3CPk+H8bcu3Cx91w+TYfx8/Lhn7ps7v+DMK/wBBh/U1fAoehME9+Hw/qq/gObjtPhHLy4fHDUePXlotXszL0cLT/mK/LViV/Idn/AGBf6vR6uJ5+LOAf6vT5E17GOajtPg4EuPQwlfRiKfLHFr/AIi9HBx8fh//AKV7ajrT5J6Pf6vX5HNfzFL5G6O8RHySs+0RzNfvwcGzlccCvHYd/wASa9sUXFgH4zDv+PWva0dMfInR/isvpz97LUuQ2A8Ca7LH70OYr9nCs54tHy6JUPsxOG+2VrR1nQoPsuol7JG9z5C4Lo51fTj9kj2chcJ0StXli/cOPX9hPCs09aNu8XJ/u5S9hV8iuX6O1fw5/A2SzkNR0WT8sYv3kazkeo/Nta+hl7GTxaz7+EbJYFucd+vHt1kefKZeE/PmZazQd0fm3P0rF7CDicLfHfJT7Wpf7i8WiUYmEWeIfTtOf8rcRr4lrwIRh5fnP/cbpjLnBNzSSSbbSy2La92w5tir3ZOc3vnJy87zyOnRr1yw1J9loAHSxAAAAAAAAAAAAAAAAAAB9KU2kyFhhMPiCbXceTOm9OJZSNhdUzHwuL0bTOdOFspnODnCKrT3niOGnKS7ArSNzpS7hwzKarirniArz3nyOGbk3nSl2kR3lDvJ4ZuSpWlqdxGliCzPEExpo3L9lxEuvLNmIIV+JNI01JsrxF5h8biSrFYo17S2klFNt5JJt9SNq6bK1mD5W6T73m09s9/VBPb53s85qBIx+Lds5TfTuXCPQiOd1a4jDktOZAAWVAC7h8NKx6sVm/YuLAtA2SnkPdJJucIuSzSkrF1ZbVnvaWxPeYnSmhbsK0rouOsm4S3xmk8nqv3byMwIIAJAAAAAAAAAAAdo0dpOM4xlFpppNNbmjL04s41yf5RSwz1XnKpvaumD4x+B0TR+l42RUotNPc0ct9PDqpqZbbXii/HEGBpxiJMMSjGaNYszKxBVz5io4grV5GxO5kefKXeQOfPHcRtNyc7zz5SY53Ft3k7TcyjxJTLEmLeJLcsUTsRuZOeKI9mLMdPFEa3GExRE2T7sWY/EY0hYjHow+O0qlntNIozm6Vj9JZZ7TR9M6VdstVPvE9v7T+A0pph2Nxi+96Xx6l1GLOitcMLWyAAuoAAAdE7mWjsNrqeIay1ddJuOTlrZLNdOSW7rOdmzaA0gtTVzynBPtcM881x35ebjstERbpM4yraZjrEZw7xhtHYOiudtS1KnCfOqeeo455xUFJuGeeWzLc2aRywxbxuAsjKuPeOycWopSo1I51+dZp7uniMZynqlhq61m8lVz8e+71qL1cn05tZ9mfSadyg0zq1ShmpOcFCLTzzjxj0rLLc+zIpo6URWZv6/v7/iNS9t8RT0w0kAErgAAAAAAAAAAE3RulrMPLOD2N7Yv5r+D6yEAOg6J5UQtyWerLpi9/k4mdp0in0nIk8jKYLlDbXsb111/O85nNIaRfu6nDGl1Yw0TCcqYS3vVfCWz69xlK9MJ9JSaNIu2n5WePFmurSi4nv4SXEjYnczzxZanizBvSXWWp6R6xsRuZqeMLM8d1mCs0l1kO7SqXSW2I3Nhs0h1kHEaTS6TWcRpzhtMbfpKcuotFFJuz2O04l0mAxePlZv2Lh8SM2eF4jCkzkABKAAAAAAKozaeabTW5rY0UgDIx0/iEstfPZlm4xcsu3Ig2WuTzk231lAAAAAAAAAAAAAAAAAAAAAVwtlHc2uxtFAAlw0pavzs+3IurTdnV9ZjwRhOWRem59RRLS9j4EEDBlInjpvpLMpt722UglAAAAAAAAAAAAAAAAADIx0Dc41uKUp2x14VRetdzWTfOOC3R717X1Pc0ymegsTHJum5Z5JZ1z2tyjFLdvznBfSXECADKR5M4trZTZra0Vqak9fas08st270lxPMVybxNanKVctSuuFkpr5mpPLJp9PzluAxgMi9A3qNcmoxjbKCi3OHeqbyjKazzjHbvaL93JPFwSbrlnLV1YrbOWs7Fkora3+Sns7OKAw4MpZyaxS5tquU1bFSg4LW1lqQn0dU4rteRar0HiJS1Obmpuiy9RknFumFcrJTSf7MW1xAgAyWI5O4qux1OqzXjtajFySWeWea2ZZ7C3boPEwi5yptjCKblKUJRUUparzz/aTXanwAggAAAAAAAAAAAAAAAAAAAAAAAAAAAAAAAAADK0co7oxjDKqSjXzWc6oSlOjblVOW9xWezp2LbsRPny2vc3ZlFSdLi2lFOd7ojVz83l3zWWtFLJReXDaAFvRHK+2iyc5RVis1daKyhnKCSi9bJtZKPRk89qae0hXcoLpxnCWo42Z5rUWxtVrNPemlVD6+IAFvE6atsrjVLVyilHWUUrJRXzYyl0pb8uO15snVctsZGfOOxSlrzsWvGLSnJVJyXD/APGvzNbm0/QBbp5XYmGTTgmoamahk3Xq1rVzW3LOqt9q62WMPyjxFd3yiMkrnCqGu4pvVr5vV39P5OOfHN57wAJseWuJUIpPv1Y5zm8m7FzCoUXkk0tRPPbm289jIdnKS+Wu5OMnZTKmTlHWfNynKb373nN5N5tbMtqTPQBigAB/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AutoShape 6" descr="data:image/jpeg;base64,/9j/4AAQSkZJRgABAQAAAQABAAD/2wCEAAkGBhAPEBAPEBQQDw8PDQ8PEBAQEA8QDw0NFBAVFBQQEhIXHCceFxkjGRQUHy8gIycpLC4tFR4yNTAqNSYsLCkBCQoKDgwOFg8PGCkcHBwtKSkpLykpLCkpKS0pKTErKSwpKSk1KSkpKSkpKSw1LCkpKSkuKS0tLSwpLCkvLCkpKf/AABEIALcBEwMBIgACEQEDEQH/xAAcAAEAAQUBAQAAAAAAAAAAAAAABAIDBQYHAQj/xABKEAACAgACBQULBgwGAwEAAAAAAQIDBBEFEiExUQYTQWFxByJSU4GRkpOxwdEUMoKh0vAVFiNCQ0RicoPC0+EXVKOyw+KElKQz/8QAGgEBAAMBAQEAAAAAAAAAAAAAAAECAwQFBv/EACcRAQACAQIFBAIDAAAAAAAAAAABAhEDEhMUIVGhMUFSYQTwQnGR/9oADAMBAAIRAxEAPwDhoAAAErA6Muvlq1QlN9OS2Lte5ARQbtovuaWTyd89VeDWs36T2fUza9H9z7CV5fk1N8bG5/U9n1Gc6lYXiky5BGDexJt8EsyVXojES3VXPsrn8DuuG0DXBZRhGK4RSS+olx0RHginGhfhOCfi9i/EXerkWp6GxEd9Ny7a5/A+g/wTHgg9ER4DjQcJ85TrcXk00+DTTKT6Hv0DXNZSipLg1mvrMFpDud4Oz9EoPjW3B+ZbPqJjVhE6UuKg3/SvcrnHN0Wa37FqyfkmvgabpLQ1+GerdXKHBtZxl2SWxmkWifRSazHqhAAsqAAAAAAAAAAAAAAAAAAAAAAAAAAAXMPh5WSUIRc5SeSjFZtvsJWidEW4qxV1rPplJ/NhHi2dW5N8lqsJHKK1ptd/ZJd9Lq6l1e0zvqRVetJs1fQPc7bynidr383F7F+9Lp7F5zf9H6EjXFRhFRitySSS8iMhRVl0GRpX3yOO+rl0108ItGj3wJtWBfAlVZ/dEqEn90YzdpsRIYF8EXY4F8ETYSZdU390V3p2ICwT4IPBPgZJTf3R7r/fIjenYxTwT4FmeCfAzTn2FEpdSJ3o2NftwPUYzHaHjOLjOKlFrJxlFNPtTNtm1wI1sVwLRqImjjHKPuZxec8L+Tlv5qWepL9174+zsOeYvB2UzddkXCcd8ZLJ/wB11n03iKYvoNU5TclKMXDVnHKSz1JpLXg+p8OrcdWnr+0sL6XZwkGT07oC3B2c3Ys083CxfNsj1cHxRjDric9Yc0xgABIAAAAAAAAAAAAAAAAAAAAAO2cnuT1eGrVcF1yk/nTl4T++w2KjDFWHw5NrpPItfMvRrXCiugm00nkKiXVUZzLSIe11EiFR7VWSoxM8p9FpVFeoXdU91QruW9Q91CrVPdQg3LbrKHWX9U8cQbkaVRYsqJsolqURlaOrGW0GPxOGM5ZWQrqjSLImGl8oNAV4iuVdizT3PpjLolF9DOL6b0NZhLXVPdvhLLZOHFfA+icXQaZyw5ORxVTjsU45yrl4MuD6nuf9js0dXHSfRzaunnrDjIK7anCTjJNSi3GSe9NPJooPQcYAAAAAAAAAAAAAAAAAAAAA+nKYMlQiyxXQ+JIhQ+J4czD14hfjFl+vMsRplxLsKpcSkzC2EuGZdi2RoRlxLyUuJXMImF6LKk2WkpFccxmGcwuJs9zZbesO+GYVwuZspbKXrHj1hmE4etlEmePWKW5DMLxCmbIlpfnrkezXJiYXwg4hGHx1eeZmbtYxmKUstxrWWcw493Q9C6lixEVsn3tn7+Xey8qWXk6zTTs3KfR3P02VtfOi8nwlvi/OkcbnFptPY08muDPV0bbq/wBPP1a4lSADZkAAAAAAAAAAAAAAAAAAD6zqwxIjhyusuxPm8vZmcLaoKuZLyKkGc3lRGouKkqiy4mQzm0raoK1SXYsrTJZTeVjmT3mS/me5hXfKPzJ5zJJzPGyDfKK6S3KgmNluTC8XlDlSWJ0k+TLE2S3reWMuw5jMVhzO2sxuKZastZarpLDbGcU5VYPmsXbHcpSU19JZv68zvGkek473RacsRXPwq2vRk/tHpfi264cWvHRqQAPQcYAAAAAAAAAAAAAAAAAAPrGrTmG8dT5bIr3kiGmcP46n1tfxOSR7ofFP0UV/4gR4L0EeXyle/h2zrzPs67DSlHjafW1/Eux0hS91lXrIfE46uXsOmMfV/wBir8eqvBh6t/ZI5Svy8K8Wezsixlfh1+nH4lyGJh4UPSicX/HenwK/Q/6FceWdD/Mq9D/oRycfLwjfPZ2qN0eK86LisXFec4quV1HgU+g/slyPKmh/mYfzNfykcpHy8K5dojNFWscZjylw/gYf7+QuR5QUP8yjzpEcrHy8I69nYtY8zOQrTtPgUelEuR0zQ/0dPpwXvHKx8vCcT2dXkyiUjl34Vo8VV5JwfvKvwhT4mt/SgRy1fl4WjPZ0uUiPOaOerGUv9BDzpnnyqn/Lw8y+A5avy8LxeY9m83WrivOjGYrER8KPnRq7xdPiIej/AGKHjaPE1+jEtH49Y/l4XnWt2TdIYmG3vo+lH4nNOWmklXOvVrovz18+cgrNXLV3ZPZnn9RvU8fh/FVerRrfKHlnRhpwj8nhJyi5bI1LJZ5dMXwOvR061t0nLDUtMx1ho8dNrpweFfZVNe8lU6Xp6cBQ/Lav5jMLum1Ldhl/or+Qq/xSit2Hy7JVf0zscyDHF4SW/AV/RtuXxJNeHwM/1C36F1zfYthd/wAVn0Uy9ZV/TKX3WJ+JfrK/6QEzC8mMBa0vkmNrzz2tz1V2tsyD7m+Ae5XR/iP3mAfdWs8T/qx/plL7qtvil61+6KAzku5fg3ulfHyxf15FqXcnw/Rbb5XB+yJhJd1LEdFcfXX+5otz7p2Jf5kPLbiX/OBm59yFP5ts/Mn/ACpGN0l3Mvk8XOy6UIpNtuulpJdXO6z8iMdZ3RMRLfXh3+9Gyf8AumWVy8xK2qvCxfGOHgn5wJWj+QKxUdbD4mqxZ5d9VdW88s/zke39zDGR3Sol2TkvbEiz7omPeznIrshEjWctcfLfdJdkYL3Ae4vkVjKk5ShHVW1yVkNVLi23sMZjtF3UPK6E620mtaLSknuae5ov3cocVP511r+k17CFdfKbznKUm+mTcn52BbAAG6KvD8cV6ur7ZUqsPxxXqan/AMh2mrU8CHoR+BJjCp/o6vVw+B5c/k/Tu4H24dzOH8LEr/xqv6w5jDeMxH/q1/1zuqw9PiqfVV/Aq+Q4Z76aH/Bq+BHNfSeX+3CPk+H8bcu3Cx91w+TYfx8/Lhn7ps7v+DMK/wBBh/U1fAoehME9+Hw/qq/gObjtPhHLy4fHDUePXlotXszL0cLT/mK/LViV/Idn/AGBf6vR6uJ5+LOAf6vT5E17GOajtPg4EuPQwlfRiKfLHFr/AIi9HBx8fh//AKV7ajrT5J6Pf6vX5HNfzFL5G6O8RHySs+0RzNfvwcGzlccCvHYd/wASa9sUXFgH4zDv+PWva0dMfInR/isvpz97LUuQ2A8Ca7LH70OYr9nCs54tHy6JUPsxOG+2VrR1nQoPsuol7JG9z5C4Lo51fTj9kj2chcJ0StXli/cOPX9hPCs09aNu8XJ/u5S9hV8iuX6O1fw5/A2SzkNR0WT8sYv3kazkeo/Nta+hl7GTxaz7+EbJYFucd+vHt1kefKZeE/PmZazQd0fm3P0rF7CDicLfHfJT7Wpf7i8WiUYmEWeIfTtOf8rcRr4lrwIRh5fnP/cbpjLnBNzSSSbbSy2La92w5tir3ZOc3vnJy87zyOnRr1yw1J9loAHSxAAAAAAAAAAAAAAAAAAB9KU2kyFhhMPiCbXceTOm9OJZSNhdUzHwuL0bTOdOFspnODnCKrT3niOGnKS7ArSNzpS7hwzKarirniArz3nyOGbk3nSl2kR3lDvJ4ZuSpWlqdxGliCzPEExpo3L9lxEuvLNmIIV+JNI01JsrxF5h8biSrFYo17S2klFNt5JJt9SNq6bK1mD5W6T73m09s9/VBPb53s85qBIx+Lds5TfTuXCPQiOd1a4jDktOZAAWVAC7h8NKx6sVm/YuLAtA2SnkPdJJucIuSzSkrF1ZbVnvaWxPeYnSmhbsK0rouOsm4S3xmk8nqv3byMwIIAJAAAAAAAAAAAdo0dpOM4xlFpppNNbmjL04s41yf5RSwz1XnKpvaumD4x+B0TR+l42RUotNPc0ct9PDqpqZbbXii/HEGBpxiJMMSjGaNYszKxBVz5io4grV5GxO5kefKXeQOfPHcRtNyc7zz5SY53Ft3k7TcyjxJTLEmLeJLcsUTsRuZOeKI9mLMdPFEa3GExRE2T7sWY/EY0hYjHow+O0qlntNIozm6Vj9JZZ7TR9M6VdstVPvE9v7T+A0pph2Nxi+96Xx6l1GLOitcMLWyAAuoAAAdE7mWjsNrqeIay1ddJuOTlrZLNdOSW7rOdmzaA0gtTVzynBPtcM881x35ebjstERbpM4yraZjrEZw7xhtHYOiudtS1KnCfOqeeo455xUFJuGeeWzLc2aRywxbxuAsjKuPeOycWopSo1I51+dZp7uniMZynqlhq61m8lVz8e+71qL1cn05tZ9mfSadyg0zq1ShmpOcFCLTzzjxj0rLLc+zIpo6URWZv6/v7/iNS9t8RT0w0kAErgAAAAAAAAAAE3RulrMPLOD2N7Yv5r+D6yEAOg6J5UQtyWerLpi9/k4mdp0in0nIk8jKYLlDbXsb111/O85nNIaRfu6nDGl1Yw0TCcqYS3vVfCWz69xlK9MJ9JSaNIu2n5WePFmurSi4nv4SXEjYnczzxZanizBvSXWWp6R6xsRuZqeMLM8d1mCs0l1kO7SqXSW2I3Nhs0h1kHEaTS6TWcRpzhtMbfpKcuotFFJuz2O04l0mAxePlZv2Lh8SM2eF4jCkzkABKAAAAAAKozaeabTW5rY0UgDIx0/iEstfPZlm4xcsu3Ig2WuTzk231lAAAAAAAAAAAAAAAAAAAAAVwtlHc2uxtFAAlw0pavzs+3IurTdnV9ZjwRhOWRem59RRLS9j4EEDBlInjpvpLMpt722UglAAAAAAAAAAAAAAAAADIx0Dc41uKUp2x14VRetdzWTfOOC3R717X1Pc0ymegsTHJum5Z5JZ1z2tyjFLdvznBfSXECADKR5M4trZTZra0Vqak9fas08st270lxPMVybxNanKVctSuuFkpr5mpPLJp9PzluAxgMi9A3qNcmoxjbKCi3OHeqbyjKazzjHbvaL93JPFwSbrlnLV1YrbOWs7Fkora3+Sns7OKAw4MpZyaxS5tquU1bFSg4LW1lqQn0dU4rteRar0HiJS1Obmpuiy9RknFumFcrJTSf7MW1xAgAyWI5O4qux1OqzXjtajFySWeWea2ZZ7C3boPEwi5yptjCKblKUJRUUparzz/aTXanwAggAAAAAAAAAAAAAAAAAAAAAAAAAAAAAAAAADK0co7oxjDKqSjXzWc6oSlOjblVOW9xWezp2LbsRPny2vc3ZlFSdLi2lFOd7ojVz83l3zWWtFLJReXDaAFvRHK+2iyc5RVis1daKyhnKCSi9bJtZKPRk89qae0hXcoLpxnCWo42Z5rUWxtVrNPemlVD6+IAFvE6atsrjVLVyilHWUUrJRXzYyl0pb8uO15snVctsZGfOOxSlrzsWvGLSnJVJyXD/APGvzNbm0/QBbp5XYmGTTgmoamahk3Xq1rVzW3LOqt9q62WMPyjxFd3yiMkrnCqGu4pvVr5vV39P5OOfHN57wAJseWuJUIpPv1Y5zm8m7FzCoUXkk0tRPPbm289jIdnKS+Wu5OMnZTKmTlHWfNynKb373nN5N5tbMtqTPQBigAB//9k="/>
          <p:cNvSpPr>
            <a:spLocks noChangeAspect="1" noChangeArrowheads="1"/>
          </p:cNvSpPr>
          <p:nvPr/>
        </p:nvSpPr>
        <p:spPr bwMode="auto">
          <a:xfrm>
            <a:off x="1679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1447800"/>
            <a:ext cx="7918934" cy="52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ired.com/images_blogs/wiredscience/2012/05/uranus_co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1066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6733" y="589896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 Narrow"/>
              </a:rPr>
              <a:t>URANUS</a:t>
            </a:r>
          </a:p>
        </p:txBody>
      </p:sp>
    </p:spTree>
    <p:extLst>
      <p:ext uri="{BB962C8B-B14F-4D97-AF65-F5344CB8AC3E}">
        <p14:creationId xmlns:p14="http://schemas.microsoft.com/office/powerpoint/2010/main" val="25231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neptune</a:t>
            </a:r>
            <a:endParaRPr lang="en-US" dirty="0"/>
          </a:p>
        </p:txBody>
      </p:sp>
      <p:pic>
        <p:nvPicPr>
          <p:cNvPr id="12290" name="Picture 2" descr="http://www.wreckamovie.com/system/shot_medias/0001/1398/rings_scheme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131" y="1676400"/>
            <a:ext cx="8915339" cy="50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1554162"/>
          </a:xfrm>
        </p:spPr>
        <p:txBody>
          <a:bodyPr/>
          <a:lstStyle/>
          <a:p>
            <a:r>
              <a:rPr lang="en-US" dirty="0" smtClean="0"/>
              <a:t>10. Comet</a:t>
            </a:r>
            <a:r>
              <a:rPr lang="en-US" cap="none" dirty="0" smtClean="0"/>
              <a:t>-chunk of ice, rock, dust (dirty, icy, snowball) with an elliptical orbit.  Originates in the Kuiper Belt beyond Pluto.</a:t>
            </a:r>
            <a:endParaRPr lang="en-US" dirty="0"/>
          </a:p>
        </p:txBody>
      </p:sp>
      <p:pic>
        <p:nvPicPr>
          <p:cNvPr id="13314" name="Picture 2" descr="https://encrypted-tbn1.gstatic.com/images?q=tbn:ANd9GcRTn9apvl8HPyTTxq_we3bReI4G9Iqg5GpY-oVVSmQAt1WsBrTE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2743200" cy="24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.space.com/images/i/000/003/719/i02/080908-comet-02.jpg?12922677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3124200"/>
            <a:ext cx="54768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1" y="914400"/>
            <a:ext cx="8973591" cy="585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Kuiper belt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539840">
            <a:off x="2743200" y="4121172"/>
            <a:ext cx="5867400" cy="1295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1" y="51816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/>
              </a:rPr>
              <a:t>Comet orbit</a:t>
            </a:r>
          </a:p>
        </p:txBody>
      </p:sp>
    </p:spTree>
    <p:extLst>
      <p:ext uri="{BB962C8B-B14F-4D97-AF65-F5344CB8AC3E}">
        <p14:creationId xmlns:p14="http://schemas.microsoft.com/office/powerpoint/2010/main" val="4046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Asteroid-</a:t>
            </a:r>
            <a:r>
              <a:rPr lang="en-US" cap="none" dirty="0" smtClean="0"/>
              <a:t>space rocks. A belt of them is found between Mars and Jupiter</a:t>
            </a:r>
            <a:endParaRPr lang="en-US" dirty="0"/>
          </a:p>
        </p:txBody>
      </p:sp>
      <p:sp>
        <p:nvSpPr>
          <p:cNvPr id="3" name="AutoShape 2" descr="data:image/jpeg;base64,/9j/4AAQSkZJRgABAQAAAQABAAD/2wCEAAkGBhQSERQTExQWFRMWFhYWGBUVFBUUFBoYGhoYFxQYGBoYGyYeGBkmGhgWHzIsJicqLCwsFx8xNTAqNSYrLCkBCQoKBQUFDQUFDSkYEhgpKSkpKSkpKSkpKSkpKSkpKSkpKSkpKSkpKSkpKSkpKSkpKSkpKSkpKSkpKSkpKSkpKf/AABEIAN8A4gMBIgACEQEDEQH/xAAcAAEAAgMBAQEAAAAAAAAAAAAABQYDBAcBAgj/xABCEAABAwIEAwUFBgUBBwUAAAABAAIRAyEEBRIxQVFhBiKBkaETcbHB8AcyQtHh8QgUI1KiwhUkM2JygrJTk6PD0v/EABQBAQAAAAAAAAAAAAAAAAAAAAD/xAAUEQEAAAAAAAAAAAAAAAAAAAAA/9oADAMBAAIRAxEAPwDhqIiAiIgIiICIiAvYRehB4ilsj7LYrGO04ei+pzcBDB/1PPdHmpfMvs7rYdoNapTa4z3Wy425kwAgqS8W7iMse2IBIO1l8YjLajAC9jmg8SDH6INVF7C8QEREBERAREQEREBERAREQEREBERAREQEREBer6pUS4hrQXONgACSTyAG6s+UdiamtrsS006QgubI9o4f2x+CdpO3JBo5B2QxOMvSp/05g1X92mDxE8T0EldT7K/ZVhKJDsROJfaxGmkD0YLu/wC4x0WE9rGiGtYKdNoDWsYIa0CwAA4xHUqUyvPmnY9IgyZlB1DK6TWMDGta2m0WDQA0DoBsuY9tcCzE1Kul0OYW90i5LiLA+4z5q7HPvZMaNJe0khzpFgNrEyZNlT/5oue81Lt0m87Ebg3kX5TsekhCYHssKRAdDhqI42PGeisbcspvbeCBG48vmtfE4nU5xJNuM+Z9VixNTTTls6jG1zP3QetkENmvZ7D3/pMF4PcHI3kDaVSc37MtBOgRaRAv6K4HMXvpueIdTLtJeII1kGJ62N+iDDh/fEEFzmtcCCJaRqHvG3ig5bXyao0TBPuC0nsI3ELujMoZp7zQbAz4/uqvnWRUakjSJMnVzJ68LoOYopXHdn3sJ03HqosiEHiIiAiIgIiICIiAiIgIiICIiAs2Ewrqr206bS573BrWi5LiYaB1JWFX77EcH7TNqRifZ06zx7wwtafNyDqnYz7P8Pl1FvtGtfiiJqVN4n8DOTRt13PADS7WUKZOljBAEui/Una1lba2Hl7tUyOZO4uLKo5thpcTF+ceaCqDKqRIuQZ4H3fr5Kz5FkLAdQvaQTBEjgR4lQ/+yXF02j6t6qdy15Y3STbieHL9UEvmjQ+g6nOnUIDoBjnY9LeKjalQw2e8GNDdrxMDVzBkrexJJBBEWBE79ConFYYwL958AHiAgywNJ5kbwL3IMxxAg9QeixVWyB525/RWnmWDeGxTqFpJAaS2Y494GxsfitvL6b3yJAG40g2i0ieG6CMbkraLGtpACn7UVHU+9BsdUX7piwN4vZazsnJ1ljtA74bADg1+oEy2bxPPeN4U3j8NVY1xBkQS20QeAPCFrZZX1RO4jfebTtxHz6oPqvWe5jWWGloaSGxrN5J6/CVXX4Z9RzmUwKjuLWkBwPnE2VtpkQSb39DCreW5J/J1HPoPcS+YNSHafdbfbedkFfr4gaSwjTUa54cDwAIAFxOreeVlXcywgMWidjw6H3H4Ky5xhi0ufckklxN5cbkk9T8FUczzKe607CPzQRlRkEhfK9JXiAiIgIiICIiAiIgIiICIiAuk/YJP+03AGCcNVvvHepk+krmy6J9g9fTnFNv99Ks3/DV/pQd6rt+9x+v0VbxmGh2q9vJXHH0tMqv47DgnUBe4PC20FBCVMO3QCNwIJtJ624qPxWCBaWOmHQbEg2vc+Ck8RRnbh+3mtapJIiZ4c54RzQZqVaW3MjSADPC0ei0c0xUHr8vqFlqVNIk8PJV3N8WXOnqBfqQI80E5WxkkDgt7LKTSbWgXv7txyiVC1O82W7ix6Hj+XiprI8KYMXJEHlff5oJenSlh1dYMeqp+KaA+2/yt87+CvH840s9mLOFo6RcnoqdjMIQ8wZ71+t0GxSpS2OG5n624rHi6LW03VDsNhzIUR2jztuHZvuBpbx42PpEdVXn9pH1sM9s/htB/ETcHkA2880FUz/tPUrvcAdLJMAceCgivXCF8oCIsmHw7nuDWNLieAEoMaKz5f2Kc7vVXaR/a254WJ2Hqp1+SUaNOWsDSB3ibuBgyJv8Akg52iyVyC50bSYWNAREQEREBERAREQFafsxzH2GbYJ/A1msPuqTSP/mqstnLsR7OrTf/AGvY7ycD8kH7PxlOYEdOcKtYqziNjf0gfkrW4iJ9fgqvm7O9O1z5TZBEtw/9Qm92kG9twducqExmIDaoAAhpseRiJHmQrHRN46QoF2Vu9pPWTyPXoEG//JtqCPrZVDMssOpwBgHiN1dGu0N08Y8rwY63WBuADvcDHDffzQQ+VYV2npwHhF+qsGFYadFwk63WkWLZ+aztwDSzTcAiDpOl3WD9bla+Kr96qCY0gEuOxJ/CPBBF13uFXXNx5SBG/SPFQWaZyAC6Z2nrzPqVoZ32tGtrQe7rdqIN9JEt0/8ANO82VMrZo58gn7xcfE/Kw9yDD2wzQ1XtvIaIBUdlOb+ycNV2HfnfivrMmSeqj/YmfGEFpzPJadUBzD7iNiN1W8VhPZmDe6nssxEN0clnrZYHWcJndBU2tLiABJ4ABXvsrkhpsAeINSSYNxtAkdJ9VjyvJQLutEaLWgbgdfiSrNTqaXC0cOkIJJuDBbPO/Ae/boPqFVO2dYBjmt3uI2HD81PvxB0nhf1IkhQWNoa6Zc4Q4l3d3AF9JPObH8kHNiIsvFsZhT01HjkfTgtdAREQEREBERAREQF6F4vQg/XvYfOhi8swtf8AE6k1rv8ArZ/Tf/k0+ax5y6CfrwXP/wCHfOi7D4nCuP8Aw3sqt91TuvA6BzAf+9dEzVom+0/H69EEWxkH66rwndbTqM7b/rC1aNGTfYHz3t6IPKjGhpc4gNHE2+uCxPY4U5YG95pcyTAJmDPxW3nGVtq0/ZuMNDg4kcx8vyUZjsRDREwGwByAt8d/eg2cRmDW6SNi0X6wLjlN/RUftxnRFOoKZ7xvbmJ/IeSy4/ONMg7T4Wv5bKmZtmGutpNgeJ859YQVGjmRnv3CzY3uOEGRAcDzB/daOLaA4xzWRkuInaNIQbr36o8P1R+A1AGYA7x9NjzXzSpaRHH5cFJ0WgRNxEkdeXqgx4ippqF8RrMxyU/hKOoAniB5TKr2YmX0o4PBcBykfqrLgq12t4adVtrb+gQb9TDd1t9iLdTACzT7QwNgSPKL+c+YSm02npHvuTPpHv6LZw9DvNI3Mg8uB+Xqg+2sm/MeXBROY4oBpDeAiev7qf0AtkfcdMH68FC4jLD7QHhv9fXBBSs2yhvfcT39JdHugyeVh6qtq6ZnlFSkMQ53ea5rzqB6QAeSpaAiIgIiICIiAiIgIiIOpfw9YiMzqMmz8M+3MtfTcPmuz58SSAOZPqVxL+H6jqzUn+3DVT6sb/qXds2ZB1cNM/mg0sAZIn6+pWKtVhx4BR2GzYB0Tzn5KTzNjXgPbHegxyPGEGrWx4JDRuVqZh/w9vq/yWpjaJpuDhsN+e0hfeKqa6UbEEbdUFNxmDNQu5i8fD66Kp5xgjHUfBdMq4OAXHlw3hV/MsuDml3OJm+wIsOBMoOX1sGS6Of5LYpMDGF8WaLdTt5SpTHYOLbCwJPKfo+C0MZWaGbd24A57R6oNOvWhjSfvPbq6jvd34SvujmM6p4Nke8nvfFRlWqXGT9cAPJZcJhy5wjYX8kExhKUvE7EDf3k38Fbstw1wTtceBN/rqq3h6XPn9CVbMsdYT0H5BBu4ba+8mPEQPQeikaNDYcN/wBPrksNCjzsFvUyNj9Xt6INc2m0RYcuYXtS/T9lmdTOonhyHHn8l8Eb2tyQVztOycNXO0MNvJcpXWe14/3SsR/ZE+IXJkBERAREQEREBERAREQdH+wPG6M3Y3/1aNWn5AVP/rXdO1mL0UwBubfFfm37L8d7LNsE7nXaz/3Jpf61+hu3U280FKe4moI3kbKzYPEa2EERE2HmCI6qAweGl+3eiRzlWLD4MMaBxiEGathQ9gJghwkdZH6qu4smHAb8FZ6j9VKAYjiOnHyHqqi/Ff1COqCWy9k4Y6rkwOqhs7w5c0tFrT+ys2Fw7XNbxF7DnzVV7ZZuaFRtJo70ajxMC8IKN2mBJEAd0ActrEjqVTMbWDtjN/TgujfaJgg3D0sQwx7QRp6jcn3LlxQeFS2CeBUoBt9HecNwT95w8hCiVK5E3vG0nhyQWbLsPpaAdxwU3lNM6o4QbcLxfwPzUVgKeoied4+f1xVswdCBYe7mf0QZHW0kcLws2FdMD+3bmf8Aq5rRx+pg1Dy+PzWTCYtpbJMaYm8e7wQbjKwcXNbuDF+Mbr6JhwJuCPu9eJWKniBJdEOkTwWvj8eGNc51yAXaRuYm3vKCD7YVh/J1hxMR7tYErlivvarF+0wLKhOl1TT3P8rdB+SoSAiIgIiICIiAiIgIiINjL8WaVWnVbvTe1497SHD4L9Xdo9NYUntu17Q4dQ4Bw8Lgr8lBfqD7Lcxbjcqw0mX0m+xPQ0+6P/j0HxQZ8HlYbePrks1akdQA36bLLi8TNVtKneSAT0G6+cU/RqDbuFp4D3cygj87xYa002XdzHPj6qAwmEc0nVuee6mW4MkybleYiidYBEmOscgEG3l7oZPgqv2ppsqObWuXAFscSGnr4qyY53sxBMdOfu5Ki9oc0Go3tEW35n1AQVPtrmj65a2Q2lSENG+4lx6mbeCozumysOZy71geME+JHwUSzCXE8Tt8kH3l+CDhqIsD4FSLz7MtaLG0xtwnwmV7RfpZJHKOnM+fwWAN/rBszAk8rwSPA296C0ZE6XH3fsrlgLz0i/Mqp4CjpiNj+3171aMG+CBzgx6D0CD3MK8OAOxA36kR6qv9ocJFItuAb2+9AMgjqCPRWbMqIInjEjw2j4qndrcWW0nAnhbpPDyKBT7XjT/UIljQNQ8vOTCj2526o7WfuuJIPu7vgeMdVSjUN7m+/XitqhmRa0NiQA4AbXd+L3oJrtDiJpczbytB6Dgqyts4wFjwZLnaYPQcFqICIiAiIgIiICIiAiIgLvH8Pr/9zxMbtxDT4GmI/wDErg67l/D7V04THECYqUj/AIvQdOpYBrNb273Itdo/T5LVrYXS3nPHnyWeliSe/wBILdwo/tLiy2mHt6g/X1sg2P5WwtusGIb7N2t9gL+XNbWIzXRh6LoGpzLyeOzlTM9zJ9bYwNoFhEfDY+CDSz/PfaEwbXj3wf38FSscSTf9NufFTtWhEz4+vNR2YUOPG/wQQz8PqBgSTFotwWhiMBpdO8EsnhraAXj1+ClXajTe1hioWG+0cCZ/D8l94fAhmBbRdLqpeas/2MiNIPUxb3oIP2w2P3evTaVmyrAahSPFziAOJcZPl+Sw0sB7R54AOjyu49APkrHhKlNrNxLDqHMESAfI+qD3BVTruPu2g22N/VT9CuQ2TckhschxcoanQLSHEWPPj9FeZtmPs2zvaem5t5XQWnFVBoMGRsD0uDHp5Ln3ajFBwP7meE9bBSGUdpWVWlmsB8wA62odJ6KpZ/iXe1cIgatXQn5hBEIiICIiAiIgIiICIiAiIgIiIC69/D7nLG1MVhHGHVmsqM6mnqDwOZ0uDvc0rkK2ctzB9CqytScW1Kbg5rhwI294+KD9cVaLWNkEb7TePqFFZi8CBEtN4N/JQORdv6ePwhqNhtZoHtKfFp5t5sPA+BuFnwech7dL5kGxAnwQM2xjnMDODS5w4bgFRtOgDvfeR7/3UjX70AbG4JnndaVKmWm+1vLhCDTxmWOLHwDIDQ2/3jDr+gHioQ4PThnOqWi/5+isuZZ42kQCJE3kwBPFQ2Z1WvaAwN0mxJlxIvF3H5cUFOqY9rBrOx7wG0zJEeEeXVR1DtAautz4aWlsNBsQSRAm+rb1Wv2nwD6TpcSQ64P58uXgorL8BUqvaGNJMi8WF+JQWTOHFlDWwHW+xPIbu9Vp9lcor1KrHDu0w7vF+xE94Acdl0XA5I2rR0W1C4J+ua1ssy00u6QRBMT8UE5m+Xs/k6hAgsYXz0C5Zm2ah+GI3cY8BzV67ZdoW4bA1KZI9rXZoa3jpMannkNMj3+K4+K7tJbNjwQY1kqYhzgA5xIG0mY93ILGiAiIgIiICIiAiIgIiICIiAiIgIiINzLM1qYeoKlJxa8WngQdwRsQVbMt+0pzXtNWlYGT7NxbPPuukeqo6IO/4Pt3hsZp9lUDagbpLHDTUIklpg2cQD+EnZfFDHVBWa0slhNjsee/P8lwQOV07LfaLUoxTxE1KewfvVZ1E/fHQ368EHQu0mVOd3tJDbCeBMajHn6KEw2GcyBwPWbk28Nlc8ZWbicPTAu0w5tRl5DiIiBta6jc/wAGylDgIAAF4vAu4DleD1jmgzM7IU8XSg/ebsbbclS8bl/sK7mNGnTIvPGP/wA/5Hmpnst269nifZvnRIv021LZ+03HUmf12Qarg06dgeR8gUGbGYynhsPSrOMSYd7yFRs/+0gua5lGZm1TYgcVU837QVcTAqOJa0ktb+ETvAUagy4jEuqOLnuLnHdziST4lYkRAREQEREBERAREQEREBERAREQEREBERAREQEREFr7FdtHYV3sqhJw7jeLmmT+Ng+I4+9dVzPInY2nSLaxLAJ/pkaalMwRBX5/V8+zP7QTgqgo1nH+Wed9/ZOP4h/yHiPEXkEJHPMBSpu/oyHguEgyAQQLzuQQfHqqx2mrkQ2oS93AFxOkcvh5LsHaDK2V2hzerhG3eglwixkab8Vw7tO1wxLw4REAe6LIIsleIiAiIgIiICIiAiIgIiICIiAiIgIiICIiAiIgIiICIiAiIgmsD2yxlFgp08RUaxogNDpAG8AHYKPx2aVKx1VXl55kCfgtVEH0HrwleIgIiICIiAiIgIiICIiAiIg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660" y="273231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1670277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910" y="4953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636" y="438649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336" y="4114801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Asteroid belt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447801"/>
            <a:ext cx="6849473" cy="513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Meteoroid- </a:t>
            </a:r>
            <a:r>
              <a:rPr lang="en-US" cap="none" dirty="0" smtClean="0"/>
              <a:t>small space rock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093161"/>
            <a:ext cx="6019799" cy="450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Meteor- </a:t>
            </a:r>
            <a:r>
              <a:rPr lang="en-US" cap="none" dirty="0" smtClean="0"/>
              <a:t>a space rock that has entered </a:t>
            </a:r>
            <a:r>
              <a:rPr lang="en-US" cap="none" dirty="0"/>
              <a:t>E</a:t>
            </a:r>
            <a:r>
              <a:rPr lang="en-US" cap="none" dirty="0" smtClean="0"/>
              <a:t>arth’s atmosphere</a:t>
            </a:r>
            <a:endParaRPr lang="en-US" cap="non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89190"/>
            <a:ext cx="7991165" cy="502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012" y="31242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092" y="41148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Meteorite- </a:t>
            </a:r>
            <a:r>
              <a:rPr lang="en-US" cap="none" dirty="0" smtClean="0"/>
              <a:t>the part of the meteor that survives to the earth’s surface.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1" y="1242877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187" y="4953001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2" y="2462892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824" y="4573361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824" y="231457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Universe- </a:t>
            </a:r>
            <a:r>
              <a:rPr lang="en-US" cap="none" dirty="0" smtClean="0"/>
              <a:t>the totality of all space, time, matter, and energy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26" y="1524001"/>
            <a:ext cx="9110374" cy="53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2 pages in your notebook with 3 columns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word	Definition		Picture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61211" y="1776549"/>
            <a:ext cx="4075612" cy="49769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69310" y="2623848"/>
            <a:ext cx="3958046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84171" y="2011680"/>
            <a:ext cx="0" cy="4741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3382" y="1889760"/>
            <a:ext cx="0" cy="4741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9136" y="225630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130" y="224323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definition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9928" y="225451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picture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133284" y="3195042"/>
            <a:ext cx="3958046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33284" y="3764449"/>
            <a:ext cx="3958046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33284" y="4363850"/>
            <a:ext cx="3958046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57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Galaxy-</a:t>
            </a:r>
            <a:r>
              <a:rPr lang="en-US" cap="none" dirty="0" smtClean="0"/>
              <a:t>A gravitationally bound collection of stars; the Milky Way is our galaxy</a:t>
            </a:r>
            <a:endParaRPr lang="en-US" dirty="0"/>
          </a:p>
        </p:txBody>
      </p:sp>
      <p:pic>
        <p:nvPicPr>
          <p:cNvPr id="2052" name="Picture 4" descr="http://kosmosaicbooks.com/wp-content/uploads/2013/05/cosm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76962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28601"/>
            <a:ext cx="6477000" cy="63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5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Milky Way From Earth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600200"/>
            <a:ext cx="902247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05250"/>
            <a:ext cx="7239000" cy="54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6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Nebula-</a:t>
            </a:r>
            <a:r>
              <a:rPr lang="en-US" cap="none" dirty="0" smtClean="0"/>
              <a:t>a cloud of gas and dust in space. Either the remnants of a star or the birthplace of a star.</a:t>
            </a:r>
            <a:endParaRPr lang="en-US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7636"/>
            <a:ext cx="4191000" cy="500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489057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2819400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These are star remnants.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5908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Butterfly Nebula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5814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Helix Nebula</a:t>
            </a:r>
          </a:p>
        </p:txBody>
      </p:sp>
    </p:spTree>
    <p:extLst>
      <p:ext uri="{BB962C8B-B14F-4D97-AF65-F5344CB8AC3E}">
        <p14:creationId xmlns:p14="http://schemas.microsoft.com/office/powerpoint/2010/main" val="4149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Nebula- </a:t>
            </a:r>
            <a:r>
              <a:rPr lang="en-US" cap="none" dirty="0" smtClean="0"/>
              <a:t>interstellar gas and dust, birthplaces of stars; star factories</a:t>
            </a:r>
            <a:endParaRPr lang="en-US" cap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22" y="1752600"/>
            <a:ext cx="25484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1752600"/>
            <a:ext cx="27302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434312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Eagle Nebula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328" y="4343128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Carina Nebula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752601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01001" y="434312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/>
              </a:rPr>
              <a:t>Horseshoe Nebula</a:t>
            </a:r>
          </a:p>
        </p:txBody>
      </p:sp>
    </p:spTree>
    <p:extLst>
      <p:ext uri="{BB962C8B-B14F-4D97-AF65-F5344CB8AC3E}">
        <p14:creationId xmlns:p14="http://schemas.microsoft.com/office/powerpoint/2010/main" val="5053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342</Words>
  <Application>Microsoft Office PowerPoint</Application>
  <PresentationFormat>Widescreen</PresentationFormat>
  <Paragraphs>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Arial Narrow</vt:lpstr>
      <vt:lpstr>Horizon</vt:lpstr>
      <vt:lpstr>Vocabulary: Objects in the Universe</vt:lpstr>
      <vt:lpstr>Objects in the universe</vt:lpstr>
      <vt:lpstr>1. Universe- the totality of all space, time, matter, and energy</vt:lpstr>
      <vt:lpstr>2. Galaxy-A gravitationally bound collection of stars; the Milky Way is our galaxy</vt:lpstr>
      <vt:lpstr>PowerPoint Presentation</vt:lpstr>
      <vt:lpstr>Milky Way From Earth</vt:lpstr>
      <vt:lpstr>PowerPoint Presentation</vt:lpstr>
      <vt:lpstr>3. Nebula-a cloud of gas and dust in space. Either the remnants of a star or the birthplace of a star.</vt:lpstr>
      <vt:lpstr>Nebula- interstellar gas and dust, birthplaces of stars; star factories</vt:lpstr>
      <vt:lpstr>The pleides: young stars that formed in a nebula and the remains of the nebula are still visible.</vt:lpstr>
      <vt:lpstr>Horsehead nebula</vt:lpstr>
      <vt:lpstr>4.  Star-a glowing ball of gas</vt:lpstr>
      <vt:lpstr>5. Solar System – (Star System) the sun (or star) and all planets, moons, comets, asteroids, rocks etc. that orbit it.</vt:lpstr>
      <vt:lpstr>6. Sun-Our star, gives us light and life.</vt:lpstr>
      <vt:lpstr>7. Planet- a body that orbits a star directly</vt:lpstr>
      <vt:lpstr>8.  Moon- a body that orbits a planet</vt:lpstr>
      <vt:lpstr>MOONS?</vt:lpstr>
      <vt:lpstr>9. Rings-Material (ice, dust, rock) organized in thin, flat areas that circle a planet’s equator. All the gas giant planets have rings.</vt:lpstr>
      <vt:lpstr>JUPITER</vt:lpstr>
      <vt:lpstr>sATURN</vt:lpstr>
      <vt:lpstr>PowerPoint Presentation</vt:lpstr>
      <vt:lpstr>neptune</vt:lpstr>
      <vt:lpstr>10. Comet-chunk of ice, rock, dust (dirty, icy, snowball) with an elliptical orbit.  Originates in the Kuiper Belt beyond Pluto.</vt:lpstr>
      <vt:lpstr>Kuiper belt</vt:lpstr>
      <vt:lpstr>11. Asteroid-space rocks. A belt of them is found between Mars and Jupiter</vt:lpstr>
      <vt:lpstr>Asteroid belt</vt:lpstr>
      <vt:lpstr>12. Meteoroid- small space rock</vt:lpstr>
      <vt:lpstr>13. Meteor- a space rock that has entered Earth’s atmosphere</vt:lpstr>
      <vt:lpstr>14. Meteorite- the part of the meteor that survives to the earth’s surface.</vt:lpstr>
      <vt:lpstr>Fill out 2 pages in your notebook with 3 columns  word Definition  Picture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Vocabulary: Objects in the Universe</dc:title>
  <dc:creator>Mary Ann Seslar</dc:creator>
  <cp:lastModifiedBy>Mary Ann Seslar</cp:lastModifiedBy>
  <cp:revision>5</cp:revision>
  <dcterms:created xsi:type="dcterms:W3CDTF">2019-08-13T18:26:14Z</dcterms:created>
  <dcterms:modified xsi:type="dcterms:W3CDTF">2019-08-13T23:37:51Z</dcterms:modified>
</cp:coreProperties>
</file>