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8" r:id="rId2"/>
    <p:sldId id="259" r:id="rId3"/>
    <p:sldId id="256" r:id="rId4"/>
    <p:sldId id="257" r:id="rId5"/>
    <p:sldId id="262" r:id="rId6"/>
    <p:sldId id="260" r:id="rId7"/>
    <p:sldId id="263"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966F8AE5-FF49-4859-9F3C-EECC8AD670C5}" type="datetimeFigureOut">
              <a:rPr lang="en-US" smtClean="0"/>
              <a:t>1/13/2017</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F0DFC249-2694-4103-B0BE-2A34BB067178}"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6F8AE5-FF49-4859-9F3C-EECC8AD670C5}" type="datetimeFigureOut">
              <a:rPr lang="en-US" smtClean="0"/>
              <a:t>1/13/2017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0DFC249-2694-4103-B0BE-2A34BB06717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6F8AE5-FF49-4859-9F3C-EECC8AD670C5}" type="datetimeFigureOut">
              <a:rPr lang="en-US" smtClean="0"/>
              <a:t>1/13/2017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0DFC249-2694-4103-B0BE-2A34BB06717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6F8AE5-FF49-4859-9F3C-EECC8AD670C5}" type="datetimeFigureOut">
              <a:rPr lang="en-US" smtClean="0"/>
              <a:t>1/13/2017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0DFC249-2694-4103-B0BE-2A34BB06717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66F8AE5-FF49-4859-9F3C-EECC8AD670C5}" type="datetimeFigureOut">
              <a:rPr lang="en-US" smtClean="0"/>
              <a:t>1/13/2017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0DFC249-2694-4103-B0BE-2A34BB067178}"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66F8AE5-FF49-4859-9F3C-EECC8AD670C5}" type="datetimeFigureOut">
              <a:rPr lang="en-US" smtClean="0"/>
              <a:t>1/13/2017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0DFC249-2694-4103-B0BE-2A34BB06717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66F8AE5-FF49-4859-9F3C-EECC8AD670C5}" type="datetimeFigureOut">
              <a:rPr lang="en-US" smtClean="0"/>
              <a:t>1/13/2017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0DFC249-2694-4103-B0BE-2A34BB067178}"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66F8AE5-FF49-4859-9F3C-EECC8AD670C5}" type="datetimeFigureOut">
              <a:rPr lang="en-US" smtClean="0"/>
              <a:t>1/13/2017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0DFC249-2694-4103-B0BE-2A34BB06717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66F8AE5-FF49-4859-9F3C-EECC8AD670C5}" type="datetimeFigureOut">
              <a:rPr lang="en-US" smtClean="0"/>
              <a:t>1/13/2017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0DFC249-2694-4103-B0BE-2A34BB06717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66F8AE5-FF49-4859-9F3C-EECC8AD670C5}" type="datetimeFigureOut">
              <a:rPr lang="en-US" smtClean="0"/>
              <a:t>1/13/2017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0DFC249-2694-4103-B0BE-2A34BB06717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966F8AE5-FF49-4859-9F3C-EECC8AD670C5}" type="datetimeFigureOut">
              <a:rPr lang="en-US" smtClean="0"/>
              <a:t>1/13/2017</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F0DFC249-2694-4103-B0BE-2A34BB06717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966F8AE5-FF49-4859-9F3C-EECC8AD670C5}" type="datetimeFigureOut">
              <a:rPr lang="en-US" smtClean="0"/>
              <a:t>1/13/2017</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F0DFC249-2694-4103-B0BE-2A34BB06717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Which way does the moon go?</a:t>
            </a:r>
            <a:endParaRPr lang="en-US" dirty="0"/>
          </a:p>
        </p:txBody>
      </p:sp>
      <p:sp>
        <p:nvSpPr>
          <p:cNvPr id="3" name="Subtitle 2"/>
          <p:cNvSpPr>
            <a:spLocks noGrp="1"/>
          </p:cNvSpPr>
          <p:nvPr>
            <p:ph type="subTitle" idx="1"/>
          </p:nvPr>
        </p:nvSpPr>
        <p:spPr/>
        <p:txBody>
          <a:bodyPr/>
          <a:lstStyle/>
          <a:p>
            <a:r>
              <a:rPr lang="en-US" dirty="0" smtClean="0"/>
              <a:t>Can we figure out which way is ‘up’ on the moon?</a:t>
            </a:r>
          </a:p>
          <a:p>
            <a:r>
              <a:rPr lang="en-US" dirty="0" smtClean="0"/>
              <a:t>What are the dark areas on the moon?</a:t>
            </a:r>
          </a:p>
          <a:p>
            <a:r>
              <a:rPr lang="en-US" dirty="0" smtClean="0"/>
              <a:t>How does this help us?</a:t>
            </a:r>
            <a:endParaRPr lang="en-US" dirty="0"/>
          </a:p>
        </p:txBody>
      </p:sp>
    </p:spTree>
    <p:extLst>
      <p:ext uri="{BB962C8B-B14F-4D97-AF65-F5344CB8AC3E}">
        <p14:creationId xmlns:p14="http://schemas.microsoft.com/office/powerpoint/2010/main" val="23049457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Oceans on the Moon</a:t>
            </a:r>
            <a:endParaRPr lang="en-US" dirty="0"/>
          </a:p>
        </p:txBody>
      </p:sp>
      <p:sp>
        <p:nvSpPr>
          <p:cNvPr id="3" name="Content Placeholder 2"/>
          <p:cNvSpPr>
            <a:spLocks noGrp="1"/>
          </p:cNvSpPr>
          <p:nvPr>
            <p:ph idx="1"/>
          </p:nvPr>
        </p:nvSpPr>
        <p:spPr/>
        <p:txBody>
          <a:bodyPr/>
          <a:lstStyle/>
          <a:p>
            <a:r>
              <a:rPr lang="en-US" dirty="0" smtClean="0"/>
              <a:t>Oceans of Lava called ‘mare’</a:t>
            </a:r>
          </a:p>
          <a:p>
            <a:r>
              <a:rPr lang="en-US" dirty="0" smtClean="0"/>
              <a:t>‘Maria’ is plural for mare- Latin for </a:t>
            </a:r>
            <a:r>
              <a:rPr lang="en-US" b="1" i="1" u="sng" dirty="0" smtClean="0"/>
              <a:t>sea</a:t>
            </a:r>
          </a:p>
          <a:p>
            <a:r>
              <a:rPr lang="en-US" dirty="0" smtClean="0"/>
              <a:t>The Dark parts are hardened, cooled lava.</a:t>
            </a:r>
          </a:p>
          <a:p>
            <a:r>
              <a:rPr lang="en-US" dirty="0" smtClean="0"/>
              <a:t>The rock is called basalt.</a:t>
            </a:r>
            <a:endParaRPr lang="en-US" dirty="0"/>
          </a:p>
        </p:txBody>
      </p:sp>
      <p:pic>
        <p:nvPicPr>
          <p:cNvPr id="4" name="Picture 4" descr="http://upload.wikimedia.org/wikipedia/commons/b/b3/Full_moon.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10200" y="3996209"/>
            <a:ext cx="2362200"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86035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8837" y="685800"/>
            <a:ext cx="2474913" cy="2474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upload.wikimedia.org/wikipedia/commons/b/b3/Full_moon.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a:off x="5486400" y="678873"/>
            <a:ext cx="2472209" cy="247220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http://upload.wikimedia.org/wikipedia/commons/b/b3/Full_moon.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800000">
            <a:off x="882323" y="3657600"/>
            <a:ext cx="2472209" cy="247220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upload.wikimedia.org/wikipedia/commons/b/b3/Full_moon.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5507182" y="3685309"/>
            <a:ext cx="2472209" cy="247220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57200" y="6477000"/>
            <a:ext cx="8453724" cy="369332"/>
          </a:xfrm>
          <a:prstGeom prst="rect">
            <a:avLst/>
          </a:prstGeom>
          <a:noFill/>
        </p:spPr>
        <p:txBody>
          <a:bodyPr wrap="none" rtlCol="0">
            <a:spAutoFit/>
          </a:bodyPr>
          <a:lstStyle/>
          <a:p>
            <a:r>
              <a:rPr lang="en-US" dirty="0" smtClean="0"/>
              <a:t>Which show the North to the top of the picture and South to the bottom of the picture?</a:t>
            </a:r>
            <a:endParaRPr lang="en-US" dirty="0"/>
          </a:p>
        </p:txBody>
      </p:sp>
    </p:spTree>
    <p:extLst>
      <p:ext uri="{BB962C8B-B14F-4D97-AF65-F5344CB8AC3E}">
        <p14:creationId xmlns:p14="http://schemas.microsoft.com/office/powerpoint/2010/main" val="39681587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upload.wikimedia.org/wikipedia/commons/b/b3/Full_moon.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6400" y="304800"/>
            <a:ext cx="6053609" cy="605360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260661" y="0"/>
            <a:ext cx="748923" cy="369332"/>
          </a:xfrm>
          <a:prstGeom prst="rect">
            <a:avLst/>
          </a:prstGeom>
          <a:noFill/>
        </p:spPr>
        <p:txBody>
          <a:bodyPr wrap="none" rtlCol="0">
            <a:spAutoFit/>
          </a:bodyPr>
          <a:lstStyle/>
          <a:p>
            <a:r>
              <a:rPr lang="en-US" dirty="0" smtClean="0"/>
              <a:t>North</a:t>
            </a:r>
            <a:endParaRPr lang="en-US" dirty="0"/>
          </a:p>
        </p:txBody>
      </p:sp>
      <p:sp>
        <p:nvSpPr>
          <p:cNvPr id="4" name="TextBox 3"/>
          <p:cNvSpPr txBox="1"/>
          <p:nvPr/>
        </p:nvSpPr>
        <p:spPr>
          <a:xfrm>
            <a:off x="4328742" y="6358409"/>
            <a:ext cx="758541" cy="369332"/>
          </a:xfrm>
          <a:prstGeom prst="rect">
            <a:avLst/>
          </a:prstGeom>
          <a:noFill/>
        </p:spPr>
        <p:txBody>
          <a:bodyPr wrap="none" rtlCol="0">
            <a:spAutoFit/>
          </a:bodyPr>
          <a:lstStyle/>
          <a:p>
            <a:r>
              <a:rPr lang="en-US" dirty="0" smtClean="0"/>
              <a:t>South</a:t>
            </a:r>
            <a:endParaRPr lang="en-US" dirty="0"/>
          </a:p>
        </p:txBody>
      </p:sp>
    </p:spTree>
    <p:extLst>
      <p:ext uri="{BB962C8B-B14F-4D97-AF65-F5344CB8AC3E}">
        <p14:creationId xmlns:p14="http://schemas.microsoft.com/office/powerpoint/2010/main" val="38455681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pcwallart.com/images/moon-phases-wallpaper-3.jpg"/>
          <p:cNvPicPr/>
          <p:nvPr/>
        </p:nvPicPr>
        <p:blipFill rotWithShape="1">
          <a:blip r:embed="rId2" cstate="print">
            <a:extLst>
              <a:ext uri="{28A0092B-C50C-407E-A947-70E740481C1C}">
                <a14:useLocalDpi xmlns:a14="http://schemas.microsoft.com/office/drawing/2010/main" val="0"/>
              </a:ext>
            </a:extLst>
          </a:blip>
          <a:srcRect l="42629" t="33077" r="40865" b="38206"/>
          <a:stretch/>
        </p:blipFill>
        <p:spPr bwMode="auto">
          <a:xfrm rot="5400000">
            <a:off x="84433" y="265918"/>
            <a:ext cx="1458191" cy="1627056"/>
          </a:xfrm>
          <a:prstGeom prst="rect">
            <a:avLst/>
          </a:prstGeom>
          <a:noFill/>
          <a:ln>
            <a:noFill/>
          </a:ln>
          <a:extLst>
            <a:ext uri="{53640926-AAD7-44D8-BBD7-CCE9431645EC}">
              <a14:shadowObscured xmlns:a14="http://schemas.microsoft.com/office/drawing/2010/main"/>
            </a:ext>
          </a:extLst>
        </p:spPr>
      </p:pic>
      <p:pic>
        <p:nvPicPr>
          <p:cNvPr id="3" name="Picture 2" descr="http://pcwallart.com/images/moon-phases-wallpaper-3.jpg"/>
          <p:cNvPicPr/>
          <p:nvPr/>
        </p:nvPicPr>
        <p:blipFill rotWithShape="1">
          <a:blip r:embed="rId2" cstate="print">
            <a:extLst>
              <a:ext uri="{28A0092B-C50C-407E-A947-70E740481C1C}">
                <a14:useLocalDpi xmlns:a14="http://schemas.microsoft.com/office/drawing/2010/main" val="0"/>
              </a:ext>
            </a:extLst>
          </a:blip>
          <a:srcRect l="58814" t="32307" r="25641" b="38975"/>
          <a:stretch/>
        </p:blipFill>
        <p:spPr bwMode="auto">
          <a:xfrm>
            <a:off x="1405279" y="242208"/>
            <a:ext cx="1337922" cy="1689889"/>
          </a:xfrm>
          <a:prstGeom prst="rect">
            <a:avLst/>
          </a:prstGeom>
          <a:noFill/>
          <a:ln>
            <a:noFill/>
          </a:ln>
          <a:extLst>
            <a:ext uri="{53640926-AAD7-44D8-BBD7-CCE9431645EC}">
              <a14:shadowObscured xmlns:a14="http://schemas.microsoft.com/office/drawing/2010/main"/>
            </a:ext>
          </a:extLst>
        </p:spPr>
      </p:pic>
      <p:pic>
        <p:nvPicPr>
          <p:cNvPr id="4" name="Picture 3" descr="http://pcwallart.com/images/moon-phases-wallpaper-3.jpg"/>
          <p:cNvPicPr/>
          <p:nvPr/>
        </p:nvPicPr>
        <p:blipFill rotWithShape="1">
          <a:blip r:embed="rId2" cstate="print">
            <a:extLst>
              <a:ext uri="{28A0092B-C50C-407E-A947-70E740481C1C}">
                <a14:useLocalDpi xmlns:a14="http://schemas.microsoft.com/office/drawing/2010/main" val="0"/>
              </a:ext>
            </a:extLst>
          </a:blip>
          <a:srcRect l="28366" t="33846" r="57211" b="37436"/>
          <a:stretch/>
        </p:blipFill>
        <p:spPr bwMode="auto">
          <a:xfrm rot="10326320">
            <a:off x="2541362" y="154492"/>
            <a:ext cx="1303388" cy="1696131"/>
          </a:xfrm>
          <a:prstGeom prst="rect">
            <a:avLst/>
          </a:prstGeom>
          <a:noFill/>
          <a:ln>
            <a:noFill/>
          </a:ln>
          <a:extLst>
            <a:ext uri="{53640926-AAD7-44D8-BBD7-CCE9431645EC}">
              <a14:shadowObscured xmlns:a14="http://schemas.microsoft.com/office/drawing/2010/main"/>
            </a:ext>
          </a:extLst>
        </p:spPr>
      </p:pic>
      <p:pic>
        <p:nvPicPr>
          <p:cNvPr id="5" name="Picture 4" descr="http://pcwallart.com/images/moon-phases-wallpaper-3.jpg"/>
          <p:cNvPicPr/>
          <p:nvPr/>
        </p:nvPicPr>
        <p:blipFill rotWithShape="1">
          <a:blip r:embed="rId2" cstate="print">
            <a:extLst>
              <a:ext uri="{28A0092B-C50C-407E-A947-70E740481C1C}">
                <a14:useLocalDpi xmlns:a14="http://schemas.microsoft.com/office/drawing/2010/main" val="0"/>
              </a:ext>
            </a:extLst>
          </a:blip>
          <a:srcRect l="15385" t="33076" r="71314" b="38205"/>
          <a:stretch/>
        </p:blipFill>
        <p:spPr bwMode="auto">
          <a:xfrm rot="10576354">
            <a:off x="4781300" y="225354"/>
            <a:ext cx="1357023" cy="1794631"/>
          </a:xfrm>
          <a:prstGeom prst="rect">
            <a:avLst/>
          </a:prstGeom>
          <a:noFill/>
          <a:ln>
            <a:noFill/>
          </a:ln>
          <a:extLst>
            <a:ext uri="{53640926-AAD7-44D8-BBD7-CCE9431645EC}">
              <a14:shadowObscured xmlns:a14="http://schemas.microsoft.com/office/drawing/2010/main"/>
            </a:ext>
          </a:extLst>
        </p:spPr>
      </p:pic>
      <p:pic>
        <p:nvPicPr>
          <p:cNvPr id="6" name="Picture 5" descr="http://pcwallart.com/images/moon-phases-wallpaper-3.jpg"/>
          <p:cNvPicPr/>
          <p:nvPr/>
        </p:nvPicPr>
        <p:blipFill rotWithShape="1">
          <a:blip r:embed="rId2" cstate="print">
            <a:extLst>
              <a:ext uri="{28A0092B-C50C-407E-A947-70E740481C1C}">
                <a14:useLocalDpi xmlns:a14="http://schemas.microsoft.com/office/drawing/2010/main" val="0"/>
              </a:ext>
            </a:extLst>
          </a:blip>
          <a:srcRect l="73397" t="32307" r="13622" b="38975"/>
          <a:stretch/>
        </p:blipFill>
        <p:spPr bwMode="auto">
          <a:xfrm rot="179961">
            <a:off x="3609114" y="97716"/>
            <a:ext cx="1377157" cy="1963460"/>
          </a:xfrm>
          <a:prstGeom prst="rect">
            <a:avLst/>
          </a:prstGeom>
          <a:noFill/>
          <a:ln>
            <a:noFill/>
          </a:ln>
          <a:extLst>
            <a:ext uri="{53640926-AAD7-44D8-BBD7-CCE9431645EC}">
              <a14:shadowObscured xmlns:a14="http://schemas.microsoft.com/office/drawing/2010/main"/>
            </a:ext>
          </a:extLst>
        </p:spPr>
      </p:pic>
      <p:pic>
        <p:nvPicPr>
          <p:cNvPr id="7" name="Picture 6" descr="http://pcwallart.com/images/moon-phases-wallpaper-3.jpg"/>
          <p:cNvPicPr/>
          <p:nvPr/>
        </p:nvPicPr>
        <p:blipFill rotWithShape="1">
          <a:blip r:embed="rId2" cstate="print">
            <a:extLst>
              <a:ext uri="{28A0092B-C50C-407E-A947-70E740481C1C}">
                <a14:useLocalDpi xmlns:a14="http://schemas.microsoft.com/office/drawing/2010/main" val="0"/>
              </a:ext>
            </a:extLst>
          </a:blip>
          <a:srcRect l="86538" t="35385" r="4007" b="36154"/>
          <a:stretch/>
        </p:blipFill>
        <p:spPr bwMode="auto">
          <a:xfrm rot="662200">
            <a:off x="7482708" y="402660"/>
            <a:ext cx="920655" cy="1838964"/>
          </a:xfrm>
          <a:prstGeom prst="rect">
            <a:avLst/>
          </a:prstGeom>
          <a:noFill/>
          <a:ln>
            <a:noFill/>
          </a:ln>
          <a:extLst>
            <a:ext uri="{53640926-AAD7-44D8-BBD7-CCE9431645EC}">
              <a14:shadowObscured xmlns:a14="http://schemas.microsoft.com/office/drawing/2010/main"/>
            </a:ext>
          </a:extLst>
        </p:spPr>
      </p:pic>
      <p:pic>
        <p:nvPicPr>
          <p:cNvPr id="8" name="Picture 7" descr="http://pcwallart.com/images/moon-phases-wallpaper-3.jpg"/>
          <p:cNvPicPr/>
          <p:nvPr/>
        </p:nvPicPr>
        <p:blipFill rotWithShape="1">
          <a:blip r:embed="rId2" cstate="print">
            <a:extLst>
              <a:ext uri="{28A0092B-C50C-407E-A947-70E740481C1C}">
                <a14:useLocalDpi xmlns:a14="http://schemas.microsoft.com/office/drawing/2010/main" val="0"/>
              </a:ext>
            </a:extLst>
          </a:blip>
          <a:srcRect l="2084" t="33333" r="84776" b="38205"/>
          <a:stretch/>
        </p:blipFill>
        <p:spPr bwMode="auto">
          <a:xfrm rot="9270570">
            <a:off x="5983150" y="387178"/>
            <a:ext cx="1425340" cy="1636165"/>
          </a:xfrm>
          <a:prstGeom prst="rect">
            <a:avLst/>
          </a:prstGeom>
          <a:noFill/>
          <a:ln>
            <a:noFill/>
          </a:ln>
          <a:extLst>
            <a:ext uri="{53640926-AAD7-44D8-BBD7-CCE9431645EC}">
              <a14:shadowObscured xmlns:a14="http://schemas.microsoft.com/office/drawing/2010/main"/>
            </a:ext>
          </a:extLst>
        </p:spPr>
      </p:pic>
      <p:pic>
        <p:nvPicPr>
          <p:cNvPr id="9" name="Picture 4" descr="http://upload.wikimedia.org/wikipedia/commons/b/b3/Full_moon.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93056" y="3276600"/>
            <a:ext cx="2819400" cy="281940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394364" y="2062197"/>
            <a:ext cx="8176510" cy="646331"/>
          </a:xfrm>
          <a:prstGeom prst="rect">
            <a:avLst/>
          </a:prstGeom>
          <a:noFill/>
        </p:spPr>
        <p:txBody>
          <a:bodyPr wrap="square" rtlCol="0">
            <a:spAutoFit/>
          </a:bodyPr>
          <a:lstStyle/>
          <a:p>
            <a:r>
              <a:rPr lang="en-US" dirty="0" smtClean="0"/>
              <a:t>These pictures are not arranged so the north is up and south is down. When you cut your pictures out arrange them correctly</a:t>
            </a:r>
            <a:endParaRPr lang="en-US" dirty="0"/>
          </a:p>
        </p:txBody>
      </p:sp>
      <p:sp>
        <p:nvSpPr>
          <p:cNvPr id="11" name="TextBox 10"/>
          <p:cNvSpPr txBox="1"/>
          <p:nvPr/>
        </p:nvSpPr>
        <p:spPr>
          <a:xfrm>
            <a:off x="5758362" y="5486400"/>
            <a:ext cx="1556836" cy="369332"/>
          </a:xfrm>
          <a:prstGeom prst="rect">
            <a:avLst/>
          </a:prstGeom>
          <a:noFill/>
        </p:spPr>
        <p:txBody>
          <a:bodyPr wrap="none" rtlCol="0">
            <a:spAutoFit/>
          </a:bodyPr>
          <a:lstStyle/>
          <a:p>
            <a:r>
              <a:rPr lang="en-US" dirty="0" smtClean="0"/>
              <a:t>This is correct!</a:t>
            </a:r>
            <a:endParaRPr lang="en-US" dirty="0"/>
          </a:p>
        </p:txBody>
      </p:sp>
    </p:spTree>
    <p:extLst>
      <p:ext uri="{BB962C8B-B14F-4D97-AF65-F5344CB8AC3E}">
        <p14:creationId xmlns:p14="http://schemas.microsoft.com/office/powerpoint/2010/main" val="39643023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phases of the moon for ki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762000"/>
            <a:ext cx="8557197" cy="2532062"/>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3525982"/>
            <a:ext cx="3124200"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295400" y="2362200"/>
            <a:ext cx="7239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038600" y="4038600"/>
            <a:ext cx="4800600" cy="1200329"/>
          </a:xfrm>
          <a:prstGeom prst="rect">
            <a:avLst/>
          </a:prstGeom>
          <a:noFill/>
        </p:spPr>
        <p:txBody>
          <a:bodyPr wrap="square" rtlCol="0">
            <a:spAutoFit/>
          </a:bodyPr>
          <a:lstStyle/>
          <a:p>
            <a:r>
              <a:rPr lang="en-US" dirty="0" smtClean="0"/>
              <a:t>We cannot see the New Moon, it is all in shadow.  Arrange your  pictures of the moon like the shapes above but also with the north facing up and south facing down.</a:t>
            </a:r>
            <a:endParaRPr lang="en-US" dirty="0"/>
          </a:p>
        </p:txBody>
      </p:sp>
    </p:spTree>
    <p:extLst>
      <p:ext uri="{BB962C8B-B14F-4D97-AF65-F5344CB8AC3E}">
        <p14:creationId xmlns:p14="http://schemas.microsoft.com/office/powerpoint/2010/main" val="3002639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r>
              <a:rPr lang="en-US" dirty="0" smtClean="0"/>
              <a:t>1. Cut out the moons</a:t>
            </a:r>
          </a:p>
          <a:p>
            <a:r>
              <a:rPr lang="en-US" dirty="0" smtClean="0"/>
              <a:t>2. Arrange them so the features match the north and south of the moon.</a:t>
            </a:r>
          </a:p>
          <a:p>
            <a:r>
              <a:rPr lang="en-US" dirty="0" smtClean="0"/>
              <a:t>Arrange them in order of the different phases. (slide 6)</a:t>
            </a:r>
          </a:p>
          <a:p>
            <a:r>
              <a:rPr lang="en-US" dirty="0" smtClean="0"/>
              <a:t>Label the moon phases with the names of the phases.</a:t>
            </a:r>
            <a:endParaRPr lang="en-US" dirty="0"/>
          </a:p>
        </p:txBody>
      </p:sp>
    </p:spTree>
    <p:extLst>
      <p:ext uri="{BB962C8B-B14F-4D97-AF65-F5344CB8AC3E}">
        <p14:creationId xmlns:p14="http://schemas.microsoft.com/office/powerpoint/2010/main" val="2293428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pcwallart.com/images/moon-phases-wallpaper-3.jpg"/>
          <p:cNvPicPr/>
          <p:nvPr/>
        </p:nvPicPr>
        <p:blipFill rotWithShape="1">
          <a:blip r:embed="rId2" cstate="print">
            <a:extLst>
              <a:ext uri="{28A0092B-C50C-407E-A947-70E740481C1C}">
                <a14:useLocalDpi xmlns:a14="http://schemas.microsoft.com/office/drawing/2010/main" val="0"/>
              </a:ext>
            </a:extLst>
          </a:blip>
          <a:srcRect l="42629" t="33077" r="40865" b="38206"/>
          <a:stretch/>
        </p:blipFill>
        <p:spPr bwMode="auto">
          <a:xfrm>
            <a:off x="3962400" y="610130"/>
            <a:ext cx="981075" cy="1066800"/>
          </a:xfrm>
          <a:prstGeom prst="rect">
            <a:avLst/>
          </a:prstGeom>
          <a:noFill/>
          <a:ln>
            <a:noFill/>
          </a:ln>
          <a:extLst>
            <a:ext uri="{53640926-AAD7-44D8-BBD7-CCE9431645EC}">
              <a14:shadowObscured xmlns:a14="http://schemas.microsoft.com/office/drawing/2010/main"/>
            </a:ext>
          </a:extLst>
        </p:spPr>
      </p:pic>
      <p:pic>
        <p:nvPicPr>
          <p:cNvPr id="3" name="Picture 2" descr="http://pcwallart.com/images/moon-phases-wallpaper-3.jpg"/>
          <p:cNvPicPr/>
          <p:nvPr/>
        </p:nvPicPr>
        <p:blipFill rotWithShape="1">
          <a:blip r:embed="rId2" cstate="print">
            <a:extLst>
              <a:ext uri="{28A0092B-C50C-407E-A947-70E740481C1C}">
                <a14:useLocalDpi xmlns:a14="http://schemas.microsoft.com/office/drawing/2010/main" val="0"/>
              </a:ext>
            </a:extLst>
          </a:blip>
          <a:srcRect l="58814" t="32307" r="25641" b="38975"/>
          <a:stretch/>
        </p:blipFill>
        <p:spPr bwMode="auto">
          <a:xfrm rot="1716382">
            <a:off x="5530348" y="828128"/>
            <a:ext cx="923925" cy="1066800"/>
          </a:xfrm>
          <a:prstGeom prst="rect">
            <a:avLst/>
          </a:prstGeom>
          <a:noFill/>
          <a:ln>
            <a:noFill/>
          </a:ln>
          <a:extLst>
            <a:ext uri="{53640926-AAD7-44D8-BBD7-CCE9431645EC}">
              <a14:shadowObscured xmlns:a14="http://schemas.microsoft.com/office/drawing/2010/main"/>
            </a:ext>
          </a:extLst>
        </p:spPr>
      </p:pic>
      <p:pic>
        <p:nvPicPr>
          <p:cNvPr id="4" name="Picture 3" descr="http://pcwallart.com/images/moon-phases-wallpaper-3.jpg"/>
          <p:cNvPicPr/>
          <p:nvPr/>
        </p:nvPicPr>
        <p:blipFill rotWithShape="1">
          <a:blip r:embed="rId2" cstate="print">
            <a:extLst>
              <a:ext uri="{28A0092B-C50C-407E-A947-70E740481C1C}">
                <a14:useLocalDpi xmlns:a14="http://schemas.microsoft.com/office/drawing/2010/main" val="0"/>
              </a:ext>
            </a:extLst>
          </a:blip>
          <a:srcRect l="28366" t="33846" r="57211" b="37436"/>
          <a:stretch/>
        </p:blipFill>
        <p:spPr bwMode="auto">
          <a:xfrm rot="20479748">
            <a:off x="2412838" y="903485"/>
            <a:ext cx="857250" cy="1066800"/>
          </a:xfrm>
          <a:prstGeom prst="rect">
            <a:avLst/>
          </a:prstGeom>
          <a:noFill/>
          <a:ln>
            <a:noFill/>
          </a:ln>
          <a:extLst>
            <a:ext uri="{53640926-AAD7-44D8-BBD7-CCE9431645EC}">
              <a14:shadowObscured xmlns:a14="http://schemas.microsoft.com/office/drawing/2010/main"/>
            </a:ext>
          </a:extLst>
        </p:spPr>
      </p:pic>
      <p:pic>
        <p:nvPicPr>
          <p:cNvPr id="5" name="Picture 4" descr="http://pcwallart.com/images/moon-phases-wallpaper-3.jpg"/>
          <p:cNvPicPr/>
          <p:nvPr/>
        </p:nvPicPr>
        <p:blipFill rotWithShape="1">
          <a:blip r:embed="rId2" cstate="print">
            <a:extLst>
              <a:ext uri="{28A0092B-C50C-407E-A947-70E740481C1C}">
                <a14:useLocalDpi xmlns:a14="http://schemas.microsoft.com/office/drawing/2010/main" val="0"/>
              </a:ext>
            </a:extLst>
          </a:blip>
          <a:srcRect l="73397" t="32307" r="13622" b="38975"/>
          <a:stretch/>
        </p:blipFill>
        <p:spPr bwMode="auto">
          <a:xfrm rot="1808009">
            <a:off x="6868910" y="1857471"/>
            <a:ext cx="771525" cy="1066800"/>
          </a:xfrm>
          <a:prstGeom prst="rect">
            <a:avLst/>
          </a:prstGeom>
          <a:noFill/>
          <a:ln>
            <a:noFill/>
          </a:ln>
          <a:extLst>
            <a:ext uri="{53640926-AAD7-44D8-BBD7-CCE9431645EC}">
              <a14:shadowObscured xmlns:a14="http://schemas.microsoft.com/office/drawing/2010/main"/>
            </a:ext>
          </a:extLst>
        </p:spPr>
      </p:pic>
      <p:pic>
        <p:nvPicPr>
          <p:cNvPr id="6" name="Picture 5" descr="http://pcwallart.com/images/moon-phases-wallpaper-3.jpg"/>
          <p:cNvPicPr/>
          <p:nvPr/>
        </p:nvPicPr>
        <p:blipFill rotWithShape="1">
          <a:blip r:embed="rId2" cstate="print">
            <a:extLst>
              <a:ext uri="{28A0092B-C50C-407E-A947-70E740481C1C}">
                <a14:useLocalDpi xmlns:a14="http://schemas.microsoft.com/office/drawing/2010/main" val="0"/>
              </a:ext>
            </a:extLst>
          </a:blip>
          <a:srcRect l="15385" t="33076" r="71314" b="38205"/>
          <a:stretch/>
        </p:blipFill>
        <p:spPr bwMode="auto">
          <a:xfrm rot="20025462">
            <a:off x="1499935" y="1796738"/>
            <a:ext cx="790575" cy="1066800"/>
          </a:xfrm>
          <a:prstGeom prst="rect">
            <a:avLst/>
          </a:prstGeom>
          <a:noFill/>
          <a:ln>
            <a:noFill/>
          </a:ln>
          <a:extLst>
            <a:ext uri="{53640926-AAD7-44D8-BBD7-CCE9431645EC}">
              <a14:shadowObscured xmlns:a14="http://schemas.microsoft.com/office/drawing/2010/main"/>
            </a:ext>
          </a:extLst>
        </p:spPr>
      </p:pic>
      <p:pic>
        <p:nvPicPr>
          <p:cNvPr id="7" name="Picture 6" descr="http://pcwallart.com/images/moon-phases-wallpaper-3.jpg"/>
          <p:cNvPicPr/>
          <p:nvPr/>
        </p:nvPicPr>
        <p:blipFill rotWithShape="1">
          <a:blip r:embed="rId2" cstate="print">
            <a:extLst>
              <a:ext uri="{28A0092B-C50C-407E-A947-70E740481C1C}">
                <a14:useLocalDpi xmlns:a14="http://schemas.microsoft.com/office/drawing/2010/main" val="0"/>
              </a:ext>
            </a:extLst>
          </a:blip>
          <a:srcRect l="2084" t="33333" r="84776" b="38205"/>
          <a:stretch/>
        </p:blipFill>
        <p:spPr bwMode="auto">
          <a:xfrm rot="18746301">
            <a:off x="717868" y="3038213"/>
            <a:ext cx="781050" cy="1057275"/>
          </a:xfrm>
          <a:prstGeom prst="rect">
            <a:avLst/>
          </a:prstGeom>
          <a:noFill/>
          <a:ln>
            <a:noFill/>
          </a:ln>
          <a:extLst>
            <a:ext uri="{53640926-AAD7-44D8-BBD7-CCE9431645EC}">
              <a14:shadowObscured xmlns:a14="http://schemas.microsoft.com/office/drawing/2010/main"/>
            </a:ext>
          </a:extLst>
        </p:spPr>
      </p:pic>
      <p:pic>
        <p:nvPicPr>
          <p:cNvPr id="8" name="Picture 7" descr="http://pcwallart.com/images/moon-phases-wallpaper-3.jpg"/>
          <p:cNvPicPr/>
          <p:nvPr/>
        </p:nvPicPr>
        <p:blipFill rotWithShape="1">
          <a:blip r:embed="rId2" cstate="print">
            <a:extLst>
              <a:ext uri="{28A0092B-C50C-407E-A947-70E740481C1C}">
                <a14:useLocalDpi xmlns:a14="http://schemas.microsoft.com/office/drawing/2010/main" val="0"/>
              </a:ext>
            </a:extLst>
          </a:blip>
          <a:srcRect l="86538" t="35385" r="4007" b="36154"/>
          <a:stretch/>
        </p:blipFill>
        <p:spPr bwMode="auto">
          <a:xfrm rot="1828817">
            <a:off x="7696916" y="2888873"/>
            <a:ext cx="561975" cy="1057275"/>
          </a:xfrm>
          <a:prstGeom prst="rect">
            <a:avLst/>
          </a:prstGeom>
          <a:noFill/>
          <a:ln>
            <a:noFill/>
          </a:ln>
          <a:extLst>
            <a:ext uri="{53640926-AAD7-44D8-BBD7-CCE9431645EC}">
              <a14:shadowObscured xmlns:a14="http://schemas.microsoft.com/office/drawing/2010/main"/>
            </a:ext>
          </a:extLst>
        </p:spPr>
      </p:pic>
      <p:sp>
        <p:nvSpPr>
          <p:cNvPr id="9" name="TextBox 8"/>
          <p:cNvSpPr txBox="1"/>
          <p:nvPr/>
        </p:nvSpPr>
        <p:spPr>
          <a:xfrm>
            <a:off x="427021" y="4191000"/>
            <a:ext cx="1755609" cy="369332"/>
          </a:xfrm>
          <a:prstGeom prst="rect">
            <a:avLst/>
          </a:prstGeom>
          <a:noFill/>
        </p:spPr>
        <p:txBody>
          <a:bodyPr wrap="none" rtlCol="0">
            <a:spAutoFit/>
          </a:bodyPr>
          <a:lstStyle/>
          <a:p>
            <a:r>
              <a:rPr lang="en-US" dirty="0" smtClean="0"/>
              <a:t>Waxing crescent</a:t>
            </a:r>
            <a:endParaRPr lang="en-US" dirty="0"/>
          </a:p>
        </p:txBody>
      </p:sp>
      <p:sp>
        <p:nvSpPr>
          <p:cNvPr id="10" name="TextBox 9"/>
          <p:cNvSpPr txBox="1"/>
          <p:nvPr/>
        </p:nvSpPr>
        <p:spPr>
          <a:xfrm>
            <a:off x="4260661" y="0"/>
            <a:ext cx="748923" cy="369332"/>
          </a:xfrm>
          <a:prstGeom prst="rect">
            <a:avLst/>
          </a:prstGeom>
          <a:noFill/>
        </p:spPr>
        <p:txBody>
          <a:bodyPr wrap="none" rtlCol="0">
            <a:spAutoFit/>
          </a:bodyPr>
          <a:lstStyle/>
          <a:p>
            <a:r>
              <a:rPr lang="en-US" dirty="0" smtClean="0"/>
              <a:t>North</a:t>
            </a:r>
            <a:endParaRPr lang="en-US" dirty="0"/>
          </a:p>
        </p:txBody>
      </p:sp>
      <p:sp>
        <p:nvSpPr>
          <p:cNvPr id="11" name="TextBox 10"/>
          <p:cNvSpPr txBox="1"/>
          <p:nvPr/>
        </p:nvSpPr>
        <p:spPr>
          <a:xfrm>
            <a:off x="6978273" y="4151807"/>
            <a:ext cx="1771639" cy="369332"/>
          </a:xfrm>
          <a:prstGeom prst="rect">
            <a:avLst/>
          </a:prstGeom>
          <a:noFill/>
        </p:spPr>
        <p:txBody>
          <a:bodyPr wrap="none" rtlCol="0">
            <a:spAutoFit/>
          </a:bodyPr>
          <a:lstStyle/>
          <a:p>
            <a:r>
              <a:rPr lang="en-US" smtClean="0"/>
              <a:t>Waning </a:t>
            </a:r>
            <a:r>
              <a:rPr lang="en-US" dirty="0" smtClean="0"/>
              <a:t>crescent</a:t>
            </a:r>
            <a:endParaRPr lang="en-US" dirty="0"/>
          </a:p>
        </p:txBody>
      </p:sp>
    </p:spTree>
    <p:extLst>
      <p:ext uri="{BB962C8B-B14F-4D97-AF65-F5344CB8AC3E}">
        <p14:creationId xmlns:p14="http://schemas.microsoft.com/office/powerpoint/2010/main" val="26690412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364</TotalTime>
  <Words>208</Words>
  <Application>Microsoft Office PowerPoint</Application>
  <PresentationFormat>On-screen Show (4:3)</PresentationFormat>
  <Paragraphs>23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Metro</vt:lpstr>
      <vt:lpstr>Which way does the moon go?</vt:lpstr>
      <vt:lpstr>Oceans on the Moon</vt:lpstr>
      <vt:lpstr>PowerPoint Presentation</vt:lpstr>
      <vt:lpstr>PowerPoint Presentation</vt:lpstr>
      <vt:lpstr>PowerPoint Presentation</vt:lpstr>
      <vt:lpstr>PowerPoint Presentation</vt:lpstr>
      <vt:lpstr>Assignment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14</cp:revision>
  <dcterms:created xsi:type="dcterms:W3CDTF">2017-01-13T17:19:58Z</dcterms:created>
  <dcterms:modified xsi:type="dcterms:W3CDTF">2017-01-13T23:31:05Z</dcterms:modified>
</cp:coreProperties>
</file>