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D0236E-FF65-4162-B218-FA36A64354C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BEC1E3-4D44-455D-99EA-2265B12475D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Months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4" name="Rectangle 3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mz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7597581">
            <a:off x="6096000" y="197080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1122218"/>
            <a:ext cx="914400" cy="8589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62600" y="1143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1578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3" name="Rectangle 2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7597581">
            <a:off x="6096000" y="197080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1143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1578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557555">
            <a:off x="5866188" y="16370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40514" y="1320779"/>
            <a:ext cx="734028" cy="1024215"/>
          </a:xfrm>
          <a:custGeom>
            <a:avLst/>
            <a:gdLst>
              <a:gd name="connsiteX0" fmla="*/ 734028 w 734028"/>
              <a:gd name="connsiteY0" fmla="*/ 1024215 h 1024215"/>
              <a:gd name="connsiteX1" fmla="*/ 439060 w 734028"/>
              <a:gd name="connsiteY1" fmla="*/ 508021 h 1024215"/>
              <a:gd name="connsiteX2" fmla="*/ 26105 w 734028"/>
              <a:gd name="connsiteY2" fmla="*/ 21324 h 1024215"/>
              <a:gd name="connsiteX3" fmla="*/ 40854 w 734028"/>
              <a:gd name="connsiteY3" fmla="*/ 80318 h 1024215"/>
              <a:gd name="connsiteX4" fmla="*/ 40854 w 734028"/>
              <a:gd name="connsiteY4" fmla="*/ 80318 h 10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28" h="1024215">
                <a:moveTo>
                  <a:pt x="734028" y="1024215"/>
                </a:moveTo>
                <a:cubicBezTo>
                  <a:pt x="645537" y="849692"/>
                  <a:pt x="557047" y="675169"/>
                  <a:pt x="439060" y="508021"/>
                </a:cubicBezTo>
                <a:cubicBezTo>
                  <a:pt x="321073" y="340873"/>
                  <a:pt x="92473" y="92608"/>
                  <a:pt x="26105" y="21324"/>
                </a:cubicBezTo>
                <a:cubicBezTo>
                  <a:pt x="-40263" y="-49960"/>
                  <a:pt x="40854" y="80318"/>
                  <a:pt x="40854" y="80318"/>
                </a:cubicBezTo>
                <a:lnTo>
                  <a:pt x="40854" y="80318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9827" y="658091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86191">
            <a:off x="4381499" y="794775"/>
            <a:ext cx="1222887" cy="327443"/>
          </a:xfrm>
          <a:custGeom>
            <a:avLst/>
            <a:gdLst>
              <a:gd name="connsiteX0" fmla="*/ 1607574 w 1607574"/>
              <a:gd name="connsiteY0" fmla="*/ 355599 h 355599"/>
              <a:gd name="connsiteX1" fmla="*/ 796413 w 1607574"/>
              <a:gd name="connsiteY1" fmla="*/ 45883 h 355599"/>
              <a:gd name="connsiteX2" fmla="*/ 0 w 1607574"/>
              <a:gd name="connsiteY2" fmla="*/ 1638 h 355599"/>
              <a:gd name="connsiteX3" fmla="*/ 0 w 1607574"/>
              <a:gd name="connsiteY3" fmla="*/ 1638 h 3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355599">
                <a:moveTo>
                  <a:pt x="1607574" y="355599"/>
                </a:moveTo>
                <a:cubicBezTo>
                  <a:pt x="1335958" y="230237"/>
                  <a:pt x="1064342" y="104876"/>
                  <a:pt x="796413" y="45883"/>
                </a:cubicBezTo>
                <a:cubicBezTo>
                  <a:pt x="528484" y="-13111"/>
                  <a:pt x="0" y="1638"/>
                  <a:pt x="0" y="1638"/>
                </a:cubicBezTo>
                <a:lnTo>
                  <a:pt x="0" y="1638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97927" y="3610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424516" y="427703"/>
            <a:ext cx="1710813" cy="1150374"/>
          </a:xfrm>
          <a:custGeom>
            <a:avLst/>
            <a:gdLst>
              <a:gd name="connsiteX0" fmla="*/ 1710813 w 1710813"/>
              <a:gd name="connsiteY0" fmla="*/ 1150374 h 1150374"/>
              <a:gd name="connsiteX1" fmla="*/ 1327355 w 1710813"/>
              <a:gd name="connsiteY1" fmla="*/ 250723 h 1150374"/>
              <a:gd name="connsiteX2" fmla="*/ 0 w 1710813"/>
              <a:gd name="connsiteY2" fmla="*/ 0 h 1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0813" h="1150374">
                <a:moveTo>
                  <a:pt x="1710813" y="1150374"/>
                </a:moveTo>
                <a:cubicBezTo>
                  <a:pt x="1661651" y="796413"/>
                  <a:pt x="1612490" y="442452"/>
                  <a:pt x="1327355" y="250723"/>
                </a:cubicBezTo>
                <a:cubicBezTo>
                  <a:pt x="1042219" y="5899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57200" y="361024"/>
            <a:ext cx="8229600" cy="6039776"/>
            <a:chOff x="457200" y="361024"/>
            <a:chExt cx="8229600" cy="6039776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381000"/>
              <a:ext cx="8229600" cy="6019800"/>
              <a:chOff x="457200" y="381000"/>
              <a:chExt cx="8229600" cy="6019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7200" y="381000"/>
                <a:ext cx="8229600" cy="6019800"/>
              </a:xfrm>
              <a:prstGeom prst="rect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11927" y="886691"/>
                <a:ext cx="4953000" cy="4953000"/>
              </a:xfrm>
              <a:prstGeom prst="ellipse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152900" y="31623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5800" y="533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8200" y="424934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oon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5800" y="893618"/>
                <a:ext cx="228600" cy="228600"/>
              </a:xfrm>
              <a:prstGeom prst="ellipse">
                <a:avLst/>
              </a:prstGeom>
              <a:solidFill>
                <a:srgbClr val="21B1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7969" y="81978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Earth</a:t>
                </a:r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38900" y="2313709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143000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019800" y="157874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3557555">
              <a:off x="5866188" y="1637088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40514" y="1320779"/>
              <a:ext cx="734028" cy="1024215"/>
            </a:xfrm>
            <a:custGeom>
              <a:avLst/>
              <a:gdLst>
                <a:gd name="connsiteX0" fmla="*/ 734028 w 734028"/>
                <a:gd name="connsiteY0" fmla="*/ 1024215 h 1024215"/>
                <a:gd name="connsiteX1" fmla="*/ 439060 w 734028"/>
                <a:gd name="connsiteY1" fmla="*/ 508021 h 1024215"/>
                <a:gd name="connsiteX2" fmla="*/ 26105 w 734028"/>
                <a:gd name="connsiteY2" fmla="*/ 21324 h 1024215"/>
                <a:gd name="connsiteX3" fmla="*/ 40854 w 734028"/>
                <a:gd name="connsiteY3" fmla="*/ 80318 h 1024215"/>
                <a:gd name="connsiteX4" fmla="*/ 40854 w 734028"/>
                <a:gd name="connsiteY4" fmla="*/ 80318 h 10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28" h="1024215">
                  <a:moveTo>
                    <a:pt x="734028" y="1024215"/>
                  </a:moveTo>
                  <a:cubicBezTo>
                    <a:pt x="645537" y="849692"/>
                    <a:pt x="557047" y="675169"/>
                    <a:pt x="439060" y="508021"/>
                  </a:cubicBezTo>
                  <a:cubicBezTo>
                    <a:pt x="321073" y="340873"/>
                    <a:pt x="92473" y="92608"/>
                    <a:pt x="26105" y="21324"/>
                  </a:cubicBezTo>
                  <a:cubicBezTo>
                    <a:pt x="-40263" y="-49960"/>
                    <a:pt x="40854" y="80318"/>
                    <a:pt x="40854" y="80318"/>
                  </a:cubicBezTo>
                  <a:lnTo>
                    <a:pt x="40854" y="80318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59827" y="658091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286191">
              <a:off x="4381499" y="794775"/>
              <a:ext cx="1222887" cy="327443"/>
            </a:xfrm>
            <a:custGeom>
              <a:avLst/>
              <a:gdLst>
                <a:gd name="connsiteX0" fmla="*/ 1607574 w 1607574"/>
                <a:gd name="connsiteY0" fmla="*/ 355599 h 355599"/>
                <a:gd name="connsiteX1" fmla="*/ 796413 w 1607574"/>
                <a:gd name="connsiteY1" fmla="*/ 45883 h 355599"/>
                <a:gd name="connsiteX2" fmla="*/ 0 w 1607574"/>
                <a:gd name="connsiteY2" fmla="*/ 1638 h 355599"/>
                <a:gd name="connsiteX3" fmla="*/ 0 w 1607574"/>
                <a:gd name="connsiteY3" fmla="*/ 1638 h 35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574" h="355599">
                  <a:moveTo>
                    <a:pt x="1607574" y="355599"/>
                  </a:moveTo>
                  <a:cubicBezTo>
                    <a:pt x="1335958" y="230237"/>
                    <a:pt x="1064342" y="104876"/>
                    <a:pt x="796413" y="45883"/>
                  </a:cubicBezTo>
                  <a:cubicBezTo>
                    <a:pt x="528484" y="-13111"/>
                    <a:pt x="0" y="1638"/>
                    <a:pt x="0" y="1638"/>
                  </a:cubicBezTo>
                  <a:lnTo>
                    <a:pt x="0" y="1638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197927" y="36102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24516" y="427703"/>
              <a:ext cx="1710813" cy="1150374"/>
            </a:xfrm>
            <a:custGeom>
              <a:avLst/>
              <a:gdLst>
                <a:gd name="connsiteX0" fmla="*/ 1710813 w 1710813"/>
                <a:gd name="connsiteY0" fmla="*/ 1150374 h 1150374"/>
                <a:gd name="connsiteX1" fmla="*/ 1327355 w 1710813"/>
                <a:gd name="connsiteY1" fmla="*/ 250723 h 1150374"/>
                <a:gd name="connsiteX2" fmla="*/ 0 w 1710813"/>
                <a:gd name="connsiteY2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0813" h="1150374">
                  <a:moveTo>
                    <a:pt x="1710813" y="1150374"/>
                  </a:moveTo>
                  <a:cubicBezTo>
                    <a:pt x="1661651" y="796413"/>
                    <a:pt x="1612490" y="442452"/>
                    <a:pt x="1327355" y="250723"/>
                  </a:cubicBezTo>
                  <a:cubicBezTo>
                    <a:pt x="1042219" y="58994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2362200" y="18328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33700" y="117986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126658" y="796413"/>
            <a:ext cx="1017639" cy="427703"/>
          </a:xfrm>
          <a:custGeom>
            <a:avLst/>
            <a:gdLst>
              <a:gd name="connsiteX0" fmla="*/ 1017639 w 1017639"/>
              <a:gd name="connsiteY0" fmla="*/ 0 h 427703"/>
              <a:gd name="connsiteX1" fmla="*/ 427703 w 1017639"/>
              <a:gd name="connsiteY1" fmla="*/ 117987 h 427703"/>
              <a:gd name="connsiteX2" fmla="*/ 0 w 1017639"/>
              <a:gd name="connsiteY2" fmla="*/ 427703 h 427703"/>
              <a:gd name="connsiteX3" fmla="*/ 0 w 1017639"/>
              <a:gd name="connsiteY3" fmla="*/ 427703 h 4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639" h="427703">
                <a:moveTo>
                  <a:pt x="1017639" y="0"/>
                </a:moveTo>
                <a:cubicBezTo>
                  <a:pt x="807474" y="23351"/>
                  <a:pt x="597309" y="46703"/>
                  <a:pt x="427703" y="117987"/>
                </a:cubicBezTo>
                <a:cubicBezTo>
                  <a:pt x="258097" y="189271"/>
                  <a:pt x="0" y="427703"/>
                  <a:pt x="0" y="427703"/>
                </a:cubicBezTo>
                <a:lnTo>
                  <a:pt x="0" y="427703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347516" y="454883"/>
            <a:ext cx="1811529" cy="1432911"/>
          </a:xfrm>
          <a:custGeom>
            <a:avLst/>
            <a:gdLst>
              <a:gd name="connsiteX0" fmla="*/ 1811529 w 1811529"/>
              <a:gd name="connsiteY0" fmla="*/ 2317 h 1432911"/>
              <a:gd name="connsiteX1" fmla="*/ 1192097 w 1811529"/>
              <a:gd name="connsiteY1" fmla="*/ 76059 h 1432911"/>
              <a:gd name="connsiteX2" fmla="*/ 233452 w 1811529"/>
              <a:gd name="connsiteY2" fmla="*/ 503762 h 1432911"/>
              <a:gd name="connsiteX3" fmla="*/ 12226 w 1811529"/>
              <a:gd name="connsiteY3" fmla="*/ 946214 h 1432911"/>
              <a:gd name="connsiteX4" fmla="*/ 26974 w 1811529"/>
              <a:gd name="connsiteY4" fmla="*/ 1432911 h 143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529" h="1432911">
                <a:moveTo>
                  <a:pt x="1811529" y="2317"/>
                </a:moveTo>
                <a:cubicBezTo>
                  <a:pt x="1633319" y="-2599"/>
                  <a:pt x="1455110" y="-7515"/>
                  <a:pt x="1192097" y="76059"/>
                </a:cubicBezTo>
                <a:cubicBezTo>
                  <a:pt x="929084" y="159633"/>
                  <a:pt x="430097" y="358736"/>
                  <a:pt x="233452" y="503762"/>
                </a:cubicBezTo>
                <a:cubicBezTo>
                  <a:pt x="36807" y="648788"/>
                  <a:pt x="46639" y="791356"/>
                  <a:pt x="12226" y="946214"/>
                </a:cubicBezTo>
                <a:cubicBezTo>
                  <a:pt x="-22187" y="1101072"/>
                  <a:pt x="26974" y="1432911"/>
                  <a:pt x="26974" y="1432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29567" y="2448232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161983" y="1386348"/>
            <a:ext cx="787694" cy="1179063"/>
          </a:xfrm>
          <a:custGeom>
            <a:avLst/>
            <a:gdLst>
              <a:gd name="connsiteX0" fmla="*/ 787694 w 787694"/>
              <a:gd name="connsiteY0" fmla="*/ 0 h 1179063"/>
              <a:gd name="connsiteX1" fmla="*/ 374740 w 787694"/>
              <a:gd name="connsiteY1" fmla="*/ 516194 h 1179063"/>
              <a:gd name="connsiteX2" fmla="*/ 50275 w 787694"/>
              <a:gd name="connsiteY2" fmla="*/ 1120878 h 1179063"/>
              <a:gd name="connsiteX3" fmla="*/ 6030 w 787694"/>
              <a:gd name="connsiteY3" fmla="*/ 1120878 h 11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694" h="1179063">
                <a:moveTo>
                  <a:pt x="787694" y="0"/>
                </a:moveTo>
                <a:cubicBezTo>
                  <a:pt x="642668" y="164690"/>
                  <a:pt x="497643" y="329381"/>
                  <a:pt x="374740" y="516194"/>
                </a:cubicBezTo>
                <a:cubicBezTo>
                  <a:pt x="251837" y="703007"/>
                  <a:pt x="111727" y="1020097"/>
                  <a:pt x="50275" y="1120878"/>
                </a:cubicBezTo>
                <a:cubicBezTo>
                  <a:pt x="-11177" y="1221659"/>
                  <a:pt x="-2574" y="1171268"/>
                  <a:pt x="6030" y="1120878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55830" y="27407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477729" y="2005781"/>
            <a:ext cx="254349" cy="796413"/>
          </a:xfrm>
          <a:custGeom>
            <a:avLst/>
            <a:gdLst>
              <a:gd name="connsiteX0" fmla="*/ 0 w 254349"/>
              <a:gd name="connsiteY0" fmla="*/ 0 h 796413"/>
              <a:gd name="connsiteX1" fmla="*/ 235974 w 254349"/>
              <a:gd name="connsiteY1" fmla="*/ 250722 h 796413"/>
              <a:gd name="connsiteX2" fmla="*/ 221226 w 254349"/>
              <a:gd name="connsiteY2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49" h="796413">
                <a:moveTo>
                  <a:pt x="0" y="0"/>
                </a:moveTo>
                <a:cubicBezTo>
                  <a:pt x="99551" y="58993"/>
                  <a:pt x="199103" y="117987"/>
                  <a:pt x="235974" y="250722"/>
                </a:cubicBezTo>
                <a:cubicBezTo>
                  <a:pt x="272845" y="383457"/>
                  <a:pt x="247035" y="589935"/>
                  <a:pt x="221226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 animBg="1"/>
      <p:bldP spid="57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652"/>
            <a:ext cx="88392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1562100" y="647700"/>
            <a:ext cx="6019800" cy="5638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987200" y="367488"/>
            <a:ext cx="3462762" cy="979532"/>
            <a:chOff x="2987200" y="367488"/>
            <a:chExt cx="3462762" cy="979532"/>
          </a:xfrm>
        </p:grpSpPr>
        <p:grpSp>
          <p:nvGrpSpPr>
            <p:cNvPr id="11" name="Group 1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5" name="Freeform 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9" name="Freeform 8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17" name="Freeform 1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15" name="Freeform 1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 rot="17281441">
            <a:off x="245703" y="2103835"/>
            <a:ext cx="3462762" cy="979532"/>
            <a:chOff x="2987200" y="367488"/>
            <a:chExt cx="3462762" cy="979532"/>
          </a:xfrm>
        </p:grpSpPr>
        <p:grpSp>
          <p:nvGrpSpPr>
            <p:cNvPr id="21" name="Group 2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33" name="Freeform 3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31" name="Freeform 3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27" name="Freeform 2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25" name="Freeform 2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 rot="12543814">
            <a:off x="1186040" y="5103740"/>
            <a:ext cx="3462762" cy="979532"/>
            <a:chOff x="2987200" y="367488"/>
            <a:chExt cx="3462762" cy="979532"/>
          </a:xfrm>
        </p:grpSpPr>
        <p:grpSp>
          <p:nvGrpSpPr>
            <p:cNvPr id="36" name="Group 35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48" name="Freeform 47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46" name="Freeform 45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42" name="Freeform 41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40" name="Freeform 39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 rot="8510076">
            <a:off x="4494892" y="5077177"/>
            <a:ext cx="3462762" cy="979532"/>
            <a:chOff x="2987200" y="367488"/>
            <a:chExt cx="3462762" cy="979532"/>
          </a:xfrm>
        </p:grpSpPr>
        <p:grpSp>
          <p:nvGrpSpPr>
            <p:cNvPr id="51" name="Group 5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63" name="Freeform 6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61" name="Freeform 6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57" name="Freeform 5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55" name="Freeform 5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 rot="3966033">
            <a:off x="5673016" y="2214414"/>
            <a:ext cx="3226957" cy="979532"/>
            <a:chOff x="2987200" y="367488"/>
            <a:chExt cx="3462762" cy="979532"/>
          </a:xfrm>
        </p:grpSpPr>
        <p:grpSp>
          <p:nvGrpSpPr>
            <p:cNvPr id="69" name="Group 68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81" name="Freeform 8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79" name="Freeform 78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75" name="Freeform 7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73" name="Freeform 7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2577609" y="433871"/>
            <a:ext cx="1728921" cy="1394304"/>
            <a:chOff x="2577609" y="433871"/>
            <a:chExt cx="1728921" cy="1394304"/>
          </a:xfrm>
        </p:grpSpPr>
        <p:grpSp>
          <p:nvGrpSpPr>
            <p:cNvPr id="86" name="Group 85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 rot="19923711">
            <a:off x="1329899" y="1604296"/>
            <a:ext cx="1728921" cy="1394304"/>
            <a:chOff x="2577609" y="433871"/>
            <a:chExt cx="1728921" cy="1394304"/>
          </a:xfrm>
        </p:grpSpPr>
        <p:grpSp>
          <p:nvGrpSpPr>
            <p:cNvPr id="92" name="Group 91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7270500">
            <a:off x="971740" y="3078737"/>
            <a:ext cx="1728921" cy="1394304"/>
            <a:chOff x="2577609" y="433871"/>
            <a:chExt cx="1728921" cy="1394304"/>
          </a:xfrm>
        </p:grpSpPr>
        <p:grpSp>
          <p:nvGrpSpPr>
            <p:cNvPr id="99" name="Group 98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 rot="15178960">
            <a:off x="1759288" y="4509219"/>
            <a:ext cx="1728921" cy="1394304"/>
            <a:chOff x="2577609" y="433871"/>
            <a:chExt cx="1728921" cy="13943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 rot="13013914">
            <a:off x="3296433" y="5247308"/>
            <a:ext cx="1728921" cy="1394304"/>
            <a:chOff x="2577609" y="433871"/>
            <a:chExt cx="1728921" cy="1394304"/>
          </a:xfrm>
        </p:grpSpPr>
        <p:grpSp>
          <p:nvGrpSpPr>
            <p:cNvPr id="113" name="Group 112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 rot="11281474">
            <a:off x="4925330" y="5075107"/>
            <a:ext cx="1728921" cy="1394304"/>
            <a:chOff x="2577609" y="433871"/>
            <a:chExt cx="1728921" cy="1394304"/>
          </a:xfrm>
        </p:grpSpPr>
        <p:grpSp>
          <p:nvGrpSpPr>
            <p:cNvPr id="120" name="Group 119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 rot="9128548">
            <a:off x="6276630" y="4005393"/>
            <a:ext cx="1728921" cy="1394304"/>
            <a:chOff x="2577609" y="433871"/>
            <a:chExt cx="1728921" cy="13943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 rot="6348878">
            <a:off x="6611455" y="2417755"/>
            <a:ext cx="1728921" cy="1394304"/>
            <a:chOff x="2577609" y="433871"/>
            <a:chExt cx="1728921" cy="1394304"/>
          </a:xfrm>
        </p:grpSpPr>
        <p:grpSp>
          <p:nvGrpSpPr>
            <p:cNvPr id="134" name="Group 133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 rot="4663495">
            <a:off x="5821517" y="946244"/>
            <a:ext cx="1728921" cy="1394304"/>
            <a:chOff x="2577609" y="433871"/>
            <a:chExt cx="1728921" cy="1394304"/>
          </a:xfrm>
        </p:grpSpPr>
        <p:grpSp>
          <p:nvGrpSpPr>
            <p:cNvPr id="141" name="Group 140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 rot="2429763">
            <a:off x="4319556" y="148185"/>
            <a:ext cx="1728921" cy="1394304"/>
            <a:chOff x="2577609" y="433871"/>
            <a:chExt cx="1728921" cy="1394304"/>
          </a:xfrm>
        </p:grpSpPr>
        <p:grpSp>
          <p:nvGrpSpPr>
            <p:cNvPr id="148" name="Group 147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TextBox 153"/>
          <p:cNvSpPr txBox="1"/>
          <p:nvPr/>
        </p:nvSpPr>
        <p:spPr>
          <a:xfrm>
            <a:off x="197183" y="6047089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This </a:t>
            </a:r>
            <a:r>
              <a:rPr lang="en-US" sz="1600" dirty="0"/>
              <a:t>is an extremely </a:t>
            </a:r>
          </a:p>
          <a:p>
            <a:pPr algn="ctr"/>
            <a:r>
              <a:rPr lang="en-US" sz="1600" dirty="0"/>
              <a:t>exaggerated </a:t>
            </a:r>
            <a:r>
              <a:rPr lang="en-US" sz="1600" dirty="0" smtClean="0"/>
              <a:t>drawing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74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#2. The Moon always shows the same face to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because the period of </a:t>
            </a: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(orbiting) is exactly the same as the period of </a:t>
            </a: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rotation</a:t>
            </a:r>
            <a:r>
              <a:rPr lang="en-US" dirty="0" smtClean="0"/>
              <a:t> (spinning)</a:t>
            </a:r>
          </a:p>
          <a:p>
            <a:r>
              <a:rPr lang="en-US" dirty="0" smtClean="0"/>
              <a:t>Therefore, the moon </a:t>
            </a:r>
            <a:r>
              <a:rPr lang="en-US" i="1" u="sng" dirty="0" smtClean="0"/>
              <a:t>does</a:t>
            </a:r>
            <a:r>
              <a:rPr lang="en-US" dirty="0" smtClean="0"/>
              <a:t> spin on its axis, it is just that the earth is </a:t>
            </a:r>
            <a:r>
              <a:rPr lang="en-US" i="1" u="sng" dirty="0" smtClean="0"/>
              <a:t>inside</a:t>
            </a:r>
            <a:r>
              <a:rPr lang="en-US" dirty="0" smtClean="0"/>
              <a:t> the spin so we only see one side of the moon</a:t>
            </a:r>
          </a:p>
          <a:p>
            <a:r>
              <a:rPr lang="en-US" dirty="0" smtClean="0"/>
              <a:t>The side we don’t see is called </a:t>
            </a:r>
            <a:r>
              <a:rPr lang="en-US" smtClean="0"/>
              <a:t>the “Far </a:t>
            </a:r>
            <a:r>
              <a:rPr lang="en-US"/>
              <a:t>S</a:t>
            </a:r>
            <a:r>
              <a:rPr lang="en-US" smtClean="0"/>
              <a:t>ide </a:t>
            </a:r>
            <a:r>
              <a:rPr lang="en-US" dirty="0" smtClean="0"/>
              <a:t>of the moon”</a:t>
            </a:r>
          </a:p>
          <a:p>
            <a:r>
              <a:rPr lang="en-US" dirty="0" smtClean="0"/>
              <a:t>The first time we ever saw the far side was when astronauts sent back photos taken when they orbited the moon during the Apollo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 side of the Moon</a:t>
            </a:r>
            <a:endParaRPr lang="en-US" dirty="0"/>
          </a:p>
        </p:txBody>
      </p:sp>
      <p:pic>
        <p:nvPicPr>
          <p:cNvPr id="5122" name="Picture 2" descr="http://www.lpi.usra.edu/lunar/missions/clementine/images/img5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6" y="1522105"/>
            <a:ext cx="71532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 on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1203935"/>
            <a:ext cx="8229600" cy="5529374"/>
          </a:xfrm>
        </p:spPr>
        <p:txBody>
          <a:bodyPr/>
          <a:lstStyle/>
          <a:p>
            <a:r>
              <a:rPr lang="en-US" dirty="0" smtClean="0"/>
              <a:t>The ancient people thought that the moon was just like Earth; if the earth had land and water, then so did the moon.</a:t>
            </a:r>
          </a:p>
          <a:p>
            <a:r>
              <a:rPr lang="en-US" dirty="0" smtClean="0"/>
              <a:t>Ancients thought that the dark areas on the moon were the seas. They called them </a:t>
            </a:r>
            <a:r>
              <a:rPr lang="en-US" i="1" u="sng" dirty="0" smtClean="0"/>
              <a:t>mare </a:t>
            </a:r>
            <a:r>
              <a:rPr lang="en-US" dirty="0" smtClean="0"/>
              <a:t>(sea in Latin; </a:t>
            </a:r>
            <a:r>
              <a:rPr lang="en-US" b="1" i="1" u="sng" dirty="0" smtClean="0"/>
              <a:t>maria </a:t>
            </a:r>
            <a:r>
              <a:rPr lang="en-US" dirty="0" smtClean="0"/>
              <a:t>plural).</a:t>
            </a:r>
          </a:p>
          <a:p>
            <a:r>
              <a:rPr lang="en-US" dirty="0" smtClean="0"/>
              <a:t>They were partly right, the dark areas are seas of lava, made from basalt, a rock made from hardened lava</a:t>
            </a:r>
          </a:p>
          <a:p>
            <a:r>
              <a:rPr lang="en-US" dirty="0" smtClean="0"/>
              <a:t>These ‘seas’ haven’t been liquid for millions and millions of years.</a:t>
            </a:r>
          </a:p>
        </p:txBody>
      </p:sp>
    </p:spTree>
    <p:extLst>
      <p:ext uri="{BB962C8B-B14F-4D97-AF65-F5344CB8AC3E}">
        <p14:creationId xmlns:p14="http://schemas.microsoft.com/office/powerpoint/2010/main" val="2957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ngm.com/1969/12/moon-landing/img/moon-rocks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019"/>
            <a:ext cx="58578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bs.org/wgbh/roadshow/fts/images/houston_spacejunk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48" y="167265"/>
            <a:ext cx="40100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3385" y="42037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 Basalt</a:t>
            </a:r>
            <a:endParaRPr lang="en-US" dirty="0"/>
          </a:p>
        </p:txBody>
      </p:sp>
      <p:pic>
        <p:nvPicPr>
          <p:cNvPr id="2054" name="Picture 6" descr="http://astrobob.areavoices.com/astrobob/images/thumbnail/MoonbasaltvesiclesbestApollo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2"/>
          <a:stretch/>
        </p:blipFill>
        <p:spPr bwMode="auto">
          <a:xfrm>
            <a:off x="5387686" y="3638549"/>
            <a:ext cx="3667991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7686" y="3619498"/>
            <a:ext cx="375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Moon Basalt Scoria (basalt with holes)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only see one side of the moon but it still rotates on its axis</a:t>
            </a:r>
            <a:endParaRPr lang="en-US" dirty="0"/>
          </a:p>
        </p:txBody>
      </p:sp>
      <p:pic>
        <p:nvPicPr>
          <p:cNvPr id="6146" name="Picture 2" descr="http://penningtonplanetarium.files.wordpress.com/2013/10/ro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20" y="1546685"/>
            <a:ext cx="6392709" cy="51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t.enligne.free.fr/IMG/gif/moonr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5746"/>
            <a:ext cx="16097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9740" y="96570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9740" y="2927244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Non-rotation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6652" y="215746"/>
            <a:ext cx="5722374" cy="659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25413" y="3214098"/>
            <a:ext cx="575188" cy="59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95355" y="943902"/>
            <a:ext cx="484632" cy="858536"/>
            <a:chOff x="5980245" y="965708"/>
            <a:chExt cx="484632" cy="858536"/>
          </a:xfrm>
        </p:grpSpPr>
        <p:sp>
          <p:nvSpPr>
            <p:cNvPr id="8" name="Oval 7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026310" y="1150374"/>
            <a:ext cx="4822722" cy="483747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9113823">
            <a:off x="4717475" y="1505776"/>
            <a:ext cx="484632" cy="858536"/>
            <a:chOff x="5980245" y="965708"/>
            <a:chExt cx="484632" cy="858536"/>
          </a:xfrm>
        </p:grpSpPr>
        <p:sp>
          <p:nvSpPr>
            <p:cNvPr id="15" name="Oval 14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3993885" y="3082741"/>
            <a:ext cx="484632" cy="858536"/>
            <a:chOff x="5980245" y="965708"/>
            <a:chExt cx="484632" cy="858536"/>
          </a:xfrm>
        </p:grpSpPr>
        <p:sp>
          <p:nvSpPr>
            <p:cNvPr id="18" name="Oval 17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5400000">
            <a:off x="8220800" y="3082742"/>
            <a:ext cx="484632" cy="858536"/>
            <a:chOff x="5980245" y="965708"/>
            <a:chExt cx="484632" cy="858536"/>
          </a:xfrm>
        </p:grpSpPr>
        <p:sp>
          <p:nvSpPr>
            <p:cNvPr id="21" name="Oval 20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2722420">
            <a:off x="7641419" y="1598353"/>
            <a:ext cx="484632" cy="858536"/>
            <a:chOff x="5980245" y="965708"/>
            <a:chExt cx="484632" cy="858536"/>
          </a:xfrm>
        </p:grpSpPr>
        <p:sp>
          <p:nvSpPr>
            <p:cNvPr id="24" name="Oval 23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8877580" flipV="1">
            <a:off x="7617127" y="4788921"/>
            <a:ext cx="484632" cy="858536"/>
            <a:chOff x="5980245" y="965708"/>
            <a:chExt cx="484632" cy="858536"/>
          </a:xfrm>
        </p:grpSpPr>
        <p:sp>
          <p:nvSpPr>
            <p:cNvPr id="27" name="Oval 26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2486177" flipV="1">
            <a:off x="4648547" y="4659196"/>
            <a:ext cx="484632" cy="858536"/>
            <a:chOff x="5980245" y="965708"/>
            <a:chExt cx="484632" cy="858536"/>
          </a:xfrm>
        </p:grpSpPr>
        <p:sp>
          <p:nvSpPr>
            <p:cNvPr id="30" name="Oval 29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flipV="1">
            <a:off x="6184405" y="5260398"/>
            <a:ext cx="484632" cy="858536"/>
            <a:chOff x="5980245" y="965708"/>
            <a:chExt cx="484632" cy="858536"/>
          </a:xfrm>
        </p:grpSpPr>
        <p:sp>
          <p:nvSpPr>
            <p:cNvPr id="33" name="Oval 32"/>
            <p:cNvSpPr/>
            <p:nvPr/>
          </p:nvSpPr>
          <p:spPr>
            <a:xfrm>
              <a:off x="5980245" y="965708"/>
              <a:ext cx="450052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5980245" y="1335040"/>
              <a:ext cx="484632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5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Comparing Sidereal and Synodic months</a:t>
            </a:r>
            <a:endParaRPr lang="en-US" dirty="0"/>
          </a:p>
        </p:txBody>
      </p:sp>
      <p:pic>
        <p:nvPicPr>
          <p:cNvPr id="5122" name="Picture 2" descr="http://www.astronomy.org/StarWatch/April/4-07-sidereal-synodic-mon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#3. The Moon appears to move across the sky every night.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23432"/>
          </a:xfrm>
        </p:spPr>
        <p:txBody>
          <a:bodyPr/>
          <a:lstStyle/>
          <a:p>
            <a:r>
              <a:rPr lang="en-US" dirty="0" smtClean="0"/>
              <a:t>The moon looks like it is moving from east to west because the earth is spinning.  </a:t>
            </a:r>
          </a:p>
          <a:p>
            <a:r>
              <a:rPr lang="en-US" dirty="0" smtClean="0"/>
              <a:t>This is not a </a:t>
            </a:r>
            <a:r>
              <a:rPr lang="en-US" u="sng" dirty="0" smtClean="0"/>
              <a:t>real</a:t>
            </a:r>
            <a:r>
              <a:rPr lang="en-US" dirty="0" smtClean="0"/>
              <a:t> motion, this is </a:t>
            </a:r>
            <a:r>
              <a:rPr lang="en-US" u="sng" dirty="0" smtClean="0"/>
              <a:t>apparent </a:t>
            </a:r>
            <a:r>
              <a:rPr lang="en-US" dirty="0" smtClean="0"/>
              <a:t>motion</a:t>
            </a:r>
            <a:endParaRPr lang="en-US" dirty="0"/>
          </a:p>
        </p:txBody>
      </p:sp>
      <p:pic>
        <p:nvPicPr>
          <p:cNvPr id="8194" name="Picture 2" descr="http://invisiblechildrenblog.files.wordpress.com/2012/09/blue-moon-timelapse-rautalampi-fin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09" y="3540034"/>
            <a:ext cx="4775859" cy="33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1964" y="3995678"/>
            <a:ext cx="2075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photos were taken a few minutes apart and put together in one image.</a:t>
            </a:r>
          </a:p>
          <a:p>
            <a:r>
              <a:rPr lang="en-US" dirty="0" smtClean="0"/>
              <a:t>The moon appears to have moved up and to the right (E-W)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79818" y="4239491"/>
            <a:ext cx="1510146" cy="665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702" y="3980674"/>
            <a:ext cx="191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Apparent moon motion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88182" y="4738255"/>
            <a:ext cx="1399309" cy="68858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8236" y="4995952"/>
            <a:ext cx="153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Actual earth motion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7779" y="42774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83236" y="423949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#4. The moon actually  moves from west to east.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moon is moving in its orbit around the earth a little each day.</a:t>
            </a:r>
          </a:p>
          <a:p>
            <a:r>
              <a:rPr lang="en-US" dirty="0" smtClean="0"/>
              <a:t>the moon travels a small part of its orbit every day</a:t>
            </a:r>
          </a:p>
          <a:p>
            <a:r>
              <a:rPr lang="en-US" dirty="0" smtClean="0"/>
              <a:t>The amount the moon moves is about 12º every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Composite photo of moon positions during a half month</a:t>
            </a:r>
            <a:endParaRPr lang="en-US" dirty="0"/>
          </a:p>
        </p:txBody>
      </p:sp>
      <p:pic>
        <p:nvPicPr>
          <p:cNvPr id="9218" name="Picture 2" descr="http://www.astro.virginia.edu/class/oconnell/astr1210/im/lunar-phases-at-sunset-Seeds3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76"/>
            <a:ext cx="9144000" cy="43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885469" y="3409404"/>
            <a:ext cx="483326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60720" y="35792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12º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57554" y="3631474"/>
            <a:ext cx="381652" cy="184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657663" y="4180114"/>
            <a:ext cx="375994" cy="243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135148" y="3894520"/>
            <a:ext cx="389058" cy="167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10354" y="379355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12º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9206" y="3996026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1116" y="428065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613" y="6268385"/>
            <a:ext cx="801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</a:t>
            </a:r>
            <a:r>
              <a:rPr lang="en-US" smtClean="0"/>
              <a:t>photo shows </a:t>
            </a:r>
            <a:r>
              <a:rPr lang="en-US" dirty="0" smtClean="0"/>
              <a:t>the moon the same time every night for half a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333" y="5222266"/>
            <a:ext cx="5327281" cy="1399032"/>
          </a:xfrm>
        </p:spPr>
        <p:txBody>
          <a:bodyPr/>
          <a:lstStyle/>
          <a:p>
            <a:r>
              <a:rPr lang="en-US" dirty="0" smtClean="0"/>
              <a:t>Finish your notes!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60338"/>
            <a:ext cx="2979577" cy="62944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Annotations</a:t>
            </a:r>
          </a:p>
          <a:p>
            <a:r>
              <a:rPr lang="en-US" dirty="0" smtClean="0"/>
              <a:t>Color coding</a:t>
            </a:r>
          </a:p>
          <a:p>
            <a:r>
              <a:rPr lang="en-US" dirty="0" smtClean="0"/>
              <a:t>Write a summary</a:t>
            </a:r>
          </a:p>
          <a:p>
            <a:r>
              <a:rPr lang="en-US" dirty="0" smtClean="0"/>
              <a:t>Write a response</a:t>
            </a:r>
          </a:p>
          <a:p>
            <a:r>
              <a:rPr lang="en-US" dirty="0" smtClean="0"/>
              <a:t>You will a have an open-note quiz over the notes! Be sure you have good notes!</a:t>
            </a:r>
            <a:endParaRPr lang="en-US" dirty="0"/>
          </a:p>
        </p:txBody>
      </p:sp>
      <p:sp>
        <p:nvSpPr>
          <p:cNvPr id="4" name="AutoShape 2" descr="Image result for moon phases month january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acaoh.org/_MoonPhases/Calendars/2016/MoonPhase_201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52" y="0"/>
            <a:ext cx="6008848" cy="49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Months are caused by the motions of the moon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8439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- the moon orbits the earth</a:t>
            </a:r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Rotation</a:t>
            </a:r>
            <a:r>
              <a:rPr lang="en-US" dirty="0" smtClean="0"/>
              <a:t>- the moon spins on its axis</a:t>
            </a:r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- the moon goes around the sun </a:t>
            </a:r>
            <a:r>
              <a:rPr lang="en-US" i="1" u="sng" dirty="0" smtClean="0"/>
              <a:t>with </a:t>
            </a:r>
            <a:r>
              <a:rPr lang="en-US" dirty="0" smtClean="0"/>
              <a:t>the earth</a:t>
            </a:r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hQSERUUEhQWFBQVFxgYGBgXGBcXGBwaGhcXGBoYGBcXHSYeGB0kGhcXHy8gIycpLCwsGB4xNTAqNSYrLCkBCQoKDgwOGg8PGiwkHCQsLCwsNCwsLCwsLCksLCwsLCwsKSotKSwsLCwsLCwsLCwsLCwsLCwsLCwqLCwsLCwsLP/AABEIAMIBAwMBIgACEQEDEQH/xAAbAAACAwEBAQAAAAAAAAAAAAAAAQIDBQQGB//EAEUQAAECAgYGBwUHBAIBBAMAAAECEQAhAxIxQVFhBCJxgZHwBRMyobHB0QYUQlLhFWJykrLC8SOCotIz4kNzk6PjB1Nj/8QAGgEBAQADAQEAAAAAAAAAAAAAAAECAwQFBv/EADIRAAIBAgQEAgkFAQEAAAAAAAABEQISAyExQQQUYfBRgRMyQpGhscHR8SJxotLhBTP/2gAMAwEAAhEDEQA/AK/tHPnnwiJ6RzjDOkwveo+O5dHpXm4ekM4X2jnGH71C96i8uiXm59o5wvtDOMP3rnnkQveeeecHjLl0Lzc+0DjET0hmYwzpXPPOwwjpPPPOy2Ly6Jebn2gcTC+0Died/PfGH71zzzg9sL3rnnkZmLy6F5uHpA4nnnm9faBxPO/nbZh+88+H04mD3rPnHjZiYvLoXm59oHE879ncIPtA587920mMP3nnP6WnOD3rDd+0ecOXQvNw9IHE8yx+Y90A6Qz5rAY4CMP3lr7P2jzMCdImNqfAk98Tl0LzbHSBN9rd9bOH9onPkBXiCIwkaVZsSf8AIwe8Nufikv4GLy6F5u/aBxPM/Bt6YPtA488z2E4Rh+8YbBPem/aIPeeG2647jLZDl0Lzc+0DiePPM8YPtA5888yIw/eeXwututGUoBpPIPD6HdDl0Lzd9/55585faHPPPhGANJ55s8tkSGk7eefR7InLoXm8OkIf2hGCNJ5552WQxpO3nn+BOJy6F5vDpDOGOkIwRpO3nn0xhjSdvO/+InLot5vDpDOGOkM+eEYPvO2H7zE5dC83vtDl4f2hzKMIaTD96icui3m774/IgjD96MKJy4vMvrueeRB1/PPjYY5Sv1+vhP8AyhV/X63cZbTHrWHPJ1ddzPz/AJweF123nnDaI5us5y7pcBthdZzlvu2sMjFsEnT13L4b+95YiyEabnm7uOCo5jSev1n4ncIXWet/Gdn4jPCFhJOnrtvf/L9+yF1u3D6NZusF7xz1+ZiXkM7TCr82S8k+MWwSdPX8vxn4q3CF13Pm3gI5q/J8TlgIAv1n+o+XL2wSdJptvnO7ab+RB1p3vuf0SI5gvdhkL1HPnCCtuccE37zzbC0SdPW8P2i07SYOvv8A7t5kkbhOOau++exIu7u4QxSWPeSo7A7Dx4iFok6Cu78KfM98Ap5viVnujmTSWf3K5/L3wk0ln4VfuiWCToNLL+wfqETNNPKt3KE+4RydZ+jzJ8oDSCeaR3N6GFgk6Qs2XzTvEx6Q+uv3+ShHMqktzAVvFvieEBpMPxDzHOBi2CTp6zPCeXwq3WQdZ6ZPhsN0c1cXXTGaTaN3rCrjbLin1HllCwSdXW7fOX7h3wCl5ub0yuujmK9/mMRmOb4K/rL9Q8xyFgk6ut5+v7r74YpefJvLgY5K/rLxGWI5Dr+G2WWKcrRCwSdYpefHm3EGGKbnnx/THJ1nNsvMd43Q+s9cd8rdonjEsEnX1vPP8Zqh9bzyLe/ACOMUnr9ZeI3iCv4d267Y4xESwsnYKbnnw4wxTc8+NkcnWc5d7jiMhAKT1v43vtntESwSdZphn4eMOOQLyfcT+1XiYIlgk5+t2S5zAPFWyEaT1w3l7NpcxRXz8j6IGdsLrBiOEn+6D2jmY6rTXJf1nr9Q4/yVB1nfvnkG1jmZRRXE5jN/3G85QdZnbxP+qedltElxpPHbP9yu6EaT1Lz3qxOX1inrBbWEr7hkn1/klfMbLhmc+coWgt6z1n4q9OSdZvfvzOAinrBi4ORdR9IOsE57S3cOe4RbRJd1m/8AccNnOwNJa+/M3JHPgIp6yzE2DAY/XaYOtFtwslacechC0SXV8dqtlwHd3YQV3yrTOSR/D7hFL3F8VSPCzdtMBWSL3UW7Js4Yy3QtElvWPtUWGwcjgYFU0iReyRsH8DjFRXaQ7AMJKvl/sYaTNIYy1jqq/F4AQgFq6TtZAJ8B5GA0luSB3gescxXq2GZ+VVw/7RYtU1yOHZV8yREtElopLPwK8FQIpOzm6eJP+0VJVNMj2W7Kr6wiApNUFjJR+FWA9IW9+8SXoppJJuJB2H+VQdY21JY7D9X/ADRUs9sMcRqqx9DDCnIt1g1hts8QDCAWV2s+GYzB5B3mHWw2p8xzhnFApJAsXTIyNhf6jhDe6ctZMjt8J7otoLQuxmyyN45yzgC9089U+nN0UmkGLBWRkee4wdZa9okoYjHnIwtEl9fc1rXHEZc4QV/WX6ky7uRSF2Tn8Ja0YHnLCF1gxl3pPpC0SXhfrKT5plI5Q6/Nk/2q7vOit9R5p57oOsztvuOSsDn/ADC0SX1+bJ5/Kcx6w63qfUgfqEc/WZmWUxkReOcoYX9AH4oPlyJaJOit63F85draGMFfv2F/XuVFFfOWws+fynOyHXzOcp7x8QzE4WiS40gvbfU/cH4wRUKXM7ikjvD8YIkCSnrMx+dLDNRvOX8Qdb962+slzkkNIc5RCsbJuLnUwzJv52QusMy5zVrcEjncI2wYk+szErq6WGZlM85QjTD5pG+ul1d0hzOIGkxcC4OqeZLjmyEaYv2tb8Uh/wDIPpFtEk+unbP8QZPdbzbAFytNXaXUdyf42mIVnkCWFpFYvwpDuHIitV6pASAL/uQdp+sWEC51ZufxyH5JekQNLnqpzUHO9rfCKrnZyrAIUWvOqxn64wEsQgEA3zWkudsg3rFtElnWyd3KvvXf+5eZbs4k5ewkIGCiCdyzaphsirrC5VrMkSJCViUkz2tFIar8BctN02TOAvHCLaSS1a2TO1Rvr2DaDee6JdYKxmNUY3iV6PmLxFIIUkMsAAdlTiesbjjjFaafVUa6psNYA2l8fuxYBMqFUSEyfio7gGtTmYmoisuQkCLaLEJ+XAxboPR1JTKQmjCVsATqSDqNpqylHrujPYL4qQBRtUGIE2PB2tjbRg1VbZGLqSPG0dCVBISitaZCjN7XJyiw6DSGv/SVP7qMXwj6to3QFGkBJCUFrLBuNkSPQlEp6pBtulK2cbeXS1Mbz5ONFWCh6NQZn1UD4j92OcdgyFqb6LBWUfRtM6JFYJSms4tSzXxgaX0GhbsHItBDWY3xHw/gW8824rWJmn5qL5Pw4xA0gq3Bjim8ZIyMdNPohStLVQAzukSY4sXjiRS6qtbA6qQMRljGh0OnVGUydFcFRAbWD/FeKwsTjKAKLAgFwWsXtF4zisUhdB/qKDC9hJRGBuGMQCGrAhAbElRkcibnjGCnU8ymwGYctmLaTNt8RFPIF5iR1jMXWKOzhFIU6QUuWJGqhIzGtdaeETVTMqZkrFalW/glI+ESAXjCbGY7cturuPGCubZuO0CVhx+XjxjnCJFJDETDpSJ3h1k8iGlbzDVhazGVgOqjd/MS0sl3WWa0rjWMsjLm2DrbZzvFYTzEudkQJbGqbe0GO9Sd38wGlurbDW/+3+IkIE+us1thrWZGXPdD6y5/7a/ektznEBTWzneHM+C+bRB1krSU7VOk/m5yiQCfXX1snrdyg3Odz62591fvQWns8Yj1he2ZvdTKGetzfBWunml1OMwa3N+MIQJdaD8SN6yDvAlBC60/Mk5l33uqCEAocNcE4Ohzvrc3Qydj3JFRhuC+7jC62faKlH/+glxTb4eCrXCZN70atwl38nPMhMO8nKjeAo8ClffETSfDWbGdIn9QIAiCktJrbSUMDkCm6AK+FE/wKM8qqpkePCLAJNWkLBaWQveWYiIoU5lIC5KiktsVJycLzEaUjsyJvcVC+REuMOmU2qd4XMHIKGHrOLBB1nUSoCU2UmrsDi0bbhCSogEkkXCtrpc4HY9gMKk1QE9m8g6yScjkPEzhUhqgJ7MnN6S/G5sYsAGZDszntIOH82Ssh0jmqAQuVhkqZcZmTWExGmDECaCAACLCTM2ZlpcImr/kchwDJScE91gskYdQIlPWKOskgKzuIEixF0afs70HSaWqolYqAutZD1UgG5QtnL6RlUL1VVTWDAAG3tD4Tsuj3vQWip0XRwpfxl6iT2iLaxeSQQBn4dPD4HpauiMKqoR6bo3oRFFRoFGAEhnzx2jE+Ub2jqUplKQBRkgViQLu20i7NKPMaL0pTU60VkslSqoFwVVJSAPLzj0PT/SCqqEJSEpSdYqLO4LlmsmCN2Ed9dMZGpD6VSijFVSyKRRDBIkSbBgJ3qIEcVLRUiEk0QpV0aJqWQLSATIMwGIFr3W6WldVSrozpSFBYokBnYggORVmC72vKKvaT20TRhI0UF0tWC0smoGdNU3lMq0mjz6q7dTNHmek+l6GkFUkoWHIIeRJcqCrxjxujD6pS1JY2SUXLyttLBjZnHVpXR9IF0iTWVRoWHMyEgupKwUySCku+ZaNLS+hepowuoUik1hWUAVW3E3ynnGxYqjLUh5zprQAAVVnAZy19k2sO6PNaRo7JJQQCRcMwbWd5GPQdLrWR8IQbQFX3Wk7fOMWkH9N70meYVGy1V05hPMyqQgpSSVKLkYYG0ub8IuY9ZYlFbGZ1hgXN+Ag0mQkQkO+BmBhM2RUTMFIeQLqsDSssFl5McNVMOH1N0jRrJVapmLqLCRZrcCb4kFOmRJYsyA0jMOq35sYAP6jTWXIwSAXHCeURoZuntOOyJJBEw53NvtjHvvtAko9lQYHIV1ONsrGMolSUjF7jcpRORFVFn8RCimCm29kyS4xVfJxwnDoS7pFtoCJTwKzjvuhAJ1at2qfuoTvBU8x6w00nw1tmso7xUAkYqomOrJ7mFcvgSZTyiQW4qqLYVld1VMx6xGils3Y1gRYWXwcrG4wVr7DeC08ZGk7oqQmtJpiwhBI2ErPPhIF8lD/ANNJP1jGASCg1rpvDpcZj+p3wFQk6pXKcSyP9Tm6IileYLH8aJ8E90ApRaDtFcf6/wAQhgs/tBzBt4UrQRUFC6kbIr9ENDhDAa1grl7SwVuFkvGKlLA1QQ97oZ8hVnAUixKUl70qmcgCSW3Q1LqBnWk56w2CwRmQBqySJ3lCu4AueeIotIkFV4UKpG8X7TCSlpshRubVO1pA5SPqJ+8SAPhWH3A3bWEUDSaoDuH7IVrJ2g3ZNxlBRhpnVGHaQTdj57ojMn5X/uQW4yA2wUirhqi69Cs7/NpWNADoxOcryDNKt+Zk87bRBRzVOTl1JNhvLHZ/MCtUVbCZlJ7JwY99u+BIZJkS8qptDTLd3fKACgVruJFyopVeROT/AMxGg+Ip1SElwbJsL9thi6g0ZSkGqlSwWSGExfbhLZO6LPcCEkLUgBwHKg4tlJzhKI6ksjdTw+LUpVLjxjL36F3QWjBdJNLFJCjhqg3GyZEe2VoDIClfKSAzG1r8VODlujznsxQMF6wWLHDyeXxAEWbI9joWmCkpAKUkoWwE5s6RfZNIj2uEUYNy3b+xxYqiu17HrOiPZ8jQddTUgddGpCXqrFgqyBA7LOBbF2n9KhFEaXSqF+qS9UlIDgOapOtYMCbGJZ47KJahQoNF/VCFEOkkApsYs5SoCw+sZftH0INJol0dUoSVTsBxKnUWPGUa6nLzKjO0z2x95SDQ0KEKJCXpEpUWABFrhI1s8Y8vTlS6N1LdRmQQQQCSwmO71j3tL7CVjSdUpFRQSaylBkqLgpIDjY2y6MLpb2dUhamqk6ySUv8ACwsNjDC62PExbk3J000prIwejOnKWip+tBr9hK0lGoUpSEpcS7NVLWHPH1nRfQdJpqapWpNAASUkuX+AAGVUAEHYA0ox+jdBouso2ekXWJUwLBIAaso2Byp72AxEbHS3tynRkqRooo5B2PbNUfK+rfwEZ4VTOdqGeU9pf/x/TUVICWUkqCQlKtYzkA7ByHOAaMPpro80NGawSlS1MEAhRSkEkOoAAzBja0/2wTTUQVSUtLSqrAlNXq0pd6wBCiTqkpkBIvI2+R0zTVUq1KUTNRPO6PYopcQY6GfpCHFj3gT8o56bsprXOKo2vsHa2xo09HZs8oz0djVkArtG2Yuw7NgnHHxChpmykdPaHk4DJTa7NPNwbXMOlOt/kEpsF8zlyRET2ARqiYf4iLZYWn1MNQdIkZSqi03isePCwRzGYUlsp/EAJJG03tZutMOlDzExb8qAbxd5GyAayWkSmbAskA4m9j42mCj1pSOBMkg4AZ+koAF6wcOReAyEA5nPNr4HeYateEJc7XM9rP3wknHWFhJ1UjYMeWgcgydWSRVQ2eW0CICSxWmRrD51EkjFkzeEkhVjFX3UVn/Nf4+MVMmYKUjIViDg5cd8TU6hWHWEXzqgZi0N4cIAkKx+et+EJf6+O21hZMwVBX/qJD7JRUpAM6qAb3U+/VPHlhwbCgK2KL52WxIKWdaL626lQ3hBFfXpvqE41SPAQQt6ACGsCFG8gtuE/KEBUmQtBNgtG02c97FG0yhJNwSX3kAng31imRJJWjG/0jIg0prTJSoXnsq8nPGArnVDpwQoON0rc2EBNaQCVYASPk54wyqrqgkG8LmNgPmw24gCjVkNV7fiQchbLjPZFui6IouQGAtcjqztUZDmYh6LQpAK16qHaq7hZawGbDEziGkaSpTAskXJ/wDHuaw594jGW8kdNOHRRSqsXfRLX929l5NvwjMuFBRglJUaRRnVEkubwtQfOQ4wl9IN/wAaUpSmQLOtIfFT9zbooIYVWmfhNoH3Tny84VGPiMwm/wCIYBQv52QtWrz77/0czVT/AOaVP7a+9y/iT0rSFGqFLJb4nJDm4i6Td9sV0kgkdlTE3VS/dMAZbIACVXOr8qvTmyEs1iQA4sqm0XBtzeYvjJKMjRVXVW5qcs9d7C0ZWNIo0jW6kEi2QUVuBb8r2yeNelSqiLF3BlaHa2qDcz3Wvv8ANexnSyqDTkLQQQ9UE4XA5FmwnKPqvtL0xo+lUaSomgUSoKKUKWkLDFKi1oOsJTvmI9ng636JKO9TlrX6jn9gunEoTTdcsGiSUkoYqUTcoNYBVAJssjspfbmjXpBQkCqKtUpLXu4Etge0EmYlHhaTo9RUwWhCg9QiQW1gSoBiqUgWtE4ejdFVVpUvSEgrBKKQ9bUrJAVrLKRNywYGqRrSEZ4mGpbCY0dL09DTaQaA0h0dSnWoJsILhaS2qpLuD6y1ugekUUtMtKqULSty7kELOAO1wxyumvtOlCV0Io0JrBKFppGAAVYplT1gAomYsLB2jN6TpF0SKvVUSBRgEmiAKSVCRNVLOwmSXt2RxcRgLEpy1NlNTpcnB7WU9IKQ0dEpaEoFdYTWAcKIraodrGeUxHnKGiWhaFl2JDLIUxYAkOzlnAj1dB0poq6EL0hNakmgUdchbfNMOoSZnFspzj2VB0r0dpdB7vRABFDRKIPVq61xWFZJcPKrbeIxwm8OhU1Ux4mLzcny+k0VKiCFJzYkB3wUAwY7I0OjPZ5NIlaiuSAatWYJe0kyZn7sYnQez6yuokLYqcGkSUA/eYkuWNxNsbB6LXo6V1VkFQAIYCZAkHcb8BHTVWqcpMVkeP02gqqqkhxgxGLOIxqOdYFlFnA+EMRusJyxjb6WoQhgTJ6pecj9IxaEMoAhgZVby8nUdnItji4ipN5G2gKIuFTnbWzFyRsJ+lsFD8swFSb4ibQTgH8b7YSVEF5On8oyAvPOcFIhi05z+8oGbn5Q3JtjmMwSWNgLXWJFxrG/Dzuh0ib7RcpUkgYBN/DdDXrB5FrfkBx+8T44x6Qexi0USV6QqoVAFKSkOkEOHBklx8LG52Mo114lOHnUbsDArx6raFLPNq1hWtItUqzaBf37JwkmsGLqaw9lAOGzhHVpmhdWXSoKzVNhsEjgxjlWmsKwBUMzVSMtm8RmtDHEwqsOq2pZiTSVSxISLwkT/NjvhmjIL1VKwKiwIz9HgSt5Vgk3VRPY8vGI0Yf4VqGJ8ZDzimsaktNNRO+sQe+GV3hSQ1tVHeJCXhCYpPZQNpBcbyfCAqImFpAyT3Fkw771A/e03lT5S7ngg60f/sUMgCRumIInfeQI9VetCgLy5/cDAKV5JUoYAiXcZ7WiIUCdVShgALN9bviaqaTBYONYEvxBlGQAm4BKsSNU7AJeENIqjWKki5Kg4PdIZtCFG0ylKjcAe8gHy+rAN9dAvrB08JcGid9/gHTSOqiQU3FQISykhy4dOBGOEUBk2M95TrIG1No28BfE9H0yodUJIMlTqFQzeQ3WR0DQQoumRtqKNVb4BYkrfPK+Nc25PQ7HR6dJ0etCTW+ShR45LRZz0OJNG4uq5l0blWpORhrVcHl+fafmHl32ro1OxBDXM3EzSraptsLqgGeeADttlMf2EiMrjkaayZWkMHlrSHynE/dN282QqK156gf7yTdtDt9ImUlRxJyd2uYSU2TEYQlhgANsjN/uKvbAznvikFoyylQWDVUl1BYscWPgXbzF8fRNE0gUtAmmSDUVqqAnVpAzpwIPaBvBtePndiSZCsWdtUgT1h8JduB2xsey/Tg0ZRCwVUNKQmko3mwn1lETKukkEYhxMGOzheI9FXnozXXTcj1ehrKVgpU5tsBEpl0l5i6VhFlkaq9P0el/5qFFGbUBJ6tIX8XWFiAhRINhaqWF8cVNooQpK6NdajUkKTSBw4vIaYINokoGRjlpVLICaoWMVBM77SLJCT8I9qqlVZo0JwdVOjRl0YCaTSKdTsoUdGio4LqKVKZYSASBWrMGnaBydF+zvWrCOtohRpJNKGqrCVB01gtRLOGHyk3mJ6N0kpLoNIqhFUgs5f7oJBZ5lyLpk3aXQyVUlIEhSxqVCkFS6yWnWUs1RWtDA3tOUaKqGjNMzdO9jEGmB0bSKLq2GsVVi8nAqpYtaJiVrR2dH9C01GpC6PSKNBQghCkUQrKCiQmvWkDZObSneNqn6HFLSJVSUCaoBSuvVAAD6wKS2FhctMRraP7OaOUpUmhRKzUKWMxYVXObg77DGpvKGDM6N6LUtLk1iVJUSshZcJaSmmmtd90SDl6vaVVHQoBXMsQlLzJx25n+Ze0OkLNGEJQaEgMkAuAJgnUxBk+Jj5r03p5QSntLvL2Zk3RyVwm2yqWZPSuklS/w/EbHOAvPOcc1MmZt1tZry89Y/CH5viSphJ2gFs31E32mZwhpTWS143uLT+MgucJxxVVS5NyUKCNJNlYydnneEJvN7nHfAA4bDOWLLVeXmwziaL3mCJ7Nou2MnOGqivE+4jdd/aD+KMJKdHQNQaXQda3V9bR1wofBXTXARcKrzMfWPbzQVdbSFUwVnxuj5JQ6KqkBkwvUTVT/AHfEd5ePTJ9uFJQii0lJpwhLVwRRKIDVASoErAAZ2BMnJaOTiqHiJW6pns/8ytcPV6TFyoe/2W/l5nJ0loYCSQJT2R5hiC5So3OssNnJja6a9o+uDUQqJvCdZXE1WGwfXGqPakvcVltxs8fpuwL1R+vU1f8ATx8LGxF6LRCXKYUkD7omMnA84SiF/MpXB875wJUUljUAvEj3sSDAtTf+RRFoZ/MiN55Y0IcMaMtcVVpcGlAl0lilAF4dP7iZxBYQZitmGA32mUCVJVJi92sJ5dnhFgFnULuqEYtRwRz1k/KeP0ghD7X+gvUpQDCocT/TL5bIE0ZAcoBNwA7zVMVoQi01muDCZ42QglKj2i/4R/tZAFgoiXKkKGJ1vN4j1osFdGABf0cwlFNiVEAZM+ZYxaFlI/5JnNchwtPh3O9wHXAfECrFSQW2EOd8OjAE3A/CopJ/NKI0b2laSBiO7WTCdSj/AOM/kHpEgHfR6fSKl2hgQlYH9ySFCH1lE80kY21X2KqvvJjgWLglBH4rT+aJ0YKQ4SoE2VVWDG/d/Ea3QtjpXE16VfqXXP46ryaNMaMFSFIhjdZ+aRffKErok/ixqzfafUHJozkJJcqTSMLXZW6abYmmnW4ArjABDDuIjC2paMvpMGr1qI/Z/dVfMnTaMp7CDZuwnaMlcYppUyaTC22q5tOKcHsLWx2I6cWiSVEjFSCr9RLRNfTchWRRE2h0kNwF8VOtbEtwH7T9y+d30L+h/aWl0QhIq0lFIqoaWaFG10rHZUxasCLGnZHtftvRKZuoK6GmMjQ0heY+SkPaFovOQjwCOkqPWUqjoy5uKg5zFRoKDTaFzqAWkstbYkkEMY6sHi8XC9ltGFXD4VWla80/omfTOj1C9bqaYqAnYCohzsEaGj9O0NEluqBVe6MchulHy3Q/aUUX/G6Ni1NwMo0KX28W5BUFM4chNnCO3n6KvWoq+H3NXLJaYlP8v6nvTp4pFaiaqie06UGwiwzsOcaOk9MdVRPSrQAJCqWuuzj5RpHtY4DtMPaReRaE5RwUvSdErXKElQPxLpDa5DCrKyNVfGp+pQ/OPuZLhqd8Sn+X9T0nT3t8aYFNC8gdcsbxYTISfGPIpBVWBmSa2+c2MyZkuq3OOmj6VS8qOiBALSUbLfhlJ7ISenlCwJSPu0c9oMi8cNeLiVvNG1YeBT7b8qfvUg0bQFKfVJBt3WTNuyzK+OhXRVWZUkbTVOVvrK6OKm06kftUhbBJI71RTSvIhKp4JAnf8J2741W1vcyuwKfZb80vhD+Z3UqqMSUoE/cE3zsnmxMVKpgmaEGfxEE8QaqX2gxzEqUmYW4xVdwu8NkVUYuKUsbXVwPa5nGSo8Scw16lKXlL97mPKDoptJUsTUZXFYq7QlFmyOdFILCUAZJKm/MITKSbEAjNJ8SYdI9oKADgBI3iQ5cRsSWi7+Zoqrqrd1Tl9SJpqp7SjlIDxZoFUYtShRBzfdIRMUhI/wCSYwr2cLvB8IrSsWKpHBt7R3zimJZ1ZUP+OYxCpjjaPDZCQVWEJA2JkcZxUqjSk9ouME8DbDpEI7QJY/dEj+bndFBN1pNqRsKPK6HSVrRSSP3jLKUQTVUG1nFlk8vSI0dIgSIUQbZjjZbCAXjSTeoE41qTygio0IuSojEGX6YIlqBBekv8KchP1ia6UJlVS9/a4drk7IkikWBW1nut4837IghayWc74vepAo1pasUJy7Uzxs+mMRCwo9mZzPnEqXSFEysFkh6RLrlBOashZwv5ti59sEKWlTYElhn32cyiQUlIsU6vvCz8t/rjCo6QkzZhM6qbOERXpJJdk/lTwshG31A6IIJmFMJnWH+uMt8Ja0kuyu70ia6cgAMlzM6qd12E98FDTF3ITqz7KbbrsfOGeoCmCBq60rZC2/hZBR1QCXVOQkN/xYS3xV15wT+VPpFlNTswZMhgLbT6boQ9AOiIJArrzldf8WENekuSa655f9ojR0+qosm4WY/QEb4gmlctVTPKJBTopadgB1i7H4/3YNAin1VHrF3Cw3l/m+6Ypp6d1FkpZ5SuEhfhDNNqdlM1G7ADP70S3L8CSyhpXUkdYuZF2f4oirSHL9YueR/2iOj02sNVMi9908Yr677qe/1i25/gSdNLTST/AFF2YfeV96BFPqq/qLuPe3zZxVS00k6qezn8ys4KKmkrVT2cMwccoluX4Ek6LSGUDXXaOe1EVqYkFa5Ss/7RV133U8PrFmkU2sTVTNjZiAfOLGYJUxSQk1lWNYLpfNg0Rowkgh1Y2C62/B+ECafUMkyINmMj4CFRaUxBZLXyFl/dCHAFRrSC+seHCHSpQCQyjhMWXXYQqSkIJDJkW7I9IkunJSCyZSOqnaLtvCLmQa1JKQWVKR1hu+HCW6ChUk6tUzs1hbd8O7fCoNILtqzl2U23XYtFZpzgn8qfSEPQEk0oBcJmM/pEqVSRMIDGYmeFt0OmpyWVKduqm0W3b98FHTkgpliNVNuFl48oZ6/UAKUKHZDp/FZxu9cIjR6QBIoSxt7X+0JGkqBcNwHpEqWkULLDMSHDdCO5BFVJVPZTL8W42xKkpXFYJTnK/G2+JCnUQzzFmy8breMQo9KUDaWvESAIaWRYwhRaU0l1Yi4h4IZdAVrpFk/F3xMqWlLazm22y4b7eEQolm0ksMzPAc5xBWkKJckzziwCyiCyZlTCZts5lvhUlMsl3V38Ia6UgAOXMzM7h578ojQ0hJmotaZmyEbgsVSLCQHU5mZmy4efCFQrWTMqYTMzYOW3xWvSVEk1jxMTNOoJ7RdWZsH18IQAXpFISS6p5mJrp1hIFZTmZmdg8zviqjpFEgVjPMw6XSlEliWumbLu6EdBJOgpl1plTCZmbp/SKzpC/mVxMTTpCgkmsZlrTtP7Yq94V8x4mEdAXUlOsJSKypubTs8u+DR6ddZ6ypObTcH8ojpGkKrEVjKVpul5Q6PSFMo1jYBabyPIGJGWhSv3hfzK4mLaXSFVU6yrCbTiR5RT7wr5jxMW0+kKcax7KbzeAfOLHQgaPpCn7SrFXn5TFfvC/mVxMWUGkKnrHsm84N5xV7yr5lcTCM9AXUukKZGsrs4n5lQUGkKc6yuyq8/KTCpdIUyNY9nE/MqDR9IVW7Spgi03gxIy0KV+8L+ZXExbTaQrVNZU04m4keUVe8K+ZXExYvSFVU6xtItOR84rXQg6DSFTFZU0m83a3lFXvC/mVxMToNKUFB1FnDzNl8QVTrBasqWZhGegLafSFyNZUwLzdLyffBQ6QouKypiUzaJ+DjfC94UUdoyOJvH/AF74gjS1Ag1jIvaYkZaCRe8r+ZXExbT6QqRrK1g9ptv7574hTUygogKU10zZd3RJGkKKSKynE7TsPlwixvAHRaQsumsqcxM2j1D90VjSV/MriYQ0pY+JXExOmp1O4UWMxM8NxcboR0A6anVIhSmOZtvHNxEFFTqIKayntEzbhv8AFoKLSFEFNZWImbR6jyiv3lXzK4mEbAY0lYLhSuJiVLSKtBLHMyN45uaHTU6pKCjPM23+u+Ci0lRkVGeZkbj5b4RvAKxpK/mVxMOEadY+JXEw4sdATptKUNUKstzN/p/MFDTqtJLCfoN/rFfWj5E/5f7RbS0oAq1E4ntW4dq71iQtIBWrS1kvWMWK0lQT2i6p7ru+e4RGiUCWqpz7Vl/xQqTSAS9RP+W4dqELwAIp1kgVjOHS6YomRLWDYLIlR0oAJqJwHavt+LDxirrh8if8v9oQvAFtHpKgFFzgN/0fjFXvKsYtpaUAAVE2Oe1af7sGiNEsEgVE/wCVl/xQy1gDptJUGD2B95n4Nwg0fSFVhOyfCflEaTSASTUTM/e/2iVHSiqo1RcPivL44AxIy0BX7yrGLPeFVLbVeA/7RX1o+Qf5esWUtIAEiqLHtVeTng0VpeAK/eVYxZpOkqrGdhbhKFQrBUBVEyL1Y7YiunBJNUTzV6whToCdFpCmVP4f3Jiv3lWPhFlHSiqrVFgvViM8or60fIP8vWCS8AWUukKZE/hwHzKg0bSFV0zvFwxgpaUMnVHZxV8ys4VDTCsnVFovVjtiRloUh7wrHuEWDSFVDOxQuF4PpEFrAJFUcVesTo6QVVaouNqsQMc4rjwIV+8Kx7hFmkaQqsZ2sbBeH84r60fKOKvWLKWkDJNUWNaq4nPBoQp0AUOkKLh7QbhdPyiv3hXIHpEqKnAINUW4q9YKRQBIqiRa1XrCFOgJUmkKKUncZC7dgRwhUWlkEPZfIWGRuwh0dIClQqjG1V2/AnhFfWD5RxPrCFpAJUlMoEhxLIekSTpBKTimdgsMjds74KWkBANUYGZtG/BojRU6QewM5my+/CEZaAiNKUL+4ekWU1ObQzGdg3izHyiNIQCRVHFXG2J0dICCKoxE1b78PCGWsAVDpJOqSJ5C267dvis6QrL8o9IOsHyjir1i2kpEkVqowMzbjbf6wheAJDTx8SQTjIeUEUdYn5BxMOJavASLRhrp2jxitRggjPchZRWK2D9QiqCCCBbSdlO/xisQoIIFuk9tW0+MGj2n8Kv0mHBE2KUxb8H93kIIIrIVRbpFo/Cn9IgghuA0btp2xVBBDcFqOwraPOKoIILcFtLYj8P7lRBFohQQWhSdP2lbT4w6GxX4fMQQRNgVRarsD8SvBMEEVkKot0ntbh4CHBDcC0btblfpMVQQQ3BcnsH8SfBUUwQQBbT/AA/hHiYWj9tO0eMEETYpBVpiyi7Ktg/UmHBFYKYIIIp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einstein.stanford.edu/Library/images/Warped_grid-earth-mo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4191000"/>
            <a:ext cx="2909613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1.ytimg.com/vi/VGnIuqYKnT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4432658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1.bp.blogspot.com/-9pI5F56j9kg/ULqxnRH21BI/AAAAAAAAEs8/s36HRF5Xll4/s1600/sun-earth-moon%2Borb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337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203528">
            <a:off x="4851598" y="545106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YES!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ocstoccdn.com/thumb/orig/392649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1567294"/>
            <a:ext cx="70389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/>
          <a:lstStyle/>
          <a:p>
            <a:r>
              <a:rPr lang="en-US" dirty="0" smtClean="0"/>
              <a:t>Which shows the correct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motions of the moon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#1. The Moon’s revolution around the Earth and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89392"/>
          </a:xfrm>
        </p:spPr>
        <p:txBody>
          <a:bodyPr/>
          <a:lstStyle/>
          <a:p>
            <a:r>
              <a:rPr lang="en-US" dirty="0" smtClean="0"/>
              <a:t>The moon doesn’t </a:t>
            </a:r>
            <a:r>
              <a:rPr lang="en-US" b="1" i="1" u="sng" dirty="0" smtClean="0"/>
              <a:t>precisely</a:t>
            </a:r>
            <a:r>
              <a:rPr lang="en-US" dirty="0" smtClean="0"/>
              <a:t> revolve around the Earth.  The Earth and moon revolve around each other as they orbit the sun.</a:t>
            </a:r>
          </a:p>
          <a:p>
            <a:r>
              <a:rPr lang="en-US" dirty="0" smtClean="0"/>
              <a:t>The picture at right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doesn’t show an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accurate depiction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of the truth. 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 descr="http://www.agoracosmopolitan.com/news-img/maximum/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29100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yellow lines represent the noon sun each day of the month. As the earth moves, it drags the moon with it. </a:t>
            </a:r>
            <a:endParaRPr lang="en-US" dirty="0"/>
          </a:p>
        </p:txBody>
      </p:sp>
      <p:pic>
        <p:nvPicPr>
          <p:cNvPr id="3074" name="Picture 2" descr="http://cr4.globalspec.com/PostImages/200703/orbitorbit2_6EB8BFBA-E024-2051-07570F1A260DF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0394"/>
            <a:ext cx="84673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nswering-christianity.com/Moon_orbit_20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8" y="539794"/>
            <a:ext cx="4572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nx.org/content/m42143/latest/Figure_07_05_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6" y="1423218"/>
            <a:ext cx="8577777" cy="51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5" name="Rectangle 4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6553200" y="2286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567</Words>
  <Application>Microsoft Office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Months </vt:lpstr>
      <vt:lpstr>Comparing Sidereal and Synodic months</vt:lpstr>
      <vt:lpstr>Months are caused by the motions of the moon</vt:lpstr>
      <vt:lpstr>Which shows the correct path?</vt:lpstr>
      <vt:lpstr>What do the motions of the moon look like?</vt:lpstr>
      <vt:lpstr>#1. The Moon’s revolution around the Earth and sun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#2. The Moon always shows the same face to the earth</vt:lpstr>
      <vt:lpstr>The Far side of the Moon</vt:lpstr>
      <vt:lpstr>Seas on the moon?</vt:lpstr>
      <vt:lpstr>PowerPoint Presentation</vt:lpstr>
      <vt:lpstr>Why we only see one side of the moon but it still rotates on its axis</vt:lpstr>
      <vt:lpstr>PowerPoint Presentation</vt:lpstr>
      <vt:lpstr>#3. The Moon appears to move across the sky every night.</vt:lpstr>
      <vt:lpstr>#4. The moon actually  moves from west to east.</vt:lpstr>
      <vt:lpstr>Composite photo of moon positions during a half month</vt:lpstr>
      <vt:lpstr>Finish your notes!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 </dc:title>
  <dc:creator>admin</dc:creator>
  <cp:lastModifiedBy>admin</cp:lastModifiedBy>
  <cp:revision>1</cp:revision>
  <dcterms:created xsi:type="dcterms:W3CDTF">2017-01-27T20:48:39Z</dcterms:created>
  <dcterms:modified xsi:type="dcterms:W3CDTF">2017-01-27T20:55:25Z</dcterms:modified>
</cp:coreProperties>
</file>