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2"/>
  </p:handoutMasterIdLst>
  <p:sldIdLst>
    <p:sldId id="256" r:id="rId2"/>
    <p:sldId id="257" r:id="rId3"/>
    <p:sldId id="258" r:id="rId4"/>
    <p:sldId id="267" r:id="rId5"/>
    <p:sldId id="263" r:id="rId6"/>
    <p:sldId id="262" r:id="rId7"/>
    <p:sldId id="261" r:id="rId8"/>
    <p:sldId id="268" r:id="rId9"/>
    <p:sldId id="265" r:id="rId10"/>
    <p:sldId id="269" r:id="rId11"/>
    <p:sldId id="259" r:id="rId12"/>
    <p:sldId id="260" r:id="rId13"/>
    <p:sldId id="266" r:id="rId14"/>
    <p:sldId id="270" r:id="rId15"/>
    <p:sldId id="285" r:id="rId16"/>
    <p:sldId id="284" r:id="rId17"/>
    <p:sldId id="271" r:id="rId18"/>
    <p:sldId id="283" r:id="rId19"/>
    <p:sldId id="286" r:id="rId20"/>
    <p:sldId id="272" r:id="rId21"/>
    <p:sldId id="287" r:id="rId22"/>
    <p:sldId id="288" r:id="rId23"/>
    <p:sldId id="264" r:id="rId24"/>
    <p:sldId id="295" r:id="rId25"/>
    <p:sldId id="273" r:id="rId26"/>
    <p:sldId id="274" r:id="rId27"/>
    <p:sldId id="276" r:id="rId28"/>
    <p:sldId id="277" r:id="rId29"/>
    <p:sldId id="279" r:id="rId30"/>
    <p:sldId id="280" r:id="rId31"/>
    <p:sldId id="275" r:id="rId32"/>
    <p:sldId id="278" r:id="rId33"/>
    <p:sldId id="281" r:id="rId34"/>
    <p:sldId id="282" r:id="rId35"/>
    <p:sldId id="289" r:id="rId36"/>
    <p:sldId id="290" r:id="rId37"/>
    <p:sldId id="291" r:id="rId38"/>
    <p:sldId id="292" r:id="rId39"/>
    <p:sldId id="293" r:id="rId40"/>
    <p:sldId id="294"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E001DD6-9FC0-49A3-B3BD-FA18AE7F8A52}" type="datetimeFigureOut">
              <a:rPr lang="en-US" smtClean="0"/>
              <a:t>2/10/2017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91406F-AE4C-4D7C-9972-6937A0FDAE63}" type="slidenum">
              <a:rPr lang="en-US" smtClean="0"/>
              <a:t>‹#›</a:t>
            </a:fld>
            <a:endParaRPr lang="en-US"/>
          </a:p>
        </p:txBody>
      </p:sp>
    </p:spTree>
    <p:extLst>
      <p:ext uri="{BB962C8B-B14F-4D97-AF65-F5344CB8AC3E}">
        <p14:creationId xmlns:p14="http://schemas.microsoft.com/office/powerpoint/2010/main" val="5351501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1F2A605-3E33-4D1E-A238-DDF7BB410D1D}" type="datetimeFigureOut">
              <a:rPr lang="en-US" smtClean="0"/>
              <a:t>2/10/2017</a:t>
            </a:fld>
            <a:endParaRPr lang="en-US"/>
          </a:p>
        </p:txBody>
      </p:sp>
      <p:sp>
        <p:nvSpPr>
          <p:cNvPr id="8" name="Slide Number Placeholder 7"/>
          <p:cNvSpPr>
            <a:spLocks noGrp="1"/>
          </p:cNvSpPr>
          <p:nvPr>
            <p:ph type="sldNum" sz="quarter" idx="11"/>
          </p:nvPr>
        </p:nvSpPr>
        <p:spPr/>
        <p:txBody>
          <a:bodyPr/>
          <a:lstStyle/>
          <a:p>
            <a:fld id="{3276BB99-AE0F-4AF5-8929-0B4C6A254E8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2A605-3E33-4D1E-A238-DDF7BB410D1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6BB99-AE0F-4AF5-8929-0B4C6A254E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2A605-3E33-4D1E-A238-DDF7BB410D1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6BB99-AE0F-4AF5-8929-0B4C6A254E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1F2A605-3E33-4D1E-A238-DDF7BB410D1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6BB99-AE0F-4AF5-8929-0B4C6A254E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2A605-3E33-4D1E-A238-DDF7BB410D1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6BB99-AE0F-4AF5-8929-0B4C6A254E83}"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1F2A605-3E33-4D1E-A238-DDF7BB410D1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6BB99-AE0F-4AF5-8929-0B4C6A254E83}"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1F2A605-3E33-4D1E-A238-DDF7BB410D1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6BB99-AE0F-4AF5-8929-0B4C6A254E83}"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F2A605-3E33-4D1E-A238-DDF7BB410D1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6BB99-AE0F-4AF5-8929-0B4C6A254E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2A605-3E33-4D1E-A238-DDF7BB410D1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6BB99-AE0F-4AF5-8929-0B4C6A254E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2A605-3E33-4D1E-A238-DDF7BB410D1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6BB99-AE0F-4AF5-8929-0B4C6A254E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2A605-3E33-4D1E-A238-DDF7BB410D1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6BB99-AE0F-4AF5-8929-0B4C6A254E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F2A605-3E33-4D1E-A238-DDF7BB410D1D}" type="datetimeFigureOut">
              <a:rPr lang="en-US" smtClean="0"/>
              <a:t>2/10/2017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276BB99-AE0F-4AF5-8929-0B4C6A254E83}"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Moon and Sun Model</a:t>
            </a:r>
            <a:endParaRPr lang="en-US" dirty="0"/>
          </a:p>
        </p:txBody>
      </p:sp>
      <p:sp>
        <p:nvSpPr>
          <p:cNvPr id="3" name="Subtitle 2"/>
          <p:cNvSpPr>
            <a:spLocks noGrp="1"/>
          </p:cNvSpPr>
          <p:nvPr>
            <p:ph type="subTitle" idx="1"/>
          </p:nvPr>
        </p:nvSpPr>
        <p:spPr/>
        <p:txBody>
          <a:bodyPr/>
          <a:lstStyle/>
          <a:p>
            <a:r>
              <a:rPr lang="en-US" dirty="0" smtClean="0"/>
              <a:t>How to use the model</a:t>
            </a:r>
            <a:endParaRPr lang="en-US" dirty="0"/>
          </a:p>
        </p:txBody>
      </p:sp>
    </p:spTree>
    <p:extLst>
      <p:ext uri="{BB962C8B-B14F-4D97-AF65-F5344CB8AC3E}">
        <p14:creationId xmlns:p14="http://schemas.microsoft.com/office/powerpoint/2010/main" val="1931875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lstStyle/>
          <a:p>
            <a:r>
              <a:rPr lang="en-US" dirty="0" smtClean="0"/>
              <a:t>Time</a:t>
            </a:r>
            <a:endParaRPr lang="en-US" dirty="0"/>
          </a:p>
        </p:txBody>
      </p:sp>
      <p:sp>
        <p:nvSpPr>
          <p:cNvPr id="4" name="Content Placeholder 3"/>
          <p:cNvSpPr>
            <a:spLocks noGrp="1"/>
          </p:cNvSpPr>
          <p:nvPr>
            <p:ph idx="1"/>
          </p:nvPr>
        </p:nvSpPr>
        <p:spPr>
          <a:xfrm>
            <a:off x="457200" y="914401"/>
            <a:ext cx="8229600" cy="5029200"/>
          </a:xfrm>
        </p:spPr>
        <p:txBody>
          <a:bodyPr>
            <a:normAutofit/>
          </a:bodyPr>
          <a:lstStyle/>
          <a:p>
            <a:pPr lvl="0"/>
            <a:r>
              <a:rPr lang="en-US" dirty="0" smtClean="0"/>
              <a:t>When using the model to tell the time at an area, look at the location of the observer and where it is on the time wheel.</a:t>
            </a:r>
          </a:p>
          <a:p>
            <a:pPr lvl="0"/>
            <a:endParaRPr lang="en-US" dirty="0" smtClean="0"/>
          </a:p>
          <a:p>
            <a:pPr lvl="0"/>
            <a:endParaRPr lang="en-US" dirty="0" smtClean="0"/>
          </a:p>
          <a:p>
            <a:pPr lvl="0"/>
            <a:endParaRPr lang="en-US" dirty="0" smtClean="0"/>
          </a:p>
          <a:p>
            <a:pPr lvl="0"/>
            <a:endParaRPr lang="en-US" dirty="0" smtClean="0"/>
          </a:p>
          <a:p>
            <a:pPr lvl="0"/>
            <a:endParaRPr lang="en-US" dirty="0"/>
          </a:p>
          <a:p>
            <a:pPr lvl="0"/>
            <a:endParaRPr lang="en-US" dirty="0" smtClean="0"/>
          </a:p>
          <a:p>
            <a:pPr lvl="0"/>
            <a:r>
              <a:rPr lang="en-US" dirty="0" smtClean="0"/>
              <a:t>The </a:t>
            </a:r>
            <a:r>
              <a:rPr lang="en-US" dirty="0"/>
              <a:t>moon </a:t>
            </a:r>
            <a:r>
              <a:rPr lang="en-US"/>
              <a:t>is </a:t>
            </a:r>
            <a:r>
              <a:rPr lang="en-US" smtClean="0"/>
              <a:t>NOT </a:t>
            </a:r>
            <a:r>
              <a:rPr lang="en-US" dirty="0"/>
              <a:t>like a clock hand. </a:t>
            </a:r>
            <a:r>
              <a:rPr lang="en-US" b="1" u="sng" dirty="0">
                <a:solidFill>
                  <a:srgbClr val="FF0000"/>
                </a:solidFill>
              </a:rPr>
              <a:t>It does not mark the time</a:t>
            </a:r>
            <a:r>
              <a:rPr lang="en-US" dirty="0"/>
              <a:t>. Time is told by the location of the observer.</a:t>
            </a:r>
          </a:p>
          <a:p>
            <a:endParaRPr lang="en-US" dirty="0"/>
          </a:p>
        </p:txBody>
      </p:sp>
      <p:grpSp>
        <p:nvGrpSpPr>
          <p:cNvPr id="5" name="Group 4"/>
          <p:cNvGrpSpPr/>
          <p:nvPr/>
        </p:nvGrpSpPr>
        <p:grpSpPr>
          <a:xfrm rot="16200000">
            <a:off x="3156201" y="192483"/>
            <a:ext cx="2395621" cy="6562782"/>
            <a:chOff x="0" y="-9874"/>
            <a:chExt cx="3257542" cy="9394539"/>
          </a:xfrm>
        </p:grpSpPr>
        <p:sp>
          <p:nvSpPr>
            <p:cNvPr id="6" name="Oval 5"/>
            <p:cNvSpPr/>
            <p:nvPr/>
          </p:nvSpPr>
          <p:spPr>
            <a:xfrm rot="3951773">
              <a:off x="28575" y="9525"/>
              <a:ext cx="3223350" cy="3223328"/>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7" name="Group 6"/>
            <p:cNvGrpSpPr/>
            <p:nvPr/>
          </p:nvGrpSpPr>
          <p:grpSpPr>
            <a:xfrm>
              <a:off x="0" y="-9874"/>
              <a:ext cx="3257542" cy="9394539"/>
              <a:chOff x="0" y="-9874"/>
              <a:chExt cx="3257542" cy="9394539"/>
            </a:xfrm>
          </p:grpSpPr>
          <p:cxnSp>
            <p:nvCxnSpPr>
              <p:cNvPr id="8" name="Straight Connector 7"/>
              <p:cNvCxnSpPr/>
              <p:nvPr/>
            </p:nvCxnSpPr>
            <p:spPr>
              <a:xfrm flipH="1">
                <a:off x="1581147" y="3200400"/>
                <a:ext cx="407931" cy="4657725"/>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76272" y="3114675"/>
                <a:ext cx="377190" cy="464820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rot="3483071">
                <a:off x="485772" y="485775"/>
                <a:ext cx="2279015" cy="2279015"/>
                <a:chOff x="472069" y="472069"/>
                <a:chExt cx="2279353" cy="2279353"/>
              </a:xfrm>
            </p:grpSpPr>
            <p:cxnSp>
              <p:nvCxnSpPr>
                <p:cNvPr id="40" name="Straight Connector 39"/>
                <p:cNvCxnSpPr/>
                <p:nvPr/>
              </p:nvCxnSpPr>
              <p:spPr>
                <a:xfrm>
                  <a:off x="472069" y="472069"/>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72069" y="472069"/>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rot="20151773" flipH="1" flipV="1">
                <a:off x="190497" y="828675"/>
                <a:ext cx="2857503" cy="1564488"/>
              </a:xfrm>
              <a:prstGeom prst="line">
                <a:avLst/>
              </a:prstGeom>
              <a:ln w="1905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2523772">
                <a:off x="495297" y="485775"/>
                <a:ext cx="2279254" cy="2279238"/>
                <a:chOff x="472069" y="478499"/>
                <a:chExt cx="2279353" cy="2279353"/>
              </a:xfrm>
            </p:grpSpPr>
            <p:cxnSp>
              <p:nvCxnSpPr>
                <p:cNvPr id="38" name="Straight Connector 37"/>
                <p:cNvCxnSpPr/>
                <p:nvPr/>
              </p:nvCxnSpPr>
              <p:spPr>
                <a:xfrm>
                  <a:off x="472069" y="478499"/>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72069" y="478499"/>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27"/>
              <p:cNvSpPr txBox="1"/>
              <p:nvPr/>
            </p:nvSpPr>
            <p:spPr>
              <a:xfrm rot="11007088">
                <a:off x="1465706" y="-9874"/>
                <a:ext cx="579284" cy="352462"/>
              </a:xfrm>
              <a:prstGeom prst="rect">
                <a:avLst/>
              </a:prstGeom>
              <a:noFill/>
            </p:spPr>
            <p:txBody>
              <a:bodyPr wrap="square" rtlCol="0">
                <a:spAutoFit/>
              </a:bodyPr>
              <a:lstStyle/>
              <a:p>
                <a:pPr marL="0" marR="0" algn="ctr">
                  <a:spcBef>
                    <a:spcPts val="0"/>
                  </a:spcBef>
                  <a:spcAft>
                    <a:spcPts val="0"/>
                  </a:spcAft>
                </a:pPr>
                <a:r>
                  <a:rPr lang="en-US" sz="500" kern="1200" dirty="0">
                    <a:effectLst/>
                    <a:latin typeface="Calibri"/>
                    <a:ea typeface="Times New Roman"/>
                    <a:cs typeface="Times New Roman"/>
                  </a:rPr>
                  <a:t>12 am</a:t>
                </a:r>
                <a:endParaRPr lang="en-US" sz="1000" dirty="0">
                  <a:effectLst/>
                  <a:latin typeface="Times New Roman"/>
                  <a:ea typeface="Times New Roman"/>
                </a:endParaRPr>
              </a:p>
              <a:p>
                <a:pPr marL="0" marR="0" algn="ctr">
                  <a:spcBef>
                    <a:spcPts val="0"/>
                  </a:spcBef>
                  <a:spcAft>
                    <a:spcPts val="0"/>
                  </a:spcAft>
                </a:pPr>
                <a:r>
                  <a:rPr lang="en-US" sz="500" kern="1200" dirty="0">
                    <a:effectLst/>
                    <a:latin typeface="Calibri"/>
                    <a:ea typeface="Times New Roman"/>
                    <a:cs typeface="Times New Roman"/>
                  </a:rPr>
                  <a:t>Midnight</a:t>
                </a:r>
                <a:endParaRPr lang="en-US" sz="1000" dirty="0">
                  <a:effectLst/>
                  <a:latin typeface="Times New Roman"/>
                  <a:ea typeface="Times New Roman"/>
                </a:endParaRPr>
              </a:p>
            </p:txBody>
          </p:sp>
          <p:sp>
            <p:nvSpPr>
              <p:cNvPr id="14" name="TextBox 28"/>
              <p:cNvSpPr txBox="1"/>
              <p:nvPr/>
            </p:nvSpPr>
            <p:spPr>
              <a:xfrm rot="21072148">
                <a:off x="1607829" y="2944276"/>
                <a:ext cx="510498" cy="308405"/>
              </a:xfrm>
              <a:prstGeom prst="rect">
                <a:avLst/>
              </a:prstGeom>
              <a:noFill/>
            </p:spPr>
            <p:txBody>
              <a:bodyPr wrap="none" rtlCol="0">
                <a:spAutoFit/>
              </a:bodyPr>
              <a:lstStyle/>
              <a:p>
                <a:pPr marL="0" marR="0" algn="ctr">
                  <a:spcBef>
                    <a:spcPts val="0"/>
                  </a:spcBef>
                  <a:spcAft>
                    <a:spcPts val="0"/>
                  </a:spcAft>
                </a:pPr>
                <a:r>
                  <a:rPr lang="en-US" sz="800" kern="1200" dirty="0">
                    <a:effectLst/>
                    <a:latin typeface="Calibri"/>
                    <a:ea typeface="Times New Roman"/>
                    <a:cs typeface="Times New Roman"/>
                  </a:rPr>
                  <a:t>1</a:t>
                </a:r>
                <a:r>
                  <a:rPr lang="en-US" sz="700" kern="1200" dirty="0">
                    <a:effectLst/>
                    <a:latin typeface="Calibri"/>
                    <a:ea typeface="Times New Roman"/>
                    <a:cs typeface="Times New Roman"/>
                  </a:rPr>
                  <a:t> pm</a:t>
                </a:r>
                <a:endParaRPr lang="en-US" sz="1200" dirty="0">
                  <a:effectLst/>
                  <a:latin typeface="Times New Roman"/>
                  <a:ea typeface="Times New Roman"/>
                </a:endParaRPr>
              </a:p>
            </p:txBody>
          </p:sp>
          <p:grpSp>
            <p:nvGrpSpPr>
              <p:cNvPr id="15" name="Group 14"/>
              <p:cNvGrpSpPr/>
              <p:nvPr/>
            </p:nvGrpSpPr>
            <p:grpSpPr>
              <a:xfrm>
                <a:off x="190497" y="7648575"/>
                <a:ext cx="1717675" cy="1736090"/>
                <a:chOff x="0" y="0"/>
                <a:chExt cx="1717876" cy="1736361"/>
              </a:xfrm>
            </p:grpSpPr>
            <p:pic>
              <p:nvPicPr>
                <p:cNvPr id="36" name="Picture 35" descr="http://www.illustrationsof.com/royalty-free-sun-clipart-illustration-1111588.jpg"/>
                <p:cNvPicPr>
                  <a:picLocks noChangeAspect="1"/>
                </p:cNvPicPr>
                <p:nvPr/>
              </p:nvPicPr>
              <p:blipFill rotWithShape="1">
                <a:blip r:embed="rId2" cstate="print">
                  <a:extLst>
                    <a:ext uri="{28A0092B-C50C-407E-A947-70E740481C1C}">
                      <a14:useLocalDpi xmlns:a14="http://schemas.microsoft.com/office/drawing/2010/main" val="0"/>
                    </a:ext>
                  </a:extLst>
                </a:blip>
                <a:srcRect b="9872"/>
                <a:stretch/>
              </p:blipFill>
              <p:spPr bwMode="auto">
                <a:xfrm rot="11678659">
                  <a:off x="133632" y="209268"/>
                  <a:ext cx="1447800" cy="1371600"/>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p:cNvSpPr/>
                <p:nvPr/>
              </p:nvSpPr>
              <p:spPr>
                <a:xfrm rot="3951773">
                  <a:off x="-9243" y="9243"/>
                  <a:ext cx="1736361" cy="171787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cxnSp>
            <p:nvCxnSpPr>
              <p:cNvPr id="16" name="Straight Arrow Connector 15"/>
              <p:cNvCxnSpPr/>
              <p:nvPr/>
            </p:nvCxnSpPr>
            <p:spPr>
              <a:xfrm flipH="1">
                <a:off x="1266822" y="3752850"/>
                <a:ext cx="209284" cy="25971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TextBox 8"/>
              <p:cNvSpPr txBox="1"/>
              <p:nvPr/>
            </p:nvSpPr>
            <p:spPr>
              <a:xfrm rot="5612837">
                <a:off x="753418" y="4773883"/>
                <a:ext cx="1468412" cy="502214"/>
              </a:xfrm>
              <a:prstGeom prst="rect">
                <a:avLst/>
              </a:prstGeom>
              <a:noFill/>
            </p:spPr>
            <p:txBody>
              <a:bodyPr wrap="square" rtlCol="0">
                <a:spAutoFit/>
              </a:bodyPr>
              <a:lstStyle/>
              <a:p>
                <a:pPr marL="0" marR="0">
                  <a:spcBef>
                    <a:spcPts val="0"/>
                  </a:spcBef>
                  <a:spcAft>
                    <a:spcPts val="0"/>
                  </a:spcAft>
                </a:pPr>
                <a:r>
                  <a:rPr lang="en-US" sz="1800" kern="1200" dirty="0">
                    <a:solidFill>
                      <a:srgbClr val="000000"/>
                    </a:solidFill>
                    <a:effectLst/>
                    <a:latin typeface="Calibri"/>
                    <a:ea typeface="Times New Roman"/>
                    <a:cs typeface="Times New Roman"/>
                  </a:rPr>
                  <a:t>Gravity</a:t>
                </a:r>
                <a:endParaRPr lang="en-US" sz="1200" dirty="0">
                  <a:effectLst/>
                  <a:latin typeface="Times New Roman"/>
                  <a:ea typeface="Times New Roman"/>
                </a:endParaRPr>
              </a:p>
            </p:txBody>
          </p:sp>
          <p:sp>
            <p:nvSpPr>
              <p:cNvPr id="18" name="TextBox 27"/>
              <p:cNvSpPr txBox="1"/>
              <p:nvPr/>
            </p:nvSpPr>
            <p:spPr>
              <a:xfrm rot="308702">
                <a:off x="1209510" y="2846971"/>
                <a:ext cx="591468" cy="440579"/>
              </a:xfrm>
              <a:prstGeom prst="rect">
                <a:avLst/>
              </a:prstGeom>
              <a:noFill/>
            </p:spPr>
            <p:txBody>
              <a:bodyPr wrap="square" rtlCol="0">
                <a:spAutoFit/>
              </a:bodyPr>
              <a:lstStyle/>
              <a:p>
                <a:pPr marL="0" marR="0" algn="ctr">
                  <a:spcBef>
                    <a:spcPts val="0"/>
                  </a:spcBef>
                  <a:spcAft>
                    <a:spcPts val="0"/>
                  </a:spcAft>
                </a:pPr>
                <a:r>
                  <a:rPr lang="en-US" sz="700" kern="1200" dirty="0">
                    <a:effectLst/>
                    <a:latin typeface="Calibri"/>
                    <a:ea typeface="Times New Roman"/>
                    <a:cs typeface="Times New Roman"/>
                  </a:rPr>
                  <a:t>12 pm</a:t>
                </a:r>
                <a:endParaRPr lang="en-US" sz="1100" dirty="0">
                  <a:effectLst/>
                  <a:latin typeface="Times New Roman"/>
                  <a:ea typeface="Times New Roman"/>
                </a:endParaRPr>
              </a:p>
              <a:p>
                <a:pPr marL="0" marR="0" algn="ctr">
                  <a:spcBef>
                    <a:spcPts val="0"/>
                  </a:spcBef>
                  <a:spcAft>
                    <a:spcPts val="0"/>
                  </a:spcAft>
                </a:pPr>
                <a:r>
                  <a:rPr lang="en-US" sz="700" kern="1200" dirty="0">
                    <a:effectLst/>
                    <a:latin typeface="Calibri"/>
                    <a:ea typeface="Times New Roman"/>
                    <a:cs typeface="Times New Roman"/>
                  </a:rPr>
                  <a:t>Noon</a:t>
                </a:r>
                <a:endParaRPr lang="en-US" sz="1100" dirty="0">
                  <a:effectLst/>
                  <a:latin typeface="Times New Roman"/>
                  <a:ea typeface="Times New Roman"/>
                </a:endParaRPr>
              </a:p>
            </p:txBody>
          </p:sp>
          <p:sp>
            <p:nvSpPr>
              <p:cNvPr id="19" name="TextBox 30"/>
              <p:cNvSpPr txBox="1"/>
              <p:nvPr/>
            </p:nvSpPr>
            <p:spPr>
              <a:xfrm rot="16357382">
                <a:off x="2840998" y="1608974"/>
                <a:ext cx="539709" cy="292959"/>
              </a:xfrm>
              <a:prstGeom prst="rect">
                <a:avLst/>
              </a:prstGeom>
              <a:noFill/>
            </p:spPr>
            <p:txBody>
              <a:bodyPr wrap="none" rtlCol="0">
                <a:spAutoFit/>
              </a:bodyPr>
              <a:lstStyle/>
              <a:p>
                <a:pPr marL="0" marR="0" algn="ctr">
                  <a:spcBef>
                    <a:spcPts val="0"/>
                  </a:spcBef>
                  <a:spcAft>
                    <a:spcPts val="0"/>
                  </a:spcAft>
                </a:pPr>
                <a:r>
                  <a:rPr lang="en-US" sz="800" kern="1200" dirty="0">
                    <a:effectLst/>
                    <a:latin typeface="Calibri"/>
                    <a:ea typeface="Times New Roman"/>
                    <a:cs typeface="Times New Roman"/>
                  </a:rPr>
                  <a:t>6 </a:t>
                </a:r>
                <a:r>
                  <a:rPr lang="en-US" sz="700" kern="1200" dirty="0">
                    <a:effectLst/>
                    <a:latin typeface="Calibri"/>
                    <a:ea typeface="Times New Roman"/>
                    <a:cs typeface="Times New Roman"/>
                  </a:rPr>
                  <a:t>pm</a:t>
                </a:r>
                <a:endParaRPr lang="en-US" sz="1200" dirty="0">
                  <a:effectLst/>
                  <a:latin typeface="Times New Roman"/>
                  <a:ea typeface="Times New Roman"/>
                </a:endParaRPr>
              </a:p>
            </p:txBody>
          </p:sp>
          <p:sp>
            <p:nvSpPr>
              <p:cNvPr id="20" name="TextBox 29"/>
              <p:cNvSpPr txBox="1"/>
              <p:nvPr/>
            </p:nvSpPr>
            <p:spPr>
              <a:xfrm rot="10076649">
                <a:off x="1111125" y="48680"/>
                <a:ext cx="508318" cy="308405"/>
              </a:xfrm>
              <a:prstGeom prst="rect">
                <a:avLst/>
              </a:prstGeom>
              <a:noFill/>
            </p:spPr>
            <p:txBody>
              <a:bodyPr wrap="none" rtlCol="0">
                <a:spAutoFit/>
              </a:bodyPr>
              <a:lstStyle/>
              <a:p>
                <a:pPr marL="0" marR="0" algn="ctr">
                  <a:spcBef>
                    <a:spcPts val="0"/>
                  </a:spcBef>
                  <a:spcAft>
                    <a:spcPts val="0"/>
                  </a:spcAft>
                </a:pPr>
                <a:r>
                  <a:rPr lang="en-US" sz="800" kern="1200" dirty="0">
                    <a:effectLst/>
                    <a:latin typeface="Calibri"/>
                    <a:ea typeface="Times New Roman"/>
                    <a:cs typeface="Times New Roman"/>
                  </a:rPr>
                  <a:t>1 </a:t>
                </a:r>
                <a:r>
                  <a:rPr lang="en-US" sz="700" kern="1200" dirty="0">
                    <a:effectLst/>
                    <a:latin typeface="Calibri"/>
                    <a:ea typeface="Times New Roman"/>
                    <a:cs typeface="Times New Roman"/>
                  </a:rPr>
                  <a:t>am</a:t>
                </a:r>
                <a:endParaRPr lang="en-US" sz="1200" dirty="0">
                  <a:effectLst/>
                  <a:latin typeface="Times New Roman"/>
                  <a:ea typeface="Times New Roman"/>
                </a:endParaRPr>
              </a:p>
            </p:txBody>
          </p:sp>
          <p:cxnSp>
            <p:nvCxnSpPr>
              <p:cNvPr id="21" name="Straight Connector 20"/>
              <p:cNvCxnSpPr/>
              <p:nvPr/>
            </p:nvCxnSpPr>
            <p:spPr>
              <a:xfrm rot="3951773">
                <a:off x="2343147" y="123825"/>
                <a:ext cx="111755"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3951773">
                <a:off x="790572" y="2952750"/>
                <a:ext cx="111755"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20151773">
                <a:off x="171447" y="771525"/>
                <a:ext cx="111754"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20151773">
                <a:off x="3009897" y="2295525"/>
                <a:ext cx="111754"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3951773">
                <a:off x="2733672" y="390525"/>
                <a:ext cx="54608"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3951773">
                <a:off x="485772" y="2714625"/>
                <a:ext cx="54608"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9351773">
                <a:off x="466722" y="447675"/>
                <a:ext cx="54607"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9351773">
                <a:off x="2752722" y="2647950"/>
                <a:ext cx="54607"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3951773">
                <a:off x="3009897" y="723900"/>
                <a:ext cx="0" cy="1333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3951773">
                <a:off x="257172" y="2371725"/>
                <a:ext cx="0" cy="1428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3951773" flipH="1">
                <a:off x="3157534" y="1081088"/>
                <a:ext cx="47624"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3951773" flipH="1">
                <a:off x="52384" y="1995488"/>
                <a:ext cx="47624"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3951773" flipH="1">
                <a:off x="2371722" y="2990850"/>
                <a:ext cx="171442" cy="18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3951773" flipH="1">
                <a:off x="723897" y="266700"/>
                <a:ext cx="1598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88834">
                <a:off x="495297" y="485775"/>
                <a:ext cx="2278916" cy="227890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rot="19854693">
            <a:off x="1418869" y="2642784"/>
            <a:ext cx="1592217" cy="1676181"/>
            <a:chOff x="1418869" y="2642784"/>
            <a:chExt cx="1592217" cy="1676181"/>
          </a:xfrm>
        </p:grpSpPr>
        <p:cxnSp>
          <p:nvCxnSpPr>
            <p:cNvPr id="42" name="Straight Connector 41"/>
            <p:cNvCxnSpPr/>
            <p:nvPr/>
          </p:nvCxnSpPr>
          <p:spPr>
            <a:xfrm rot="18723772">
              <a:off x="1376887" y="2684766"/>
              <a:ext cx="1676181" cy="1592217"/>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8723772" flipV="1">
              <a:off x="1376887" y="2684766"/>
              <a:ext cx="1676181" cy="1592217"/>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rot="20735883">
            <a:off x="1420259" y="2643960"/>
            <a:ext cx="1592217" cy="1676181"/>
            <a:chOff x="1418869" y="2642784"/>
            <a:chExt cx="1592217" cy="1676181"/>
          </a:xfrm>
        </p:grpSpPr>
        <p:cxnSp>
          <p:nvCxnSpPr>
            <p:cNvPr id="48" name="Straight Connector 47"/>
            <p:cNvCxnSpPr/>
            <p:nvPr/>
          </p:nvCxnSpPr>
          <p:spPr>
            <a:xfrm rot="18723772">
              <a:off x="1376887" y="2684766"/>
              <a:ext cx="1676181" cy="1592217"/>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8723772" flipV="1">
              <a:off x="1376887" y="2684766"/>
              <a:ext cx="1676181" cy="1592217"/>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18980766">
            <a:off x="1408755" y="2632192"/>
            <a:ext cx="1592217" cy="1676181"/>
            <a:chOff x="1418869" y="2642784"/>
            <a:chExt cx="1592217" cy="1676181"/>
          </a:xfrm>
        </p:grpSpPr>
        <p:cxnSp>
          <p:nvCxnSpPr>
            <p:cNvPr id="51" name="Straight Connector 50"/>
            <p:cNvCxnSpPr/>
            <p:nvPr/>
          </p:nvCxnSpPr>
          <p:spPr>
            <a:xfrm rot="18723772">
              <a:off x="1376887" y="2684766"/>
              <a:ext cx="1676181" cy="1592217"/>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8723772" flipV="1">
              <a:off x="1376887" y="2684766"/>
              <a:ext cx="1676181" cy="1592217"/>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rot="18106515">
            <a:off x="1408755" y="2633844"/>
            <a:ext cx="1592217" cy="1676181"/>
            <a:chOff x="1418869" y="2642784"/>
            <a:chExt cx="1592217" cy="1676181"/>
          </a:xfrm>
        </p:grpSpPr>
        <p:cxnSp>
          <p:nvCxnSpPr>
            <p:cNvPr id="54" name="Straight Connector 53"/>
            <p:cNvCxnSpPr/>
            <p:nvPr/>
          </p:nvCxnSpPr>
          <p:spPr>
            <a:xfrm rot="18723772">
              <a:off x="1376887" y="2684766"/>
              <a:ext cx="1676181" cy="1592217"/>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8723772" flipV="1">
              <a:off x="1376887" y="2684766"/>
              <a:ext cx="1676181" cy="1592217"/>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6" name="Oval 55"/>
          <p:cNvSpPr/>
          <p:nvPr/>
        </p:nvSpPr>
        <p:spPr>
          <a:xfrm>
            <a:off x="1638532" y="2955396"/>
            <a:ext cx="1132664" cy="10832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2140167" y="3400003"/>
            <a:ext cx="152400" cy="1405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448056" y="3352800"/>
            <a:ext cx="6654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V="1">
            <a:off x="2305832" y="2974521"/>
            <a:ext cx="949517" cy="48113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849872" y="3039952"/>
            <a:ext cx="683200" cy="261610"/>
          </a:xfrm>
          <a:prstGeom prst="rect">
            <a:avLst/>
          </a:prstGeom>
          <a:noFill/>
        </p:spPr>
        <p:txBody>
          <a:bodyPr wrap="none" rtlCol="0">
            <a:spAutoFit/>
          </a:bodyPr>
          <a:lstStyle/>
          <a:p>
            <a:r>
              <a:rPr lang="en-US" sz="1100" dirty="0" smtClean="0"/>
              <a:t>location</a:t>
            </a:r>
            <a:endParaRPr lang="en-US" sz="1100" dirty="0"/>
          </a:p>
        </p:txBody>
      </p:sp>
      <p:cxnSp>
        <p:nvCxnSpPr>
          <p:cNvPr id="66" name="Straight Arrow Connector 65"/>
          <p:cNvCxnSpPr/>
          <p:nvPr/>
        </p:nvCxnSpPr>
        <p:spPr>
          <a:xfrm>
            <a:off x="2318924" y="3215088"/>
            <a:ext cx="127452" cy="1377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505200" y="2390001"/>
            <a:ext cx="1212191" cy="276999"/>
          </a:xfrm>
          <a:prstGeom prst="rect">
            <a:avLst/>
          </a:prstGeom>
          <a:noFill/>
        </p:spPr>
        <p:txBody>
          <a:bodyPr wrap="none" rtlCol="0">
            <a:spAutoFit/>
          </a:bodyPr>
          <a:lstStyle/>
          <a:p>
            <a:r>
              <a:rPr lang="en-US" sz="1200" dirty="0" smtClean="0"/>
              <a:t>Read time here</a:t>
            </a:r>
            <a:endParaRPr lang="en-US" sz="1200" dirty="0"/>
          </a:p>
        </p:txBody>
      </p:sp>
      <p:cxnSp>
        <p:nvCxnSpPr>
          <p:cNvPr id="72" name="Straight Arrow Connector 71"/>
          <p:cNvCxnSpPr/>
          <p:nvPr/>
        </p:nvCxnSpPr>
        <p:spPr>
          <a:xfrm flipH="1">
            <a:off x="3255349" y="2610410"/>
            <a:ext cx="707051" cy="364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078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laris.iastate.edu/NorthStar/Unit3/Graphics/Pic3-2A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162800" cy="53277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76600" y="14478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62600" y="1143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762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996213" y="697468"/>
            <a:ext cx="3480452" cy="1055132"/>
            <a:chOff x="2996213" y="697468"/>
            <a:chExt cx="3480452" cy="1055132"/>
          </a:xfrm>
        </p:grpSpPr>
        <p:sp>
          <p:nvSpPr>
            <p:cNvPr id="5" name="TextBox 4"/>
            <p:cNvSpPr txBox="1"/>
            <p:nvPr/>
          </p:nvSpPr>
          <p:spPr>
            <a:xfrm>
              <a:off x="4495800" y="697468"/>
              <a:ext cx="889987" cy="369332"/>
            </a:xfrm>
            <a:prstGeom prst="rect">
              <a:avLst/>
            </a:prstGeom>
            <a:noFill/>
          </p:spPr>
          <p:txBody>
            <a:bodyPr wrap="none" rtlCol="0">
              <a:spAutoFit/>
            </a:bodyPr>
            <a:lstStyle/>
            <a:p>
              <a:r>
                <a:rPr lang="en-US" dirty="0" smtClean="0"/>
                <a:t>Gallup</a:t>
              </a:r>
              <a:endParaRPr lang="en-US" dirty="0"/>
            </a:p>
          </p:txBody>
        </p:sp>
        <p:sp>
          <p:nvSpPr>
            <p:cNvPr id="9" name="TextBox 8"/>
            <p:cNvSpPr txBox="1"/>
            <p:nvPr/>
          </p:nvSpPr>
          <p:spPr>
            <a:xfrm>
              <a:off x="2996213" y="1383268"/>
              <a:ext cx="889987" cy="369332"/>
            </a:xfrm>
            <a:prstGeom prst="rect">
              <a:avLst/>
            </a:prstGeom>
            <a:noFill/>
          </p:spPr>
          <p:txBody>
            <a:bodyPr wrap="none" rtlCol="0">
              <a:spAutoFit/>
            </a:bodyPr>
            <a:lstStyle/>
            <a:p>
              <a:r>
                <a:rPr lang="en-US" dirty="0" smtClean="0"/>
                <a:t>Gallup</a:t>
              </a:r>
              <a:endParaRPr lang="en-US" dirty="0"/>
            </a:p>
          </p:txBody>
        </p:sp>
        <p:sp>
          <p:nvSpPr>
            <p:cNvPr id="10" name="TextBox 9"/>
            <p:cNvSpPr txBox="1"/>
            <p:nvPr/>
          </p:nvSpPr>
          <p:spPr>
            <a:xfrm>
              <a:off x="5586678" y="1147741"/>
              <a:ext cx="889987" cy="369332"/>
            </a:xfrm>
            <a:prstGeom prst="rect">
              <a:avLst/>
            </a:prstGeom>
            <a:noFill/>
          </p:spPr>
          <p:txBody>
            <a:bodyPr wrap="none" rtlCol="0">
              <a:spAutoFit/>
            </a:bodyPr>
            <a:lstStyle/>
            <a:p>
              <a:r>
                <a:rPr lang="en-US" dirty="0" smtClean="0"/>
                <a:t>Gallup</a:t>
              </a:r>
              <a:endParaRPr lang="en-US" dirty="0"/>
            </a:p>
          </p:txBody>
        </p:sp>
      </p:grpSp>
      <p:sp>
        <p:nvSpPr>
          <p:cNvPr id="13" name="Rectangle 12"/>
          <p:cNvSpPr/>
          <p:nvPr/>
        </p:nvSpPr>
        <p:spPr>
          <a:xfrm>
            <a:off x="5181600" y="5181600"/>
            <a:ext cx="3429000" cy="1200329"/>
          </a:xfrm>
          <a:prstGeom prst="rect">
            <a:avLst/>
          </a:prstGeom>
        </p:spPr>
        <p:txBody>
          <a:bodyPr wrap="square">
            <a:spAutoFit/>
          </a:bodyPr>
          <a:lstStyle/>
          <a:p>
            <a:pPr lvl="0"/>
            <a:r>
              <a:rPr lang="en-US" dirty="0" smtClean="0"/>
              <a:t>The Zenith goes directly over the location where you are or the location you are talking about.</a:t>
            </a:r>
            <a:endParaRPr lang="en-US" dirty="0"/>
          </a:p>
        </p:txBody>
      </p:sp>
      <p:cxnSp>
        <p:nvCxnSpPr>
          <p:cNvPr id="17" name="Straight Arrow Connector 16"/>
          <p:cNvCxnSpPr/>
          <p:nvPr/>
        </p:nvCxnSpPr>
        <p:spPr>
          <a:xfrm flipV="1">
            <a:off x="4114800" y="914400"/>
            <a:ext cx="0" cy="106680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63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Moon Phases</a:t>
            </a:r>
            <a:br>
              <a:rPr lang="en-US" dirty="0" smtClean="0"/>
            </a:br>
            <a:r>
              <a:rPr lang="en-US" dirty="0" smtClean="0"/>
              <a:t>Rise, Set and </a:t>
            </a:r>
            <a:r>
              <a:rPr lang="en-US" dirty="0"/>
              <a:t>Z</a:t>
            </a:r>
            <a:r>
              <a:rPr lang="en-US" dirty="0" smtClean="0"/>
              <a:t>enith Times</a:t>
            </a:r>
            <a:endParaRPr lang="en-US" dirty="0"/>
          </a:p>
        </p:txBody>
      </p:sp>
      <p:sp>
        <p:nvSpPr>
          <p:cNvPr id="3" name="Content Placeholder 2"/>
          <p:cNvSpPr>
            <a:spLocks noGrp="1"/>
          </p:cNvSpPr>
          <p:nvPr>
            <p:ph type="body"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093586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X4XshP2M99Y/T-ZMaTM-yPI/AAAAAAAAHc4/2H3MRXfsYqc/s1600/1-4-moon.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0389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75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201935" y="896466"/>
            <a:ext cx="624898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858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a:buFontTx/>
              <a:buChar char="•"/>
            </a:pPr>
            <a:r>
              <a:rPr kumimoji="0" lang="en-US" altLang="en-US" sz="2000" b="0" i="0" u="none" strike="noStrike" cap="none" normalizeH="0" baseline="0" dirty="0" smtClean="0">
                <a:ln>
                  <a:noFill/>
                </a:ln>
                <a:solidFill>
                  <a:schemeClr val="tx1"/>
                </a:solidFill>
                <a:effectLst/>
                <a:ea typeface="Times New Roman" pitchFamily="18" charset="0"/>
              </a:rPr>
              <a:t>Set the model for that </a:t>
            </a:r>
            <a:r>
              <a:rPr kumimoji="0" lang="en-US" altLang="en-US" sz="2000" b="0" i="0" u="sng" strike="noStrike" cap="none" normalizeH="0" baseline="0" dirty="0" smtClean="0">
                <a:ln>
                  <a:noFill/>
                </a:ln>
                <a:solidFill>
                  <a:schemeClr val="tx1"/>
                </a:solidFill>
                <a:effectLst/>
                <a:ea typeface="Times New Roman" pitchFamily="18" charset="0"/>
              </a:rPr>
              <a:t>phase</a:t>
            </a:r>
            <a:r>
              <a:rPr kumimoji="0" lang="en-US" altLang="en-US" sz="2000" b="0" i="0" u="none" strike="noStrike" cap="none" normalizeH="0" baseline="0" dirty="0" smtClean="0">
                <a:ln>
                  <a:noFill/>
                </a:ln>
                <a:solidFill>
                  <a:schemeClr val="tx1"/>
                </a:solidFill>
                <a:effectLst/>
                <a:ea typeface="Times New Roman" pitchFamily="18" charset="0"/>
              </a:rPr>
              <a:t>.</a:t>
            </a:r>
            <a:r>
              <a:rPr lang="en-US" sz="2000" dirty="0" smtClean="0"/>
              <a:t> </a:t>
            </a:r>
          </a:p>
          <a:p>
            <a:pPr lvl="1"/>
            <a:r>
              <a:rPr lang="en-US" altLang="en-US" dirty="0" smtClean="0">
                <a:ea typeface="Times New Roman" pitchFamily="18" charset="0"/>
              </a:rPr>
              <a:t>(</a:t>
            </a:r>
            <a:r>
              <a:rPr lang="en-US" altLang="en-US" i="1" dirty="0" smtClean="0">
                <a:ea typeface="Times New Roman" pitchFamily="18" charset="0"/>
              </a:rPr>
              <a:t>Remember the phase is the relationship </a:t>
            </a:r>
            <a:r>
              <a:rPr lang="en-US" altLang="en-US" i="1" dirty="0" smtClean="0">
                <a:solidFill>
                  <a:prstClr val="black"/>
                </a:solidFill>
                <a:ea typeface="Times New Roman" pitchFamily="18" charset="0"/>
              </a:rPr>
              <a:t>between the positions of the earth, moon and sun and should NOT be changed during the calculations)</a:t>
            </a:r>
          </a:p>
          <a:p>
            <a:pPr>
              <a:buFontTx/>
              <a:buChar char="•"/>
            </a:pPr>
            <a:endParaRPr lang="en-US" sz="2000" dirty="0" smtClean="0"/>
          </a:p>
          <a:p>
            <a:pPr>
              <a:buFontTx/>
              <a:buChar char="•"/>
            </a:pPr>
            <a:r>
              <a:rPr lang="en-US" sz="2000" dirty="0" smtClean="0"/>
              <a:t>Set the horizon so the moon is at the EASTERN HORIZON</a:t>
            </a:r>
          </a:p>
          <a:p>
            <a:pPr>
              <a:buFontTx/>
              <a:buChar char="•"/>
            </a:pPr>
            <a:endParaRPr lang="en-US" sz="2000" dirty="0" smtClean="0"/>
          </a:p>
          <a:p>
            <a:pPr>
              <a:buFontTx/>
              <a:buChar char="•"/>
            </a:pPr>
            <a:r>
              <a:rPr lang="en-US" sz="2000" dirty="0" smtClean="0"/>
              <a:t>Set your location on earth to </a:t>
            </a:r>
            <a:r>
              <a:rPr lang="en-US" dirty="0" smtClean="0"/>
              <a:t>line</a:t>
            </a:r>
            <a:r>
              <a:rPr lang="en-US" sz="2000" dirty="0" smtClean="0"/>
              <a:t> up with the Zenith</a:t>
            </a:r>
          </a:p>
          <a:p>
            <a:pPr>
              <a:buFontTx/>
              <a:buChar char="•"/>
            </a:pPr>
            <a:endParaRPr lang="en-US" dirty="0" smtClean="0"/>
          </a:p>
          <a:p>
            <a:pPr>
              <a:buFontTx/>
              <a:buChar char="•"/>
            </a:pPr>
            <a:r>
              <a:rPr lang="en-US" sz="2000" dirty="0" smtClean="0"/>
              <a:t>Read the time at the Zenith</a:t>
            </a:r>
            <a:endParaRPr lang="en-US" altLang="en-US" sz="2000" dirty="0" smtClean="0"/>
          </a:p>
          <a:p>
            <a:pPr marL="0" marR="0" lvl="0" indent="0" algn="l" defTabSz="914400" rtl="0" eaLnBrk="1" fontAlgn="base" latinLnBrk="0" hangingPunct="1">
              <a:lnSpc>
                <a:spcPct val="100000"/>
              </a:lnSpc>
              <a:spcBef>
                <a:spcPct val="0"/>
              </a:spcBef>
              <a:spcAft>
                <a:spcPct val="0"/>
              </a:spcAft>
              <a:buClrTx/>
              <a:buSzTx/>
              <a:buFontTx/>
              <a:buChar char="•"/>
              <a:tabLst>
                <a:tab pos="685800" algn="l"/>
              </a:tabLst>
            </a:pP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itle 15"/>
          <p:cNvSpPr>
            <a:spLocks noGrp="1"/>
          </p:cNvSpPr>
          <p:nvPr>
            <p:ph type="title"/>
          </p:nvPr>
        </p:nvSpPr>
        <p:spPr>
          <a:xfrm>
            <a:off x="348554" y="264226"/>
            <a:ext cx="8229600" cy="685800"/>
          </a:xfrm>
        </p:spPr>
        <p:txBody>
          <a:bodyPr/>
          <a:lstStyle/>
          <a:p>
            <a:r>
              <a:rPr lang="en-US" sz="2800" b="1" u="sng" dirty="0"/>
              <a:t>A.  To tell the time a certain moon phase RISES</a:t>
            </a:r>
            <a:r>
              <a:rPr lang="en-US" sz="2800" b="1" u="sng" dirty="0" smtClean="0"/>
              <a:t>:</a:t>
            </a:r>
            <a:endParaRPr lang="en-US" dirty="0"/>
          </a:p>
        </p:txBody>
      </p:sp>
      <p:grpSp>
        <p:nvGrpSpPr>
          <p:cNvPr id="7" name="Group 6"/>
          <p:cNvGrpSpPr/>
          <p:nvPr/>
        </p:nvGrpSpPr>
        <p:grpSpPr>
          <a:xfrm>
            <a:off x="3370225" y="3190174"/>
            <a:ext cx="5438922" cy="3344673"/>
            <a:chOff x="3370225" y="3190174"/>
            <a:chExt cx="5438922" cy="3344673"/>
          </a:xfrm>
        </p:grpSpPr>
        <p:pic>
          <p:nvPicPr>
            <p:cNvPr id="4142" name="Picture 46" descr="http://www.pageresource.com/clipart/clipart/nature/weather/moon/cool-mo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118805">
              <a:off x="3946003" y="4347839"/>
              <a:ext cx="577850" cy="85580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370225" y="3190174"/>
              <a:ext cx="5438922" cy="3344673"/>
              <a:chOff x="2375694" y="2490749"/>
              <a:chExt cx="5438922" cy="3344673"/>
            </a:xfrm>
          </p:grpSpPr>
          <p:grpSp>
            <p:nvGrpSpPr>
              <p:cNvPr id="32" name="Group 31"/>
              <p:cNvGrpSpPr/>
              <p:nvPr/>
            </p:nvGrpSpPr>
            <p:grpSpPr>
              <a:xfrm>
                <a:off x="2375694" y="2739797"/>
                <a:ext cx="4202112" cy="3095625"/>
                <a:chOff x="3875088" y="2695575"/>
                <a:chExt cx="3116262" cy="2000250"/>
              </a:xfrm>
            </p:grpSpPr>
            <p:grpSp>
              <p:nvGrpSpPr>
                <p:cNvPr id="17" name="Group 13"/>
                <p:cNvGrpSpPr>
                  <a:grpSpLocks/>
                </p:cNvGrpSpPr>
                <p:nvPr/>
              </p:nvGrpSpPr>
              <p:grpSpPr bwMode="auto">
                <a:xfrm>
                  <a:off x="3875088" y="2695575"/>
                  <a:ext cx="3116262" cy="2000250"/>
                  <a:chOff x="6193" y="4590"/>
                  <a:chExt cx="4907" cy="3150"/>
                </a:xfrm>
              </p:grpSpPr>
              <p:grpSp>
                <p:nvGrpSpPr>
                  <p:cNvPr id="18" name="Group 14"/>
                  <p:cNvGrpSpPr>
                    <a:grpSpLocks/>
                  </p:cNvGrpSpPr>
                  <p:nvPr/>
                </p:nvGrpSpPr>
                <p:grpSpPr bwMode="auto">
                  <a:xfrm>
                    <a:off x="6193" y="4800"/>
                    <a:ext cx="4907" cy="2940"/>
                    <a:chOff x="6298" y="960"/>
                    <a:chExt cx="4907" cy="2940"/>
                  </a:xfrm>
                </p:grpSpPr>
                <p:grpSp>
                  <p:nvGrpSpPr>
                    <p:cNvPr id="19" name="Group 15"/>
                    <p:cNvGrpSpPr>
                      <a:grpSpLocks/>
                    </p:cNvGrpSpPr>
                    <p:nvPr/>
                  </p:nvGrpSpPr>
                  <p:grpSpPr bwMode="auto">
                    <a:xfrm>
                      <a:off x="7950" y="960"/>
                      <a:ext cx="3255" cy="2940"/>
                      <a:chOff x="1620" y="990"/>
                      <a:chExt cx="3255" cy="2940"/>
                    </a:xfrm>
                  </p:grpSpPr>
                  <p:grpSp>
                    <p:nvGrpSpPr>
                      <p:cNvPr id="20" name="Group 16"/>
                      <p:cNvGrpSpPr>
                        <a:grpSpLocks/>
                      </p:cNvGrpSpPr>
                      <p:nvPr/>
                    </p:nvGrpSpPr>
                    <p:grpSpPr bwMode="auto">
                      <a:xfrm>
                        <a:off x="1620" y="990"/>
                        <a:ext cx="3255" cy="2940"/>
                        <a:chOff x="1620" y="990"/>
                        <a:chExt cx="3255" cy="2940"/>
                      </a:xfrm>
                    </p:grpSpPr>
                    <p:grpSp>
                      <p:nvGrpSpPr>
                        <p:cNvPr id="23" name="Group 17"/>
                        <p:cNvGrpSpPr>
                          <a:grpSpLocks/>
                        </p:cNvGrpSpPr>
                        <p:nvPr/>
                      </p:nvGrpSpPr>
                      <p:grpSpPr bwMode="auto">
                        <a:xfrm>
                          <a:off x="1620" y="990"/>
                          <a:ext cx="3255" cy="2940"/>
                          <a:chOff x="1620" y="990"/>
                          <a:chExt cx="3255" cy="2940"/>
                        </a:xfrm>
                      </p:grpSpPr>
                      <p:sp>
                        <p:nvSpPr>
                          <p:cNvPr id="26" name="Oval 18"/>
                          <p:cNvSpPr>
                            <a:spLocks noChangeArrowheads="1"/>
                          </p:cNvSpPr>
                          <p:nvPr/>
                        </p:nvSpPr>
                        <p:spPr bwMode="auto">
                          <a:xfrm>
                            <a:off x="2445" y="1740"/>
                            <a:ext cx="1590" cy="150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19"/>
                          <p:cNvSpPr>
                            <a:spLocks noChangeShapeType="1"/>
                          </p:cNvSpPr>
                          <p:nvPr/>
                        </p:nvSpPr>
                        <p:spPr bwMode="auto">
                          <a:xfrm>
                            <a:off x="3900" y="2940"/>
                            <a:ext cx="405" cy="6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0"/>
                          <p:cNvSpPr>
                            <a:spLocks noChangeShapeType="1"/>
                          </p:cNvSpPr>
                          <p:nvPr/>
                        </p:nvSpPr>
                        <p:spPr bwMode="auto">
                          <a:xfrm>
                            <a:off x="3510" y="3210"/>
                            <a:ext cx="405" cy="6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21"/>
                          <p:cNvSpPr>
                            <a:spLocks noChangeArrowheads="1"/>
                          </p:cNvSpPr>
                          <p:nvPr/>
                        </p:nvSpPr>
                        <p:spPr bwMode="auto">
                          <a:xfrm>
                            <a:off x="1620" y="990"/>
                            <a:ext cx="3255" cy="2940"/>
                          </a:xfrm>
                          <a:custGeom>
                            <a:avLst/>
                            <a:gdLst>
                              <a:gd name="G0" fmla="+- 5402 0 0"/>
                              <a:gd name="G1" fmla="+- -11678309 0 0"/>
                              <a:gd name="G2" fmla="+- 0 0 -11678309"/>
                              <a:gd name="T0" fmla="*/ 0 256 1"/>
                              <a:gd name="T1" fmla="*/ 180 256 1"/>
                              <a:gd name="G3" fmla="+- -11678309 T0 T1"/>
                              <a:gd name="T2" fmla="*/ 0 256 1"/>
                              <a:gd name="T3" fmla="*/ 90 256 1"/>
                              <a:gd name="G4" fmla="+- -11678309 T2 T3"/>
                              <a:gd name="G5" fmla="*/ G4 2 1"/>
                              <a:gd name="T4" fmla="*/ 90 256 1"/>
                              <a:gd name="T5" fmla="*/ 0 256 1"/>
                              <a:gd name="G6" fmla="+- -11678309 T4 T5"/>
                              <a:gd name="G7" fmla="*/ G6 2 1"/>
                              <a:gd name="G8" fmla="abs -116783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2"/>
                              <a:gd name="G18" fmla="*/ 5402 1 2"/>
                              <a:gd name="G19" fmla="+- G18 5400 0"/>
                              <a:gd name="G20" fmla="cos G19 -11678309"/>
                              <a:gd name="G21" fmla="sin G19 -11678309"/>
                              <a:gd name="G22" fmla="+- G20 10800 0"/>
                              <a:gd name="G23" fmla="+- G21 10800 0"/>
                              <a:gd name="G24" fmla="+- 10800 0 G20"/>
                              <a:gd name="G25" fmla="+- 5402 10800 0"/>
                              <a:gd name="G26" fmla="?: G9 G17 G25"/>
                              <a:gd name="G27" fmla="?: G9 0 21600"/>
                              <a:gd name="G28" fmla="cos 10800 -11678309"/>
                              <a:gd name="G29" fmla="sin 10800 -11678309"/>
                              <a:gd name="G30" fmla="sin 5402 -11678309"/>
                              <a:gd name="G31" fmla="+- G28 10800 0"/>
                              <a:gd name="G32" fmla="+- G29 10800 0"/>
                              <a:gd name="G33" fmla="+- G30 10800 0"/>
                              <a:gd name="G34" fmla="?: G4 0 G31"/>
                              <a:gd name="G35" fmla="?: -11678309 G34 0"/>
                              <a:gd name="G36" fmla="?: G6 G35 G31"/>
                              <a:gd name="G37" fmla="+- 21600 0 G36"/>
                              <a:gd name="G38" fmla="?: G4 0 G33"/>
                              <a:gd name="G39" fmla="?: -11678309 G38 G32"/>
                              <a:gd name="G40" fmla="?: G6 G39 0"/>
                              <a:gd name="G41" fmla="?: G4 G32 21600"/>
                              <a:gd name="G42" fmla="?: G6 G41 G33"/>
                              <a:gd name="T12" fmla="*/ 10800 w 21600"/>
                              <a:gd name="T13" fmla="*/ 0 h 21600"/>
                              <a:gd name="T14" fmla="*/ 2703 w 21600"/>
                              <a:gd name="T15" fmla="*/ 10545 h 21600"/>
                              <a:gd name="T16" fmla="*/ 10800 w 21600"/>
                              <a:gd name="T17" fmla="*/ 5398 h 21600"/>
                              <a:gd name="T18" fmla="*/ 18897 w 21600"/>
                              <a:gd name="T19" fmla="*/ 105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630"/>
                                </a:moveTo>
                                <a:cubicBezTo>
                                  <a:pt x="5492" y="7714"/>
                                  <a:pt x="7882" y="5397"/>
                                  <a:pt x="10800" y="5398"/>
                                </a:cubicBezTo>
                                <a:cubicBezTo>
                                  <a:pt x="13717" y="5398"/>
                                  <a:pt x="16107" y="7714"/>
                                  <a:pt x="16199" y="10630"/>
                                </a:cubicBezTo>
                                <a:lnTo>
                                  <a:pt x="21594" y="10460"/>
                                </a:lnTo>
                                <a:cubicBezTo>
                                  <a:pt x="21411" y="4630"/>
                                  <a:pt x="16632" y="-1"/>
                                  <a:pt x="10799" y="0"/>
                                </a:cubicBezTo>
                                <a:cubicBezTo>
                                  <a:pt x="4967" y="0"/>
                                  <a:pt x="188" y="4630"/>
                                  <a:pt x="5" y="10460"/>
                                </a:cubicBezTo>
                                <a:close/>
                              </a:path>
                            </a:pathLst>
                          </a:cu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Oval 22"/>
                        <p:cNvSpPr>
                          <a:spLocks noChangeArrowheads="1"/>
                        </p:cNvSpPr>
                        <p:nvPr/>
                      </p:nvSpPr>
                      <p:spPr bwMode="auto">
                        <a:xfrm>
                          <a:off x="2775" y="2010"/>
                          <a:ext cx="960" cy="945"/>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3"/>
                        <p:cNvSpPr>
                          <a:spLocks noChangeArrowheads="1"/>
                        </p:cNvSpPr>
                        <p:nvPr/>
                      </p:nvSpPr>
                      <p:spPr bwMode="auto">
                        <a:xfrm>
                          <a:off x="3210" y="2400"/>
                          <a:ext cx="143" cy="165"/>
                        </a:xfrm>
                        <a:prstGeom prst="ellipse">
                          <a:avLst/>
                        </a:prstGeom>
                        <a:solidFill>
                          <a:srgbClr val="80808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Text Box 24"/>
                      <p:cNvSpPr txBox="1">
                        <a:spLocks noChangeArrowheads="1"/>
                      </p:cNvSpPr>
                      <p:nvPr/>
                    </p:nvSpPr>
                    <p:spPr bwMode="auto">
                      <a:xfrm>
                        <a:off x="3015" y="1050"/>
                        <a:ext cx="420" cy="39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cs typeface="Arial" pitchFamily="34" charset="0"/>
                          </a:rPr>
                          <a:t>Z</a:t>
                        </a:r>
                        <a:endParaRPr kumimoji="0" lang="en-US" alt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25"/>
                      <p:cNvSpPr txBox="1">
                        <a:spLocks noChangeArrowheads="1"/>
                      </p:cNvSpPr>
                      <p:nvPr/>
                    </p:nvSpPr>
                    <p:spPr bwMode="auto">
                      <a:xfrm>
                        <a:off x="1725" y="1980"/>
                        <a:ext cx="420" cy="39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cs typeface="Arial" pitchFamily="34" charset="0"/>
                          </a:rPr>
                          <a:t>E</a:t>
                        </a:r>
                        <a:endParaRPr kumimoji="0" lang="en-US" altLang="en-US" sz="4800" b="1"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30" name="Text Box 25"/>
                <p:cNvSpPr txBox="1">
                  <a:spLocks noChangeArrowheads="1"/>
                </p:cNvSpPr>
                <p:nvPr/>
              </p:nvSpPr>
              <p:spPr bwMode="auto">
                <a:xfrm>
                  <a:off x="6709989" y="3476625"/>
                  <a:ext cx="266727" cy="24765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en-US" b="1" dirty="0">
                      <a:latin typeface="Calibri" pitchFamily="34" charset="0"/>
                      <a:cs typeface="Arial" pitchFamily="34" charset="0"/>
                    </a:rPr>
                    <a:t>w</a:t>
                  </a:r>
                  <a:endParaRPr kumimoji="0" lang="en-US" alt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1" name="Flowchart: Delay 30"/>
                <p:cNvSpPr/>
                <p:nvPr/>
              </p:nvSpPr>
              <p:spPr>
                <a:xfrm flipH="1">
                  <a:off x="4029082" y="3371850"/>
                  <a:ext cx="961815" cy="352425"/>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p:cNvCxnSpPr/>
              <p:nvPr/>
            </p:nvCxnSpPr>
            <p:spPr>
              <a:xfrm flipH="1">
                <a:off x="5186371" y="2544790"/>
                <a:ext cx="12845" cy="185408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019009" y="3669193"/>
                <a:ext cx="53851" cy="27214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305559" y="3669193"/>
                <a:ext cx="83494" cy="3175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166904" y="4045089"/>
                <a:ext cx="122458" cy="1665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flipH="1" flipV="1">
                <a:off x="5305559" y="4128377"/>
                <a:ext cx="1232679" cy="56906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58471" y="2490749"/>
                <a:ext cx="1725152" cy="369332"/>
              </a:xfrm>
              <a:prstGeom prst="rect">
                <a:avLst/>
              </a:prstGeom>
              <a:noFill/>
            </p:spPr>
            <p:txBody>
              <a:bodyPr wrap="none" rtlCol="0">
                <a:spAutoFit/>
              </a:bodyPr>
              <a:lstStyle/>
              <a:p>
                <a:r>
                  <a:rPr lang="en-US" dirty="0" smtClean="0">
                    <a:solidFill>
                      <a:srgbClr val="0070C0"/>
                    </a:solidFill>
                  </a:rPr>
                  <a:t>Read time here</a:t>
                </a:r>
                <a:endParaRPr lang="en-US" dirty="0">
                  <a:solidFill>
                    <a:srgbClr val="0070C0"/>
                  </a:solidFill>
                </a:endParaRPr>
              </a:p>
            </p:txBody>
          </p:sp>
          <p:sp>
            <p:nvSpPr>
              <p:cNvPr id="3" name="TextBox 2"/>
              <p:cNvSpPr txBox="1"/>
              <p:nvPr/>
            </p:nvSpPr>
            <p:spPr>
              <a:xfrm>
                <a:off x="6721047" y="4697440"/>
                <a:ext cx="1093569" cy="369332"/>
              </a:xfrm>
              <a:prstGeom prst="rect">
                <a:avLst/>
              </a:prstGeom>
              <a:noFill/>
            </p:spPr>
            <p:txBody>
              <a:bodyPr wrap="none" rtlCol="0">
                <a:spAutoFit/>
              </a:bodyPr>
              <a:lstStyle/>
              <a:p>
                <a:r>
                  <a:rPr lang="en-US" b="1" dirty="0" smtClean="0">
                    <a:solidFill>
                      <a:srgbClr val="00B050"/>
                    </a:solidFill>
                  </a:rPr>
                  <a:t>Location</a:t>
                </a:r>
                <a:endParaRPr lang="en-US" b="1" dirty="0">
                  <a:solidFill>
                    <a:srgbClr val="00B050"/>
                  </a:solidFill>
                </a:endParaRPr>
              </a:p>
            </p:txBody>
          </p:sp>
          <p:cxnSp>
            <p:nvCxnSpPr>
              <p:cNvPr id="5" name="Straight Arrow Connector 4"/>
              <p:cNvCxnSpPr/>
              <p:nvPr/>
            </p:nvCxnSpPr>
            <p:spPr>
              <a:xfrm flipH="1">
                <a:off x="5253737" y="2850078"/>
                <a:ext cx="1088877" cy="9482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87689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6412"/>
          </a:xfrm>
        </p:spPr>
        <p:txBody>
          <a:bodyPr/>
          <a:lstStyle/>
          <a:p>
            <a:r>
              <a:rPr lang="en-US" sz="4800" dirty="0" smtClean="0"/>
              <a:t>Calculate Moon Rise Times</a:t>
            </a:r>
            <a:endParaRPr lang="en-US" sz="4800" dirty="0"/>
          </a:p>
        </p:txBody>
      </p:sp>
      <p:sp>
        <p:nvSpPr>
          <p:cNvPr id="4" name="Content Placeholder 3"/>
          <p:cNvSpPr>
            <a:spLocks noGrp="1"/>
          </p:cNvSpPr>
          <p:nvPr>
            <p:ph idx="1"/>
          </p:nvPr>
        </p:nvSpPr>
        <p:spPr/>
        <p:txBody>
          <a:bodyPr/>
          <a:lstStyle/>
          <a:p>
            <a:r>
              <a:rPr lang="en-US" dirty="0" smtClean="0"/>
              <a:t>New Moon</a:t>
            </a:r>
          </a:p>
          <a:p>
            <a:r>
              <a:rPr lang="en-US" dirty="0" smtClean="0"/>
              <a:t>Waxing Crescent</a:t>
            </a:r>
          </a:p>
          <a:p>
            <a:r>
              <a:rPr lang="en-US" dirty="0" smtClean="0"/>
              <a:t>1</a:t>
            </a:r>
            <a:r>
              <a:rPr lang="en-US" baseline="30000" dirty="0" smtClean="0"/>
              <a:t>st</a:t>
            </a:r>
            <a:r>
              <a:rPr lang="en-US" dirty="0" smtClean="0"/>
              <a:t> Quarter</a:t>
            </a:r>
          </a:p>
          <a:p>
            <a:r>
              <a:rPr lang="en-US" dirty="0" smtClean="0"/>
              <a:t>Waxing Gibbous</a:t>
            </a:r>
          </a:p>
          <a:p>
            <a:r>
              <a:rPr lang="en-US" dirty="0" smtClean="0"/>
              <a:t>Full Moon</a:t>
            </a:r>
          </a:p>
          <a:p>
            <a:r>
              <a:rPr lang="en-US" dirty="0" smtClean="0"/>
              <a:t>Waning Gibbous</a:t>
            </a:r>
          </a:p>
          <a:p>
            <a:r>
              <a:rPr lang="en-US" dirty="0" smtClean="0"/>
              <a:t>3</a:t>
            </a:r>
            <a:r>
              <a:rPr lang="en-US" baseline="30000" dirty="0" smtClean="0"/>
              <a:t>rd</a:t>
            </a:r>
            <a:r>
              <a:rPr lang="en-US" dirty="0" smtClean="0"/>
              <a:t> Quarter</a:t>
            </a:r>
          </a:p>
          <a:p>
            <a:r>
              <a:rPr lang="en-US" dirty="0" smtClean="0"/>
              <a:t>Waning Crescent</a:t>
            </a:r>
            <a:endParaRPr lang="en-US" dirty="0"/>
          </a:p>
        </p:txBody>
      </p:sp>
    </p:spTree>
    <p:extLst>
      <p:ext uri="{BB962C8B-B14F-4D97-AF65-F5344CB8AC3E}">
        <p14:creationId xmlns:p14="http://schemas.microsoft.com/office/powerpoint/2010/main" val="3007580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4525"/>
          </a:xfrm>
        </p:spPr>
        <p:txBody>
          <a:bodyPr/>
          <a:lstStyle/>
          <a:p>
            <a:r>
              <a:rPr lang="en-US" sz="4800" dirty="0" smtClean="0"/>
              <a:t>Calculate Moon Rise </a:t>
            </a:r>
            <a:r>
              <a:rPr lang="en-US" sz="4800" dirty="0"/>
              <a:t>T</a:t>
            </a:r>
            <a:r>
              <a:rPr lang="en-US" sz="4800" dirty="0" smtClean="0"/>
              <a:t>imes</a:t>
            </a:r>
            <a:endParaRPr lang="en-US" sz="4800" dirty="0"/>
          </a:p>
        </p:txBody>
      </p:sp>
      <p:graphicFrame>
        <p:nvGraphicFramePr>
          <p:cNvPr id="2" name="Table 1"/>
          <p:cNvGraphicFramePr>
            <a:graphicFrameLocks noGrp="1"/>
          </p:cNvGraphicFramePr>
          <p:nvPr>
            <p:extLst>
              <p:ext uri="{D42A27DB-BD31-4B8C-83A1-F6EECF244321}">
                <p14:modId xmlns:p14="http://schemas.microsoft.com/office/powerpoint/2010/main" val="1958548869"/>
              </p:ext>
            </p:extLst>
          </p:nvPr>
        </p:nvGraphicFramePr>
        <p:xfrm>
          <a:off x="2797791" y="1692321"/>
          <a:ext cx="4194412" cy="3385560"/>
        </p:xfrm>
        <a:graphic>
          <a:graphicData uri="http://schemas.openxmlformats.org/drawingml/2006/table">
            <a:tbl>
              <a:tblPr firstRow="1" bandRow="1">
                <a:tableStyleId>{5C22544A-7EE6-4342-B048-85BDC9FD1C3A}</a:tableStyleId>
              </a:tblPr>
              <a:tblGrid>
                <a:gridCol w="2097206"/>
                <a:gridCol w="2097206"/>
              </a:tblGrid>
              <a:tr h="295578">
                <a:tc>
                  <a:txBody>
                    <a:bodyPr/>
                    <a:lstStyle/>
                    <a:p>
                      <a:r>
                        <a:rPr lang="en-US" dirty="0" smtClean="0"/>
                        <a:t>Phase</a:t>
                      </a:r>
                      <a:endParaRPr lang="en-US" dirty="0"/>
                    </a:p>
                  </a:txBody>
                  <a:tcPr/>
                </a:tc>
                <a:tc>
                  <a:txBody>
                    <a:bodyPr/>
                    <a:lstStyle/>
                    <a:p>
                      <a:r>
                        <a:rPr lang="en-US" dirty="0" smtClean="0"/>
                        <a:t>Rise Time</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Moon</a:t>
                      </a:r>
                    </a:p>
                  </a:txBody>
                  <a:tcPr/>
                </a:tc>
                <a:tc>
                  <a:txBody>
                    <a:bodyPr/>
                    <a:lstStyle/>
                    <a:p>
                      <a:r>
                        <a:rPr lang="en-US" dirty="0" smtClean="0"/>
                        <a:t>6 am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Waxing Crescent</a:t>
                      </a:r>
                    </a:p>
                  </a:txBody>
                  <a:tcPr/>
                </a:tc>
                <a:tc>
                  <a:txBody>
                    <a:bodyPr/>
                    <a:lstStyle/>
                    <a:p>
                      <a:r>
                        <a:rPr lang="en-US" dirty="0" smtClean="0"/>
                        <a:t>9</a:t>
                      </a:r>
                      <a:r>
                        <a:rPr lang="en-US" baseline="0" dirty="0" smtClean="0"/>
                        <a:t> a</a:t>
                      </a:r>
                      <a:r>
                        <a:rPr lang="en-US" dirty="0" smtClean="0"/>
                        <a:t>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30000" dirty="0" smtClean="0"/>
                        <a:t>st</a:t>
                      </a:r>
                      <a:r>
                        <a:rPr lang="en-US" dirty="0" smtClean="0"/>
                        <a:t> Quarter</a:t>
                      </a:r>
                    </a:p>
                  </a:txBody>
                  <a:tcPr/>
                </a:tc>
                <a:tc>
                  <a:txBody>
                    <a:bodyPr/>
                    <a:lstStyle/>
                    <a:p>
                      <a:r>
                        <a:rPr lang="en-US" dirty="0" smtClean="0"/>
                        <a:t>12 pm (noon)</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Waxing Gibbous</a:t>
                      </a:r>
                    </a:p>
                  </a:txBody>
                  <a:tcPr/>
                </a:tc>
                <a:tc>
                  <a:txBody>
                    <a:bodyPr/>
                    <a:lstStyle/>
                    <a:p>
                      <a:r>
                        <a:rPr lang="en-US" dirty="0" smtClean="0"/>
                        <a:t>3 pm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Full Moon</a:t>
                      </a:r>
                    </a:p>
                  </a:txBody>
                  <a:tcPr/>
                </a:tc>
                <a:tc>
                  <a:txBody>
                    <a:bodyPr/>
                    <a:lstStyle/>
                    <a:p>
                      <a:r>
                        <a:rPr lang="en-US" dirty="0" smtClean="0"/>
                        <a:t>6 pm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Waning Gibbous</a:t>
                      </a:r>
                    </a:p>
                  </a:txBody>
                  <a:tcPr/>
                </a:tc>
                <a:tc>
                  <a:txBody>
                    <a:bodyPr/>
                    <a:lstStyle/>
                    <a:p>
                      <a:r>
                        <a:rPr lang="en-US" dirty="0" smtClean="0"/>
                        <a:t>9</a:t>
                      </a:r>
                      <a:r>
                        <a:rPr lang="en-US" baseline="0" dirty="0" smtClean="0"/>
                        <a:t> pm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US" baseline="30000" dirty="0" smtClean="0"/>
                        <a:t>rd</a:t>
                      </a:r>
                      <a:r>
                        <a:rPr lang="en-US" dirty="0" smtClean="0"/>
                        <a:t> Quarter</a:t>
                      </a:r>
                    </a:p>
                  </a:txBody>
                  <a:tcPr/>
                </a:tc>
                <a:tc>
                  <a:txBody>
                    <a:bodyPr/>
                    <a:lstStyle/>
                    <a:p>
                      <a:r>
                        <a:rPr lang="en-US" dirty="0" smtClean="0"/>
                        <a:t>12 am (midnight)</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Waning Crescent</a:t>
                      </a:r>
                    </a:p>
                  </a:txBody>
                  <a:tcPr/>
                </a:tc>
                <a:tc>
                  <a:txBody>
                    <a:bodyPr/>
                    <a:lstStyle/>
                    <a:p>
                      <a:r>
                        <a:rPr lang="en-US" dirty="0" smtClean="0"/>
                        <a:t>3 am</a:t>
                      </a:r>
                      <a:endParaRPr lang="en-US" dirty="0"/>
                    </a:p>
                  </a:txBody>
                  <a:tcPr/>
                </a:tc>
              </a:tr>
            </a:tbl>
          </a:graphicData>
        </a:graphic>
      </p:graphicFrame>
    </p:spTree>
    <p:extLst>
      <p:ext uri="{BB962C8B-B14F-4D97-AF65-F5344CB8AC3E}">
        <p14:creationId xmlns:p14="http://schemas.microsoft.com/office/powerpoint/2010/main" val="2522666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5647"/>
          </a:xfrm>
        </p:spPr>
        <p:txBody>
          <a:bodyPr/>
          <a:lstStyle/>
          <a:p>
            <a:r>
              <a:rPr lang="en-US" sz="2800" b="1" u="sng" dirty="0" smtClean="0"/>
              <a:t>B.  </a:t>
            </a:r>
            <a:r>
              <a:rPr lang="en-US" sz="2800" b="1" u="sng" dirty="0"/>
              <a:t>To tell the time a certain moon phase </a:t>
            </a:r>
            <a:r>
              <a:rPr lang="en-US" sz="2800" b="1" u="sng" dirty="0" smtClean="0"/>
              <a:t>SETS</a:t>
            </a:r>
            <a:r>
              <a:rPr lang="en-US" sz="2800" b="1" u="sng" dirty="0"/>
              <a:t>:</a:t>
            </a:r>
            <a:endParaRPr lang="en-US" sz="2800" dirty="0"/>
          </a:p>
        </p:txBody>
      </p:sp>
      <p:sp>
        <p:nvSpPr>
          <p:cNvPr id="3" name="Rectangle 11"/>
          <p:cNvSpPr>
            <a:spLocks noChangeArrowheads="1"/>
          </p:cNvSpPr>
          <p:nvPr/>
        </p:nvSpPr>
        <p:spPr bwMode="auto">
          <a:xfrm>
            <a:off x="201935" y="896466"/>
            <a:ext cx="624898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858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a:buFontTx/>
              <a:buChar char="•"/>
            </a:pPr>
            <a:r>
              <a:rPr kumimoji="0" lang="en-US" altLang="en-US" sz="2000" b="0" i="0" u="none" strike="noStrike" cap="none" normalizeH="0" baseline="0" dirty="0" smtClean="0">
                <a:ln>
                  <a:noFill/>
                </a:ln>
                <a:solidFill>
                  <a:schemeClr val="tx1"/>
                </a:solidFill>
                <a:effectLst/>
                <a:ea typeface="Times New Roman" pitchFamily="18" charset="0"/>
              </a:rPr>
              <a:t>Set the model for that </a:t>
            </a:r>
            <a:r>
              <a:rPr kumimoji="0" lang="en-US" altLang="en-US" sz="2000" b="0" i="0" u="sng" strike="noStrike" cap="none" normalizeH="0" baseline="0" dirty="0" smtClean="0">
                <a:ln>
                  <a:noFill/>
                </a:ln>
                <a:solidFill>
                  <a:schemeClr val="tx1"/>
                </a:solidFill>
                <a:effectLst/>
                <a:ea typeface="Times New Roman" pitchFamily="18" charset="0"/>
              </a:rPr>
              <a:t>phase</a:t>
            </a:r>
            <a:r>
              <a:rPr kumimoji="0" lang="en-US" altLang="en-US" sz="2000" b="0" i="0" u="none" strike="noStrike" cap="none" normalizeH="0" baseline="0" dirty="0" smtClean="0">
                <a:ln>
                  <a:noFill/>
                </a:ln>
                <a:solidFill>
                  <a:schemeClr val="tx1"/>
                </a:solidFill>
                <a:effectLst/>
                <a:ea typeface="Times New Roman" pitchFamily="18" charset="0"/>
              </a:rPr>
              <a:t>.</a:t>
            </a:r>
            <a:r>
              <a:rPr lang="en-US" sz="2000" dirty="0" smtClean="0"/>
              <a:t> </a:t>
            </a:r>
          </a:p>
          <a:p>
            <a:pPr lvl="1"/>
            <a:r>
              <a:rPr lang="en-US" altLang="en-US" dirty="0" smtClean="0">
                <a:ea typeface="Times New Roman" pitchFamily="18" charset="0"/>
              </a:rPr>
              <a:t>(</a:t>
            </a:r>
            <a:r>
              <a:rPr lang="en-US" altLang="en-US" i="1" dirty="0" smtClean="0">
                <a:ea typeface="Times New Roman" pitchFamily="18" charset="0"/>
              </a:rPr>
              <a:t>Remember the phase is the relationship </a:t>
            </a:r>
            <a:r>
              <a:rPr lang="en-US" altLang="en-US" i="1" dirty="0" smtClean="0">
                <a:solidFill>
                  <a:prstClr val="black"/>
                </a:solidFill>
                <a:ea typeface="Times New Roman" pitchFamily="18" charset="0"/>
              </a:rPr>
              <a:t>between the positions of the earth, moon and sun and should NOT be changed during the calculations)</a:t>
            </a:r>
          </a:p>
          <a:p>
            <a:pPr>
              <a:buFontTx/>
              <a:buChar char="•"/>
            </a:pPr>
            <a:endParaRPr lang="en-US" sz="2000" dirty="0" smtClean="0"/>
          </a:p>
          <a:p>
            <a:pPr>
              <a:buFontTx/>
              <a:buChar char="•"/>
            </a:pPr>
            <a:r>
              <a:rPr lang="en-US" sz="2000" dirty="0" smtClean="0"/>
              <a:t>Set the horizon so the moon is at the WESTERN HORIZON</a:t>
            </a:r>
          </a:p>
          <a:p>
            <a:pPr>
              <a:buFontTx/>
              <a:buChar char="•"/>
            </a:pPr>
            <a:endParaRPr lang="en-US" sz="2000" dirty="0" smtClean="0"/>
          </a:p>
          <a:p>
            <a:pPr>
              <a:buFontTx/>
              <a:buChar char="•"/>
            </a:pPr>
            <a:r>
              <a:rPr lang="en-US" sz="2000" dirty="0" smtClean="0"/>
              <a:t>Set your location on earth to </a:t>
            </a:r>
            <a:r>
              <a:rPr lang="en-US" dirty="0" smtClean="0"/>
              <a:t>line</a:t>
            </a:r>
            <a:r>
              <a:rPr lang="en-US" sz="2000" dirty="0" smtClean="0"/>
              <a:t> up with the Zenith</a:t>
            </a:r>
          </a:p>
          <a:p>
            <a:pPr>
              <a:buFontTx/>
              <a:buChar char="•"/>
            </a:pPr>
            <a:endParaRPr lang="en-US" dirty="0" smtClean="0"/>
          </a:p>
          <a:p>
            <a:pPr>
              <a:buFontTx/>
              <a:buChar char="•"/>
            </a:pPr>
            <a:r>
              <a:rPr lang="en-US" sz="2000" dirty="0" smtClean="0"/>
              <a:t>Read the time at the Zenith</a:t>
            </a:r>
            <a:endParaRPr lang="en-US" altLang="en-US" sz="2000" dirty="0" smtClean="0"/>
          </a:p>
          <a:p>
            <a:pPr marL="0" marR="0" lvl="0" indent="0" algn="l" defTabSz="914400" rtl="0" eaLnBrk="1" fontAlgn="base" latinLnBrk="0" hangingPunct="1">
              <a:lnSpc>
                <a:spcPct val="100000"/>
              </a:lnSpc>
              <a:spcBef>
                <a:spcPct val="0"/>
              </a:spcBef>
              <a:spcAft>
                <a:spcPct val="0"/>
              </a:spcAft>
              <a:buClrTx/>
              <a:buSzTx/>
              <a:buFontTx/>
              <a:buChar char="•"/>
              <a:tabLst>
                <a:tab pos="685800" algn="l"/>
              </a:tabLst>
            </a:pP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1" name="Group 30"/>
          <p:cNvGrpSpPr/>
          <p:nvPr/>
        </p:nvGrpSpPr>
        <p:grpSpPr>
          <a:xfrm rot="10645481">
            <a:off x="7499841" y="4431385"/>
            <a:ext cx="1296956" cy="578828"/>
            <a:chOff x="3577878" y="4485838"/>
            <a:chExt cx="1296956" cy="578828"/>
          </a:xfrm>
        </p:grpSpPr>
        <p:pic>
          <p:nvPicPr>
            <p:cNvPr id="5" name="Picture 46" descr="http://www.pageresource.com/clipart/clipart/nature/weather/moon/cool-mo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118805">
              <a:off x="3946003" y="4347839"/>
              <a:ext cx="577850" cy="855803"/>
            </a:xfrm>
            <a:prstGeom prst="rect">
              <a:avLst/>
            </a:prstGeom>
            <a:noFill/>
            <a:extLst>
              <a:ext uri="{909E8E84-426E-40DD-AFC4-6F175D3DCCD1}">
                <a14:hiddenFill xmlns:a14="http://schemas.microsoft.com/office/drawing/2010/main">
                  <a:solidFill>
                    <a:srgbClr val="FFFFFF"/>
                  </a:solidFill>
                </a14:hiddenFill>
              </a:ext>
            </a:extLst>
          </p:spPr>
        </p:pic>
        <p:sp>
          <p:nvSpPr>
            <p:cNvPr id="18" name="Flowchart: Delay 17"/>
            <p:cNvSpPr/>
            <p:nvPr/>
          </p:nvSpPr>
          <p:spPr>
            <a:xfrm flipH="1">
              <a:off x="3577878" y="4485838"/>
              <a:ext cx="1296956" cy="545420"/>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370225" y="3190174"/>
            <a:ext cx="5438922" cy="3344673"/>
            <a:chOff x="3370225" y="3190174"/>
            <a:chExt cx="5438922" cy="3344673"/>
          </a:xfrm>
        </p:grpSpPr>
        <p:grpSp>
          <p:nvGrpSpPr>
            <p:cNvPr id="16" name="Group 13"/>
            <p:cNvGrpSpPr>
              <a:grpSpLocks/>
            </p:cNvGrpSpPr>
            <p:nvPr/>
          </p:nvGrpSpPr>
          <p:grpSpPr bwMode="auto">
            <a:xfrm>
              <a:off x="3370225" y="3439222"/>
              <a:ext cx="4202112" cy="3095625"/>
              <a:chOff x="6193" y="4590"/>
              <a:chExt cx="4907" cy="3150"/>
            </a:xfrm>
          </p:grpSpPr>
          <p:grpSp>
            <p:nvGrpSpPr>
              <p:cNvPr id="19" name="Group 14"/>
              <p:cNvGrpSpPr>
                <a:grpSpLocks/>
              </p:cNvGrpSpPr>
              <p:nvPr/>
            </p:nvGrpSpPr>
            <p:grpSpPr bwMode="auto">
              <a:xfrm>
                <a:off x="6193" y="4800"/>
                <a:ext cx="4907" cy="2940"/>
                <a:chOff x="6298" y="960"/>
                <a:chExt cx="4907" cy="2940"/>
              </a:xfrm>
            </p:grpSpPr>
            <p:grpSp>
              <p:nvGrpSpPr>
                <p:cNvPr id="20" name="Group 15"/>
                <p:cNvGrpSpPr>
                  <a:grpSpLocks/>
                </p:cNvGrpSpPr>
                <p:nvPr/>
              </p:nvGrpSpPr>
              <p:grpSpPr bwMode="auto">
                <a:xfrm>
                  <a:off x="7950" y="960"/>
                  <a:ext cx="3255" cy="2940"/>
                  <a:chOff x="1620" y="990"/>
                  <a:chExt cx="3255" cy="2940"/>
                </a:xfrm>
              </p:grpSpPr>
              <p:grpSp>
                <p:nvGrpSpPr>
                  <p:cNvPr id="21" name="Group 16"/>
                  <p:cNvGrpSpPr>
                    <a:grpSpLocks/>
                  </p:cNvGrpSpPr>
                  <p:nvPr/>
                </p:nvGrpSpPr>
                <p:grpSpPr bwMode="auto">
                  <a:xfrm>
                    <a:off x="1620" y="990"/>
                    <a:ext cx="3255" cy="2940"/>
                    <a:chOff x="1620" y="990"/>
                    <a:chExt cx="3255" cy="2940"/>
                  </a:xfrm>
                </p:grpSpPr>
                <p:grpSp>
                  <p:nvGrpSpPr>
                    <p:cNvPr id="24" name="Group 17"/>
                    <p:cNvGrpSpPr>
                      <a:grpSpLocks/>
                    </p:cNvGrpSpPr>
                    <p:nvPr/>
                  </p:nvGrpSpPr>
                  <p:grpSpPr bwMode="auto">
                    <a:xfrm>
                      <a:off x="1620" y="990"/>
                      <a:ext cx="3255" cy="2940"/>
                      <a:chOff x="1620" y="990"/>
                      <a:chExt cx="3255" cy="2940"/>
                    </a:xfrm>
                  </p:grpSpPr>
                  <p:sp>
                    <p:nvSpPr>
                      <p:cNvPr id="27" name="Oval 18"/>
                      <p:cNvSpPr>
                        <a:spLocks noChangeArrowheads="1"/>
                      </p:cNvSpPr>
                      <p:nvPr/>
                    </p:nvSpPr>
                    <p:spPr bwMode="auto">
                      <a:xfrm>
                        <a:off x="2445" y="1740"/>
                        <a:ext cx="1590" cy="150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19"/>
                      <p:cNvSpPr>
                        <a:spLocks noChangeShapeType="1"/>
                      </p:cNvSpPr>
                      <p:nvPr/>
                    </p:nvSpPr>
                    <p:spPr bwMode="auto">
                      <a:xfrm>
                        <a:off x="3900" y="2940"/>
                        <a:ext cx="405" cy="6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0"/>
                      <p:cNvSpPr>
                        <a:spLocks noChangeShapeType="1"/>
                      </p:cNvSpPr>
                      <p:nvPr/>
                    </p:nvSpPr>
                    <p:spPr bwMode="auto">
                      <a:xfrm>
                        <a:off x="3510" y="3210"/>
                        <a:ext cx="405" cy="6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21"/>
                      <p:cNvSpPr>
                        <a:spLocks noChangeArrowheads="1"/>
                      </p:cNvSpPr>
                      <p:nvPr/>
                    </p:nvSpPr>
                    <p:spPr bwMode="auto">
                      <a:xfrm>
                        <a:off x="1620" y="990"/>
                        <a:ext cx="3255" cy="2940"/>
                      </a:xfrm>
                      <a:custGeom>
                        <a:avLst/>
                        <a:gdLst>
                          <a:gd name="G0" fmla="+- 5402 0 0"/>
                          <a:gd name="G1" fmla="+- -11678309 0 0"/>
                          <a:gd name="G2" fmla="+- 0 0 -11678309"/>
                          <a:gd name="T0" fmla="*/ 0 256 1"/>
                          <a:gd name="T1" fmla="*/ 180 256 1"/>
                          <a:gd name="G3" fmla="+- -11678309 T0 T1"/>
                          <a:gd name="T2" fmla="*/ 0 256 1"/>
                          <a:gd name="T3" fmla="*/ 90 256 1"/>
                          <a:gd name="G4" fmla="+- -11678309 T2 T3"/>
                          <a:gd name="G5" fmla="*/ G4 2 1"/>
                          <a:gd name="T4" fmla="*/ 90 256 1"/>
                          <a:gd name="T5" fmla="*/ 0 256 1"/>
                          <a:gd name="G6" fmla="+- -11678309 T4 T5"/>
                          <a:gd name="G7" fmla="*/ G6 2 1"/>
                          <a:gd name="G8" fmla="abs -116783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2"/>
                          <a:gd name="G18" fmla="*/ 5402 1 2"/>
                          <a:gd name="G19" fmla="+- G18 5400 0"/>
                          <a:gd name="G20" fmla="cos G19 -11678309"/>
                          <a:gd name="G21" fmla="sin G19 -11678309"/>
                          <a:gd name="G22" fmla="+- G20 10800 0"/>
                          <a:gd name="G23" fmla="+- G21 10800 0"/>
                          <a:gd name="G24" fmla="+- 10800 0 G20"/>
                          <a:gd name="G25" fmla="+- 5402 10800 0"/>
                          <a:gd name="G26" fmla="?: G9 G17 G25"/>
                          <a:gd name="G27" fmla="?: G9 0 21600"/>
                          <a:gd name="G28" fmla="cos 10800 -11678309"/>
                          <a:gd name="G29" fmla="sin 10800 -11678309"/>
                          <a:gd name="G30" fmla="sin 5402 -11678309"/>
                          <a:gd name="G31" fmla="+- G28 10800 0"/>
                          <a:gd name="G32" fmla="+- G29 10800 0"/>
                          <a:gd name="G33" fmla="+- G30 10800 0"/>
                          <a:gd name="G34" fmla="?: G4 0 G31"/>
                          <a:gd name="G35" fmla="?: -11678309 G34 0"/>
                          <a:gd name="G36" fmla="?: G6 G35 G31"/>
                          <a:gd name="G37" fmla="+- 21600 0 G36"/>
                          <a:gd name="G38" fmla="?: G4 0 G33"/>
                          <a:gd name="G39" fmla="?: -11678309 G38 G32"/>
                          <a:gd name="G40" fmla="?: G6 G39 0"/>
                          <a:gd name="G41" fmla="?: G4 G32 21600"/>
                          <a:gd name="G42" fmla="?: G6 G41 G33"/>
                          <a:gd name="T12" fmla="*/ 10800 w 21600"/>
                          <a:gd name="T13" fmla="*/ 0 h 21600"/>
                          <a:gd name="T14" fmla="*/ 2703 w 21600"/>
                          <a:gd name="T15" fmla="*/ 10545 h 21600"/>
                          <a:gd name="T16" fmla="*/ 10800 w 21600"/>
                          <a:gd name="T17" fmla="*/ 5398 h 21600"/>
                          <a:gd name="T18" fmla="*/ 18897 w 21600"/>
                          <a:gd name="T19" fmla="*/ 105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630"/>
                            </a:moveTo>
                            <a:cubicBezTo>
                              <a:pt x="5492" y="7714"/>
                              <a:pt x="7882" y="5397"/>
                              <a:pt x="10800" y="5398"/>
                            </a:cubicBezTo>
                            <a:cubicBezTo>
                              <a:pt x="13717" y="5398"/>
                              <a:pt x="16107" y="7714"/>
                              <a:pt x="16199" y="10630"/>
                            </a:cubicBezTo>
                            <a:lnTo>
                              <a:pt x="21594" y="10460"/>
                            </a:lnTo>
                            <a:cubicBezTo>
                              <a:pt x="21411" y="4630"/>
                              <a:pt x="16632" y="-1"/>
                              <a:pt x="10799" y="0"/>
                            </a:cubicBezTo>
                            <a:cubicBezTo>
                              <a:pt x="4967" y="0"/>
                              <a:pt x="188" y="4630"/>
                              <a:pt x="5" y="10460"/>
                            </a:cubicBezTo>
                            <a:close/>
                          </a:path>
                        </a:pathLst>
                      </a:cu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Oval 22"/>
                    <p:cNvSpPr>
                      <a:spLocks noChangeArrowheads="1"/>
                    </p:cNvSpPr>
                    <p:nvPr/>
                  </p:nvSpPr>
                  <p:spPr bwMode="auto">
                    <a:xfrm>
                      <a:off x="2775" y="2010"/>
                      <a:ext cx="960" cy="945"/>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3"/>
                    <p:cNvSpPr>
                      <a:spLocks noChangeArrowheads="1"/>
                    </p:cNvSpPr>
                    <p:nvPr/>
                  </p:nvSpPr>
                  <p:spPr bwMode="auto">
                    <a:xfrm>
                      <a:off x="3210" y="2400"/>
                      <a:ext cx="143" cy="165"/>
                    </a:xfrm>
                    <a:prstGeom prst="ellipse">
                      <a:avLst/>
                    </a:prstGeom>
                    <a:solidFill>
                      <a:srgbClr val="80808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ext Box 24"/>
                  <p:cNvSpPr txBox="1">
                    <a:spLocks noChangeArrowheads="1"/>
                  </p:cNvSpPr>
                  <p:nvPr/>
                </p:nvSpPr>
                <p:spPr bwMode="auto">
                  <a:xfrm>
                    <a:off x="3015" y="1050"/>
                    <a:ext cx="420" cy="39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cs typeface="Arial" pitchFamily="34" charset="0"/>
                      </a:rPr>
                      <a:t>Z</a:t>
                    </a:r>
                    <a:endParaRPr kumimoji="0" lang="en-US" alt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25"/>
                  <p:cNvSpPr txBox="1">
                    <a:spLocks noChangeArrowheads="1"/>
                  </p:cNvSpPr>
                  <p:nvPr/>
                </p:nvSpPr>
                <p:spPr bwMode="auto">
                  <a:xfrm>
                    <a:off x="1725" y="1980"/>
                    <a:ext cx="420" cy="39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cs typeface="Arial" pitchFamily="34" charset="0"/>
                      </a:rPr>
                      <a:t>E</a:t>
                    </a:r>
                    <a:endParaRPr kumimoji="0" lang="en-US" altLang="en-US" sz="4800" b="1"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17" name="Text Box 25"/>
            <p:cNvSpPr txBox="1">
              <a:spLocks noChangeArrowheads="1"/>
            </p:cNvSpPr>
            <p:nvPr/>
          </p:nvSpPr>
          <p:spPr bwMode="auto">
            <a:xfrm>
              <a:off x="7192937" y="4647990"/>
              <a:ext cx="359667" cy="383268"/>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en-US" b="1" dirty="0">
                  <a:latin typeface="Calibri" pitchFamily="34" charset="0"/>
                  <a:cs typeface="Arial" pitchFamily="34" charset="0"/>
                </a:rPr>
                <a:t>w</a:t>
              </a:r>
              <a:endParaRPr kumimoji="0" lang="en-US" alt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flipH="1">
              <a:off x="6180902" y="3244215"/>
              <a:ext cx="12845" cy="185408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13540" y="4368618"/>
              <a:ext cx="53851" cy="27214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00090" y="4368618"/>
              <a:ext cx="83494" cy="3175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161435" y="4744514"/>
              <a:ext cx="122458" cy="1665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6300090" y="4827802"/>
              <a:ext cx="1232679" cy="56906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3002" y="3190174"/>
              <a:ext cx="1725152" cy="369332"/>
            </a:xfrm>
            <a:prstGeom prst="rect">
              <a:avLst/>
            </a:prstGeom>
            <a:noFill/>
          </p:spPr>
          <p:txBody>
            <a:bodyPr wrap="none" rtlCol="0">
              <a:spAutoFit/>
            </a:bodyPr>
            <a:lstStyle/>
            <a:p>
              <a:r>
                <a:rPr lang="en-US" dirty="0" smtClean="0">
                  <a:solidFill>
                    <a:srgbClr val="0070C0"/>
                  </a:solidFill>
                </a:rPr>
                <a:t>Read time here</a:t>
              </a:r>
              <a:endParaRPr lang="en-US" dirty="0">
                <a:solidFill>
                  <a:srgbClr val="0070C0"/>
                </a:solidFill>
              </a:endParaRPr>
            </a:p>
          </p:txBody>
        </p:sp>
        <p:sp>
          <p:nvSpPr>
            <p:cNvPr id="14" name="TextBox 13"/>
            <p:cNvSpPr txBox="1"/>
            <p:nvPr/>
          </p:nvSpPr>
          <p:spPr>
            <a:xfrm>
              <a:off x="7715578" y="5396865"/>
              <a:ext cx="1093569" cy="369332"/>
            </a:xfrm>
            <a:prstGeom prst="rect">
              <a:avLst/>
            </a:prstGeom>
            <a:noFill/>
          </p:spPr>
          <p:txBody>
            <a:bodyPr wrap="none" rtlCol="0">
              <a:spAutoFit/>
            </a:bodyPr>
            <a:lstStyle/>
            <a:p>
              <a:r>
                <a:rPr lang="en-US" b="1" dirty="0" smtClean="0">
                  <a:solidFill>
                    <a:srgbClr val="00B050"/>
                  </a:solidFill>
                </a:rPr>
                <a:t>Location</a:t>
              </a:r>
              <a:endParaRPr lang="en-US" b="1" dirty="0">
                <a:solidFill>
                  <a:srgbClr val="00B050"/>
                </a:solidFill>
              </a:endParaRPr>
            </a:p>
          </p:txBody>
        </p:sp>
        <p:cxnSp>
          <p:nvCxnSpPr>
            <p:cNvPr id="15" name="Straight Arrow Connector 14"/>
            <p:cNvCxnSpPr/>
            <p:nvPr/>
          </p:nvCxnSpPr>
          <p:spPr>
            <a:xfrm flipH="1">
              <a:off x="6248268" y="3549503"/>
              <a:ext cx="1088877" cy="9482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6802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6412"/>
          </a:xfrm>
        </p:spPr>
        <p:txBody>
          <a:bodyPr/>
          <a:lstStyle/>
          <a:p>
            <a:r>
              <a:rPr lang="en-US" sz="4800" dirty="0" smtClean="0"/>
              <a:t>Calculate Moon Set Times</a:t>
            </a:r>
            <a:endParaRPr lang="en-US" sz="4800" dirty="0"/>
          </a:p>
        </p:txBody>
      </p:sp>
      <p:sp>
        <p:nvSpPr>
          <p:cNvPr id="4" name="Content Placeholder 3"/>
          <p:cNvSpPr>
            <a:spLocks noGrp="1"/>
          </p:cNvSpPr>
          <p:nvPr>
            <p:ph idx="1"/>
          </p:nvPr>
        </p:nvSpPr>
        <p:spPr/>
        <p:txBody>
          <a:bodyPr/>
          <a:lstStyle/>
          <a:p>
            <a:r>
              <a:rPr lang="en-US" dirty="0" smtClean="0"/>
              <a:t>New Moon</a:t>
            </a:r>
          </a:p>
          <a:p>
            <a:r>
              <a:rPr lang="en-US" dirty="0" smtClean="0"/>
              <a:t>Waxing Crescent</a:t>
            </a:r>
          </a:p>
          <a:p>
            <a:r>
              <a:rPr lang="en-US" dirty="0" smtClean="0"/>
              <a:t>1</a:t>
            </a:r>
            <a:r>
              <a:rPr lang="en-US" baseline="30000" dirty="0" smtClean="0"/>
              <a:t>st</a:t>
            </a:r>
            <a:r>
              <a:rPr lang="en-US" dirty="0" smtClean="0"/>
              <a:t> Quarter</a:t>
            </a:r>
          </a:p>
          <a:p>
            <a:r>
              <a:rPr lang="en-US" dirty="0" smtClean="0"/>
              <a:t>Waxing Gibbous</a:t>
            </a:r>
          </a:p>
          <a:p>
            <a:r>
              <a:rPr lang="en-US" dirty="0" smtClean="0"/>
              <a:t>Full Moon</a:t>
            </a:r>
          </a:p>
          <a:p>
            <a:r>
              <a:rPr lang="en-US" dirty="0" smtClean="0"/>
              <a:t>Waning Gibbous</a:t>
            </a:r>
          </a:p>
          <a:p>
            <a:r>
              <a:rPr lang="en-US" dirty="0" smtClean="0"/>
              <a:t>3</a:t>
            </a:r>
            <a:r>
              <a:rPr lang="en-US" baseline="30000" dirty="0" smtClean="0"/>
              <a:t>rd</a:t>
            </a:r>
            <a:r>
              <a:rPr lang="en-US" dirty="0" smtClean="0"/>
              <a:t> Quarter</a:t>
            </a:r>
          </a:p>
          <a:p>
            <a:r>
              <a:rPr lang="en-US" dirty="0" smtClean="0"/>
              <a:t>Waning Crescent</a:t>
            </a:r>
            <a:endParaRPr lang="en-US" dirty="0"/>
          </a:p>
        </p:txBody>
      </p:sp>
    </p:spTree>
    <p:extLst>
      <p:ext uri="{BB962C8B-B14F-4D97-AF65-F5344CB8AC3E}">
        <p14:creationId xmlns:p14="http://schemas.microsoft.com/office/powerpoint/2010/main" val="2758868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4525"/>
          </a:xfrm>
        </p:spPr>
        <p:txBody>
          <a:bodyPr/>
          <a:lstStyle/>
          <a:p>
            <a:r>
              <a:rPr lang="en-US" sz="4800" dirty="0" smtClean="0"/>
              <a:t>Calculate Moon Set </a:t>
            </a:r>
            <a:r>
              <a:rPr lang="en-US" sz="4800" dirty="0"/>
              <a:t>T</a:t>
            </a:r>
            <a:r>
              <a:rPr lang="en-US" sz="4800" dirty="0" smtClean="0"/>
              <a:t>imes</a:t>
            </a:r>
            <a:endParaRPr lang="en-US" sz="4800" dirty="0"/>
          </a:p>
        </p:txBody>
      </p:sp>
      <p:graphicFrame>
        <p:nvGraphicFramePr>
          <p:cNvPr id="2" name="Table 1"/>
          <p:cNvGraphicFramePr>
            <a:graphicFrameLocks noGrp="1"/>
          </p:cNvGraphicFramePr>
          <p:nvPr>
            <p:extLst>
              <p:ext uri="{D42A27DB-BD31-4B8C-83A1-F6EECF244321}">
                <p14:modId xmlns:p14="http://schemas.microsoft.com/office/powerpoint/2010/main" val="2378622445"/>
              </p:ext>
            </p:extLst>
          </p:nvPr>
        </p:nvGraphicFramePr>
        <p:xfrm>
          <a:off x="2797791" y="1692321"/>
          <a:ext cx="4194412" cy="3385560"/>
        </p:xfrm>
        <a:graphic>
          <a:graphicData uri="http://schemas.openxmlformats.org/drawingml/2006/table">
            <a:tbl>
              <a:tblPr firstRow="1" bandRow="1">
                <a:tableStyleId>{5C22544A-7EE6-4342-B048-85BDC9FD1C3A}</a:tableStyleId>
              </a:tblPr>
              <a:tblGrid>
                <a:gridCol w="2097206"/>
                <a:gridCol w="2097206"/>
              </a:tblGrid>
              <a:tr h="295578">
                <a:tc>
                  <a:txBody>
                    <a:bodyPr/>
                    <a:lstStyle/>
                    <a:p>
                      <a:r>
                        <a:rPr lang="en-US" dirty="0" smtClean="0"/>
                        <a:t>Phase</a:t>
                      </a:r>
                      <a:endParaRPr lang="en-US" dirty="0"/>
                    </a:p>
                  </a:txBody>
                  <a:tcPr/>
                </a:tc>
                <a:tc>
                  <a:txBody>
                    <a:bodyPr/>
                    <a:lstStyle/>
                    <a:p>
                      <a:r>
                        <a:rPr lang="en-US" dirty="0" smtClean="0"/>
                        <a:t>Set Time</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Moon</a:t>
                      </a:r>
                    </a:p>
                  </a:txBody>
                  <a:tcPr/>
                </a:tc>
                <a:tc>
                  <a:txBody>
                    <a:bodyPr/>
                    <a:lstStyle/>
                    <a:p>
                      <a:r>
                        <a:rPr lang="en-US" dirty="0" smtClean="0"/>
                        <a:t>6</a:t>
                      </a:r>
                      <a:r>
                        <a:rPr lang="en-US" baseline="0" dirty="0" smtClean="0"/>
                        <a:t> pm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Waxing Crescent</a:t>
                      </a:r>
                    </a:p>
                  </a:txBody>
                  <a:tcPr/>
                </a:tc>
                <a:tc>
                  <a:txBody>
                    <a:bodyPr/>
                    <a:lstStyle/>
                    <a:p>
                      <a:r>
                        <a:rPr lang="en-US" dirty="0" smtClean="0"/>
                        <a:t>9 pm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30000" dirty="0" smtClean="0"/>
                        <a:t>st</a:t>
                      </a:r>
                      <a:r>
                        <a:rPr lang="en-US" dirty="0" smtClean="0"/>
                        <a:t> Quarter</a:t>
                      </a:r>
                    </a:p>
                  </a:txBody>
                  <a:tcPr/>
                </a:tc>
                <a:tc>
                  <a:txBody>
                    <a:bodyPr/>
                    <a:lstStyle/>
                    <a:p>
                      <a:r>
                        <a:rPr lang="en-US" dirty="0" smtClean="0"/>
                        <a:t>12 am (midnight)</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Waxing Gibbous</a:t>
                      </a:r>
                    </a:p>
                  </a:txBody>
                  <a:tcPr/>
                </a:tc>
                <a:tc>
                  <a:txBody>
                    <a:bodyPr/>
                    <a:lstStyle/>
                    <a:p>
                      <a:r>
                        <a:rPr lang="en-US" dirty="0" smtClean="0"/>
                        <a:t>3 am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Full Moon</a:t>
                      </a:r>
                    </a:p>
                  </a:txBody>
                  <a:tcPr/>
                </a:tc>
                <a:tc>
                  <a:txBody>
                    <a:bodyPr/>
                    <a:lstStyle/>
                    <a:p>
                      <a:r>
                        <a:rPr lang="en-US" dirty="0" smtClean="0"/>
                        <a:t>6 am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Waning Gibbous</a:t>
                      </a:r>
                    </a:p>
                  </a:txBody>
                  <a:tcPr/>
                </a:tc>
                <a:tc>
                  <a:txBody>
                    <a:bodyPr/>
                    <a:lstStyle/>
                    <a:p>
                      <a:r>
                        <a:rPr lang="en-US" dirty="0" smtClean="0"/>
                        <a:t>9 am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US" baseline="30000" dirty="0" smtClean="0"/>
                        <a:t>rd</a:t>
                      </a:r>
                      <a:r>
                        <a:rPr lang="en-US" dirty="0" smtClean="0"/>
                        <a:t> Quarter</a:t>
                      </a:r>
                    </a:p>
                  </a:txBody>
                  <a:tcPr/>
                </a:tc>
                <a:tc>
                  <a:txBody>
                    <a:bodyPr/>
                    <a:lstStyle/>
                    <a:p>
                      <a:r>
                        <a:rPr lang="en-US" dirty="0" smtClean="0"/>
                        <a:t>12 pm (noon)</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Waning Crescent</a:t>
                      </a:r>
                    </a:p>
                  </a:txBody>
                  <a:tcPr/>
                </a:tc>
                <a:tc>
                  <a:txBody>
                    <a:bodyPr/>
                    <a:lstStyle/>
                    <a:p>
                      <a:r>
                        <a:rPr lang="en-US" dirty="0" smtClean="0"/>
                        <a:t>3 pm</a:t>
                      </a:r>
                      <a:endParaRPr lang="en-US" dirty="0"/>
                    </a:p>
                  </a:txBody>
                  <a:tcPr/>
                </a:tc>
              </a:tr>
            </a:tbl>
          </a:graphicData>
        </a:graphic>
      </p:graphicFrame>
    </p:spTree>
    <p:extLst>
      <p:ext uri="{BB962C8B-B14F-4D97-AF65-F5344CB8AC3E}">
        <p14:creationId xmlns:p14="http://schemas.microsoft.com/office/powerpoint/2010/main" val="1310187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 Notes</a:t>
            </a:r>
            <a:endParaRPr lang="en-US" dirty="0"/>
          </a:p>
        </p:txBody>
      </p:sp>
      <p:sp>
        <p:nvSpPr>
          <p:cNvPr id="5" name="Text Placeholder 4"/>
          <p:cNvSpPr>
            <a:spLocks noGrp="1"/>
          </p:cNvSpPr>
          <p:nvPr>
            <p:ph type="body" idx="1"/>
          </p:nvPr>
        </p:nvSpPr>
        <p:spPr/>
        <p:txBody>
          <a:bodyPr/>
          <a:lstStyle/>
          <a:p>
            <a:r>
              <a:rPr lang="en-US" dirty="0" smtClean="0"/>
              <a:t>Things to keep in mind while using the model</a:t>
            </a:r>
            <a:endParaRPr lang="en-US" dirty="0"/>
          </a:p>
        </p:txBody>
      </p:sp>
    </p:spTree>
    <p:extLst>
      <p:ext uri="{BB962C8B-B14F-4D97-AF65-F5344CB8AC3E}">
        <p14:creationId xmlns:p14="http://schemas.microsoft.com/office/powerpoint/2010/main" val="2807812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6894"/>
          </a:xfrm>
        </p:spPr>
        <p:txBody>
          <a:bodyPr/>
          <a:lstStyle/>
          <a:p>
            <a:r>
              <a:rPr lang="en-US" sz="2400" b="1" u="sng" dirty="0" smtClean="0"/>
              <a:t>C.  </a:t>
            </a:r>
            <a:r>
              <a:rPr lang="en-US" sz="2400" b="1" u="sng" dirty="0"/>
              <a:t>To tell the time a certain moon phase </a:t>
            </a:r>
            <a:r>
              <a:rPr lang="en-US" sz="2400" b="1" u="sng" dirty="0" smtClean="0"/>
              <a:t>is OVERHEAD:</a:t>
            </a:r>
            <a:endParaRPr lang="en-US" sz="2400" dirty="0"/>
          </a:p>
        </p:txBody>
      </p:sp>
      <p:sp>
        <p:nvSpPr>
          <p:cNvPr id="3" name="Rectangle 2"/>
          <p:cNvSpPr/>
          <p:nvPr/>
        </p:nvSpPr>
        <p:spPr>
          <a:xfrm>
            <a:off x="243443" y="687334"/>
            <a:ext cx="5736081" cy="3046988"/>
          </a:xfrm>
          <a:prstGeom prst="rect">
            <a:avLst/>
          </a:prstGeom>
        </p:spPr>
        <p:txBody>
          <a:bodyPr wrap="square">
            <a:spAutoFit/>
          </a:bodyPr>
          <a:lstStyle/>
          <a:p>
            <a:pPr>
              <a:buFontTx/>
              <a:buChar char="•"/>
            </a:pPr>
            <a:r>
              <a:rPr lang="en-US" altLang="en-US" sz="2000" dirty="0">
                <a:latin typeface="Arial Narrow" pitchFamily="34" charset="0"/>
                <a:ea typeface="Times New Roman" pitchFamily="18" charset="0"/>
              </a:rPr>
              <a:t>Set the model for that </a:t>
            </a:r>
            <a:r>
              <a:rPr lang="en-US" altLang="en-US" sz="2000" u="sng" dirty="0">
                <a:latin typeface="Arial Narrow" pitchFamily="34" charset="0"/>
                <a:ea typeface="Times New Roman" pitchFamily="18" charset="0"/>
              </a:rPr>
              <a:t>phase</a:t>
            </a:r>
            <a:r>
              <a:rPr lang="en-US" altLang="en-US" sz="2000" dirty="0">
                <a:latin typeface="Arial Narrow" pitchFamily="34" charset="0"/>
                <a:ea typeface="Times New Roman" pitchFamily="18" charset="0"/>
              </a:rPr>
              <a:t>.</a:t>
            </a:r>
            <a:r>
              <a:rPr lang="en-US" sz="2000" dirty="0">
                <a:latin typeface="Arial Narrow" pitchFamily="34" charset="0"/>
              </a:rPr>
              <a:t> </a:t>
            </a:r>
          </a:p>
          <a:p>
            <a:pPr lvl="1"/>
            <a:r>
              <a:rPr lang="en-US" altLang="en-US" dirty="0">
                <a:latin typeface="Arial Narrow" pitchFamily="34" charset="0"/>
                <a:ea typeface="Times New Roman" pitchFamily="18" charset="0"/>
              </a:rPr>
              <a:t>(</a:t>
            </a:r>
            <a:r>
              <a:rPr lang="en-US" altLang="en-US" i="1" dirty="0">
                <a:latin typeface="Arial Narrow" pitchFamily="34" charset="0"/>
                <a:ea typeface="Times New Roman" pitchFamily="18" charset="0"/>
              </a:rPr>
              <a:t>Remember the phase is the relationship </a:t>
            </a:r>
            <a:r>
              <a:rPr lang="en-US" altLang="en-US" i="1" dirty="0">
                <a:solidFill>
                  <a:prstClr val="black"/>
                </a:solidFill>
                <a:latin typeface="Arial Narrow" pitchFamily="34" charset="0"/>
                <a:ea typeface="Times New Roman" pitchFamily="18" charset="0"/>
              </a:rPr>
              <a:t>between the positions of the earth, moon and sun and should NOT be changed during the calculations)</a:t>
            </a:r>
          </a:p>
          <a:p>
            <a:pPr>
              <a:buFontTx/>
              <a:buChar char="•"/>
            </a:pPr>
            <a:endParaRPr lang="en-US" sz="2000" dirty="0">
              <a:latin typeface="Arial Narrow" pitchFamily="34" charset="0"/>
            </a:endParaRPr>
          </a:p>
          <a:p>
            <a:pPr>
              <a:buFontTx/>
              <a:buChar char="•"/>
            </a:pPr>
            <a:r>
              <a:rPr lang="en-US" sz="2000" dirty="0">
                <a:latin typeface="Arial Narrow" pitchFamily="34" charset="0"/>
              </a:rPr>
              <a:t>Set the horizon so the moon is at the </a:t>
            </a:r>
            <a:r>
              <a:rPr lang="en-US" sz="2000" dirty="0" smtClean="0">
                <a:latin typeface="Arial Narrow" pitchFamily="34" charset="0"/>
              </a:rPr>
              <a:t>ZENITH</a:t>
            </a:r>
            <a:endParaRPr lang="en-US" sz="2000" dirty="0">
              <a:latin typeface="Arial Narrow" pitchFamily="34" charset="0"/>
            </a:endParaRPr>
          </a:p>
          <a:p>
            <a:pPr>
              <a:buFontTx/>
              <a:buChar char="•"/>
            </a:pPr>
            <a:endParaRPr lang="en-US" sz="2000" dirty="0">
              <a:latin typeface="Arial Narrow" pitchFamily="34" charset="0"/>
            </a:endParaRPr>
          </a:p>
          <a:p>
            <a:pPr>
              <a:buFontTx/>
              <a:buChar char="•"/>
            </a:pPr>
            <a:r>
              <a:rPr lang="en-US" sz="2000" dirty="0">
                <a:latin typeface="Arial Narrow" pitchFamily="34" charset="0"/>
              </a:rPr>
              <a:t>Set your location on earth to </a:t>
            </a:r>
            <a:r>
              <a:rPr lang="en-US" dirty="0">
                <a:latin typeface="Arial Narrow" pitchFamily="34" charset="0"/>
              </a:rPr>
              <a:t>line</a:t>
            </a:r>
            <a:r>
              <a:rPr lang="en-US" sz="2000" dirty="0">
                <a:latin typeface="Arial Narrow" pitchFamily="34" charset="0"/>
              </a:rPr>
              <a:t> up with the Zenith</a:t>
            </a:r>
          </a:p>
          <a:p>
            <a:pPr>
              <a:buFontTx/>
              <a:buChar char="•"/>
            </a:pPr>
            <a:endParaRPr lang="en-US" dirty="0">
              <a:latin typeface="Arial Narrow" pitchFamily="34" charset="0"/>
            </a:endParaRPr>
          </a:p>
          <a:p>
            <a:pPr>
              <a:buFontTx/>
              <a:buChar char="•"/>
            </a:pPr>
            <a:r>
              <a:rPr lang="en-US" sz="2000" dirty="0">
                <a:latin typeface="Arial Narrow" pitchFamily="34" charset="0"/>
              </a:rPr>
              <a:t>Read the time at the Zenith</a:t>
            </a:r>
            <a:endParaRPr lang="en-US" altLang="en-US" sz="2000" dirty="0">
              <a:latin typeface="Arial Narrow" pitchFamily="34" charset="0"/>
            </a:endParaRPr>
          </a:p>
        </p:txBody>
      </p:sp>
      <p:grpSp>
        <p:nvGrpSpPr>
          <p:cNvPr id="17" name="Group 16"/>
          <p:cNvGrpSpPr/>
          <p:nvPr/>
        </p:nvGrpSpPr>
        <p:grpSpPr>
          <a:xfrm>
            <a:off x="3370225" y="3190174"/>
            <a:ext cx="5438922" cy="3344673"/>
            <a:chOff x="3370225" y="3190174"/>
            <a:chExt cx="5438922" cy="3344673"/>
          </a:xfrm>
        </p:grpSpPr>
        <p:grpSp>
          <p:nvGrpSpPr>
            <p:cNvPr id="18" name="Group 13"/>
            <p:cNvGrpSpPr>
              <a:grpSpLocks/>
            </p:cNvGrpSpPr>
            <p:nvPr/>
          </p:nvGrpSpPr>
          <p:grpSpPr bwMode="auto">
            <a:xfrm>
              <a:off x="3370225" y="3439222"/>
              <a:ext cx="4202112" cy="3095625"/>
              <a:chOff x="6193" y="4590"/>
              <a:chExt cx="4907" cy="3150"/>
            </a:xfrm>
          </p:grpSpPr>
          <p:grpSp>
            <p:nvGrpSpPr>
              <p:cNvPr id="28" name="Group 14"/>
              <p:cNvGrpSpPr>
                <a:grpSpLocks/>
              </p:cNvGrpSpPr>
              <p:nvPr/>
            </p:nvGrpSpPr>
            <p:grpSpPr bwMode="auto">
              <a:xfrm>
                <a:off x="6193" y="4800"/>
                <a:ext cx="4907" cy="2940"/>
                <a:chOff x="6298" y="960"/>
                <a:chExt cx="4907" cy="2940"/>
              </a:xfrm>
            </p:grpSpPr>
            <p:grpSp>
              <p:nvGrpSpPr>
                <p:cNvPr id="29" name="Group 15"/>
                <p:cNvGrpSpPr>
                  <a:grpSpLocks/>
                </p:cNvGrpSpPr>
                <p:nvPr/>
              </p:nvGrpSpPr>
              <p:grpSpPr bwMode="auto">
                <a:xfrm>
                  <a:off x="7950" y="960"/>
                  <a:ext cx="3255" cy="2940"/>
                  <a:chOff x="1620" y="990"/>
                  <a:chExt cx="3255" cy="2940"/>
                </a:xfrm>
              </p:grpSpPr>
              <p:grpSp>
                <p:nvGrpSpPr>
                  <p:cNvPr id="30" name="Group 16"/>
                  <p:cNvGrpSpPr>
                    <a:grpSpLocks/>
                  </p:cNvGrpSpPr>
                  <p:nvPr/>
                </p:nvGrpSpPr>
                <p:grpSpPr bwMode="auto">
                  <a:xfrm>
                    <a:off x="1620" y="990"/>
                    <a:ext cx="3255" cy="2940"/>
                    <a:chOff x="1620" y="990"/>
                    <a:chExt cx="3255" cy="2940"/>
                  </a:xfrm>
                </p:grpSpPr>
                <p:grpSp>
                  <p:nvGrpSpPr>
                    <p:cNvPr id="33" name="Group 17"/>
                    <p:cNvGrpSpPr>
                      <a:grpSpLocks/>
                    </p:cNvGrpSpPr>
                    <p:nvPr/>
                  </p:nvGrpSpPr>
                  <p:grpSpPr bwMode="auto">
                    <a:xfrm>
                      <a:off x="1620" y="990"/>
                      <a:ext cx="3255" cy="2940"/>
                      <a:chOff x="1620" y="990"/>
                      <a:chExt cx="3255" cy="2940"/>
                    </a:xfrm>
                  </p:grpSpPr>
                  <p:sp>
                    <p:nvSpPr>
                      <p:cNvPr id="36" name="Oval 18"/>
                      <p:cNvSpPr>
                        <a:spLocks noChangeArrowheads="1"/>
                      </p:cNvSpPr>
                      <p:nvPr/>
                    </p:nvSpPr>
                    <p:spPr bwMode="auto">
                      <a:xfrm>
                        <a:off x="2445" y="1740"/>
                        <a:ext cx="1590" cy="150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19"/>
                      <p:cNvSpPr>
                        <a:spLocks noChangeShapeType="1"/>
                      </p:cNvSpPr>
                      <p:nvPr/>
                    </p:nvSpPr>
                    <p:spPr bwMode="auto">
                      <a:xfrm>
                        <a:off x="3900" y="2940"/>
                        <a:ext cx="405" cy="6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0"/>
                      <p:cNvSpPr>
                        <a:spLocks noChangeShapeType="1"/>
                      </p:cNvSpPr>
                      <p:nvPr/>
                    </p:nvSpPr>
                    <p:spPr bwMode="auto">
                      <a:xfrm>
                        <a:off x="3510" y="3210"/>
                        <a:ext cx="405" cy="6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AutoShape 21"/>
                      <p:cNvSpPr>
                        <a:spLocks noChangeArrowheads="1"/>
                      </p:cNvSpPr>
                      <p:nvPr/>
                    </p:nvSpPr>
                    <p:spPr bwMode="auto">
                      <a:xfrm>
                        <a:off x="1620" y="990"/>
                        <a:ext cx="3255" cy="2940"/>
                      </a:xfrm>
                      <a:custGeom>
                        <a:avLst/>
                        <a:gdLst>
                          <a:gd name="G0" fmla="+- 5402 0 0"/>
                          <a:gd name="G1" fmla="+- -11678309 0 0"/>
                          <a:gd name="G2" fmla="+- 0 0 -11678309"/>
                          <a:gd name="T0" fmla="*/ 0 256 1"/>
                          <a:gd name="T1" fmla="*/ 180 256 1"/>
                          <a:gd name="G3" fmla="+- -11678309 T0 T1"/>
                          <a:gd name="T2" fmla="*/ 0 256 1"/>
                          <a:gd name="T3" fmla="*/ 90 256 1"/>
                          <a:gd name="G4" fmla="+- -11678309 T2 T3"/>
                          <a:gd name="G5" fmla="*/ G4 2 1"/>
                          <a:gd name="T4" fmla="*/ 90 256 1"/>
                          <a:gd name="T5" fmla="*/ 0 256 1"/>
                          <a:gd name="G6" fmla="+- -11678309 T4 T5"/>
                          <a:gd name="G7" fmla="*/ G6 2 1"/>
                          <a:gd name="G8" fmla="abs -116783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2"/>
                          <a:gd name="G18" fmla="*/ 5402 1 2"/>
                          <a:gd name="G19" fmla="+- G18 5400 0"/>
                          <a:gd name="G20" fmla="cos G19 -11678309"/>
                          <a:gd name="G21" fmla="sin G19 -11678309"/>
                          <a:gd name="G22" fmla="+- G20 10800 0"/>
                          <a:gd name="G23" fmla="+- G21 10800 0"/>
                          <a:gd name="G24" fmla="+- 10800 0 G20"/>
                          <a:gd name="G25" fmla="+- 5402 10800 0"/>
                          <a:gd name="G26" fmla="?: G9 G17 G25"/>
                          <a:gd name="G27" fmla="?: G9 0 21600"/>
                          <a:gd name="G28" fmla="cos 10800 -11678309"/>
                          <a:gd name="G29" fmla="sin 10800 -11678309"/>
                          <a:gd name="G30" fmla="sin 5402 -11678309"/>
                          <a:gd name="G31" fmla="+- G28 10800 0"/>
                          <a:gd name="G32" fmla="+- G29 10800 0"/>
                          <a:gd name="G33" fmla="+- G30 10800 0"/>
                          <a:gd name="G34" fmla="?: G4 0 G31"/>
                          <a:gd name="G35" fmla="?: -11678309 G34 0"/>
                          <a:gd name="G36" fmla="?: G6 G35 G31"/>
                          <a:gd name="G37" fmla="+- 21600 0 G36"/>
                          <a:gd name="G38" fmla="?: G4 0 G33"/>
                          <a:gd name="G39" fmla="?: -11678309 G38 G32"/>
                          <a:gd name="G40" fmla="?: G6 G39 0"/>
                          <a:gd name="G41" fmla="?: G4 G32 21600"/>
                          <a:gd name="G42" fmla="?: G6 G41 G33"/>
                          <a:gd name="T12" fmla="*/ 10800 w 21600"/>
                          <a:gd name="T13" fmla="*/ 0 h 21600"/>
                          <a:gd name="T14" fmla="*/ 2703 w 21600"/>
                          <a:gd name="T15" fmla="*/ 10545 h 21600"/>
                          <a:gd name="T16" fmla="*/ 10800 w 21600"/>
                          <a:gd name="T17" fmla="*/ 5398 h 21600"/>
                          <a:gd name="T18" fmla="*/ 18897 w 21600"/>
                          <a:gd name="T19" fmla="*/ 105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630"/>
                            </a:moveTo>
                            <a:cubicBezTo>
                              <a:pt x="5492" y="7714"/>
                              <a:pt x="7882" y="5397"/>
                              <a:pt x="10800" y="5398"/>
                            </a:cubicBezTo>
                            <a:cubicBezTo>
                              <a:pt x="13717" y="5398"/>
                              <a:pt x="16107" y="7714"/>
                              <a:pt x="16199" y="10630"/>
                            </a:cubicBezTo>
                            <a:lnTo>
                              <a:pt x="21594" y="10460"/>
                            </a:lnTo>
                            <a:cubicBezTo>
                              <a:pt x="21411" y="4630"/>
                              <a:pt x="16632" y="-1"/>
                              <a:pt x="10799" y="0"/>
                            </a:cubicBezTo>
                            <a:cubicBezTo>
                              <a:pt x="4967" y="0"/>
                              <a:pt x="188" y="4630"/>
                              <a:pt x="5" y="10460"/>
                            </a:cubicBezTo>
                            <a:close/>
                          </a:path>
                        </a:pathLst>
                      </a:cu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Oval 22"/>
                    <p:cNvSpPr>
                      <a:spLocks noChangeArrowheads="1"/>
                    </p:cNvSpPr>
                    <p:nvPr/>
                  </p:nvSpPr>
                  <p:spPr bwMode="auto">
                    <a:xfrm>
                      <a:off x="2775" y="2010"/>
                      <a:ext cx="960" cy="945"/>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23"/>
                    <p:cNvSpPr>
                      <a:spLocks noChangeArrowheads="1"/>
                    </p:cNvSpPr>
                    <p:nvPr/>
                  </p:nvSpPr>
                  <p:spPr bwMode="auto">
                    <a:xfrm>
                      <a:off x="3210" y="2400"/>
                      <a:ext cx="143" cy="165"/>
                    </a:xfrm>
                    <a:prstGeom prst="ellipse">
                      <a:avLst/>
                    </a:prstGeom>
                    <a:solidFill>
                      <a:srgbClr val="80808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 Box 24"/>
                  <p:cNvSpPr txBox="1">
                    <a:spLocks noChangeArrowheads="1"/>
                  </p:cNvSpPr>
                  <p:nvPr/>
                </p:nvSpPr>
                <p:spPr bwMode="auto">
                  <a:xfrm>
                    <a:off x="3015" y="1050"/>
                    <a:ext cx="420" cy="39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cs typeface="Arial" pitchFamily="34" charset="0"/>
                      </a:rPr>
                      <a:t>Z</a:t>
                    </a:r>
                    <a:endParaRPr kumimoji="0" lang="en-US" alt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 Box 25"/>
                  <p:cNvSpPr txBox="1">
                    <a:spLocks noChangeArrowheads="1"/>
                  </p:cNvSpPr>
                  <p:nvPr/>
                </p:nvSpPr>
                <p:spPr bwMode="auto">
                  <a:xfrm>
                    <a:off x="1725" y="1980"/>
                    <a:ext cx="420" cy="39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cs typeface="Arial" pitchFamily="34" charset="0"/>
                      </a:rPr>
                      <a:t>E</a:t>
                    </a:r>
                    <a:endParaRPr kumimoji="0" lang="en-US" altLang="en-US" sz="4800" b="1"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19" name="Text Box 25"/>
            <p:cNvSpPr txBox="1">
              <a:spLocks noChangeArrowheads="1"/>
            </p:cNvSpPr>
            <p:nvPr/>
          </p:nvSpPr>
          <p:spPr bwMode="auto">
            <a:xfrm>
              <a:off x="7192937" y="4647990"/>
              <a:ext cx="359667" cy="383268"/>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en-US" b="1" dirty="0">
                  <a:latin typeface="Calibri" pitchFamily="34" charset="0"/>
                  <a:cs typeface="Arial" pitchFamily="34" charset="0"/>
                </a:rPr>
                <a:t>w</a:t>
              </a:r>
              <a:endParaRPr kumimoji="0" lang="en-US" alt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 name="Straight Connector 19"/>
            <p:cNvCxnSpPr/>
            <p:nvPr/>
          </p:nvCxnSpPr>
          <p:spPr>
            <a:xfrm flipH="1">
              <a:off x="6180902" y="3244215"/>
              <a:ext cx="12845" cy="185408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3540" y="4368618"/>
              <a:ext cx="53851" cy="27214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300090" y="4368618"/>
              <a:ext cx="83494" cy="3175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161435" y="4744514"/>
              <a:ext cx="122458" cy="1665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6300090" y="4827802"/>
              <a:ext cx="1232679" cy="56906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3002" y="3190174"/>
              <a:ext cx="1725152" cy="369332"/>
            </a:xfrm>
            <a:prstGeom prst="rect">
              <a:avLst/>
            </a:prstGeom>
            <a:noFill/>
          </p:spPr>
          <p:txBody>
            <a:bodyPr wrap="none" rtlCol="0">
              <a:spAutoFit/>
            </a:bodyPr>
            <a:lstStyle/>
            <a:p>
              <a:r>
                <a:rPr lang="en-US" dirty="0" smtClean="0">
                  <a:solidFill>
                    <a:srgbClr val="0070C0"/>
                  </a:solidFill>
                </a:rPr>
                <a:t>Read time here</a:t>
              </a:r>
              <a:endParaRPr lang="en-US" dirty="0">
                <a:solidFill>
                  <a:srgbClr val="0070C0"/>
                </a:solidFill>
              </a:endParaRPr>
            </a:p>
          </p:txBody>
        </p:sp>
        <p:sp>
          <p:nvSpPr>
            <p:cNvPr id="26" name="TextBox 25"/>
            <p:cNvSpPr txBox="1"/>
            <p:nvPr/>
          </p:nvSpPr>
          <p:spPr>
            <a:xfrm>
              <a:off x="7715578" y="5396865"/>
              <a:ext cx="1093569" cy="369332"/>
            </a:xfrm>
            <a:prstGeom prst="rect">
              <a:avLst/>
            </a:prstGeom>
            <a:noFill/>
          </p:spPr>
          <p:txBody>
            <a:bodyPr wrap="none" rtlCol="0">
              <a:spAutoFit/>
            </a:bodyPr>
            <a:lstStyle/>
            <a:p>
              <a:r>
                <a:rPr lang="en-US" b="1" dirty="0" smtClean="0">
                  <a:solidFill>
                    <a:srgbClr val="00B050"/>
                  </a:solidFill>
                </a:rPr>
                <a:t>Location</a:t>
              </a:r>
              <a:endParaRPr lang="en-US" b="1" dirty="0">
                <a:solidFill>
                  <a:srgbClr val="00B050"/>
                </a:solidFill>
              </a:endParaRPr>
            </a:p>
          </p:txBody>
        </p:sp>
        <p:cxnSp>
          <p:nvCxnSpPr>
            <p:cNvPr id="27" name="Straight Arrow Connector 26"/>
            <p:cNvCxnSpPr/>
            <p:nvPr/>
          </p:nvCxnSpPr>
          <p:spPr>
            <a:xfrm flipH="1">
              <a:off x="6248268" y="3549503"/>
              <a:ext cx="1088877" cy="9482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rot="5400000">
            <a:off x="5510880" y="2707705"/>
            <a:ext cx="1296956" cy="578828"/>
            <a:chOff x="3577878" y="4485838"/>
            <a:chExt cx="1296956" cy="578828"/>
          </a:xfrm>
        </p:grpSpPr>
        <p:pic>
          <p:nvPicPr>
            <p:cNvPr id="41" name="Picture 46" descr="http://www.pageresource.com/clipart/clipart/nature/weather/moon/cool-mo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118805">
              <a:off x="3946003" y="4347839"/>
              <a:ext cx="577850" cy="855803"/>
            </a:xfrm>
            <a:prstGeom prst="rect">
              <a:avLst/>
            </a:prstGeom>
            <a:noFill/>
            <a:extLst>
              <a:ext uri="{909E8E84-426E-40DD-AFC4-6F175D3DCCD1}">
                <a14:hiddenFill xmlns:a14="http://schemas.microsoft.com/office/drawing/2010/main">
                  <a:solidFill>
                    <a:srgbClr val="FFFFFF"/>
                  </a:solidFill>
                </a14:hiddenFill>
              </a:ext>
            </a:extLst>
          </p:spPr>
        </p:pic>
        <p:sp>
          <p:nvSpPr>
            <p:cNvPr id="42" name="Flowchart: Delay 41"/>
            <p:cNvSpPr/>
            <p:nvPr/>
          </p:nvSpPr>
          <p:spPr>
            <a:xfrm flipH="1">
              <a:off x="3577878" y="4485838"/>
              <a:ext cx="1296956" cy="545420"/>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793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6412"/>
          </a:xfrm>
        </p:spPr>
        <p:txBody>
          <a:bodyPr/>
          <a:lstStyle/>
          <a:p>
            <a:r>
              <a:rPr lang="en-US" sz="4800" dirty="0" smtClean="0"/>
              <a:t>Calculate Moon Zenith Times</a:t>
            </a:r>
            <a:endParaRPr lang="en-US" sz="4800" dirty="0"/>
          </a:p>
        </p:txBody>
      </p:sp>
      <p:sp>
        <p:nvSpPr>
          <p:cNvPr id="4" name="Content Placeholder 3"/>
          <p:cNvSpPr>
            <a:spLocks noGrp="1"/>
          </p:cNvSpPr>
          <p:nvPr>
            <p:ph idx="1"/>
          </p:nvPr>
        </p:nvSpPr>
        <p:spPr/>
        <p:txBody>
          <a:bodyPr/>
          <a:lstStyle/>
          <a:p>
            <a:r>
              <a:rPr lang="en-US" dirty="0" smtClean="0"/>
              <a:t>New Moon</a:t>
            </a:r>
          </a:p>
          <a:p>
            <a:r>
              <a:rPr lang="en-US" dirty="0" smtClean="0"/>
              <a:t>Waxing Crescent</a:t>
            </a:r>
          </a:p>
          <a:p>
            <a:r>
              <a:rPr lang="en-US" dirty="0" smtClean="0"/>
              <a:t>1</a:t>
            </a:r>
            <a:r>
              <a:rPr lang="en-US" baseline="30000" dirty="0" smtClean="0"/>
              <a:t>st</a:t>
            </a:r>
            <a:r>
              <a:rPr lang="en-US" dirty="0" smtClean="0"/>
              <a:t> Quarter</a:t>
            </a:r>
          </a:p>
          <a:p>
            <a:r>
              <a:rPr lang="en-US" dirty="0" smtClean="0"/>
              <a:t>Waxing Gibbous</a:t>
            </a:r>
          </a:p>
          <a:p>
            <a:r>
              <a:rPr lang="en-US" dirty="0" smtClean="0"/>
              <a:t>Full Moon</a:t>
            </a:r>
          </a:p>
          <a:p>
            <a:r>
              <a:rPr lang="en-US" dirty="0" smtClean="0"/>
              <a:t>Waning Gibbous</a:t>
            </a:r>
          </a:p>
          <a:p>
            <a:r>
              <a:rPr lang="en-US" dirty="0" smtClean="0"/>
              <a:t>3</a:t>
            </a:r>
            <a:r>
              <a:rPr lang="en-US" baseline="30000" dirty="0" smtClean="0"/>
              <a:t>rd</a:t>
            </a:r>
            <a:r>
              <a:rPr lang="en-US" dirty="0" smtClean="0"/>
              <a:t> Quarter</a:t>
            </a:r>
          </a:p>
          <a:p>
            <a:r>
              <a:rPr lang="en-US" dirty="0" smtClean="0"/>
              <a:t>Waning Crescent</a:t>
            </a:r>
            <a:endParaRPr lang="en-US" dirty="0"/>
          </a:p>
        </p:txBody>
      </p:sp>
    </p:spTree>
    <p:extLst>
      <p:ext uri="{BB962C8B-B14F-4D97-AF65-F5344CB8AC3E}">
        <p14:creationId xmlns:p14="http://schemas.microsoft.com/office/powerpoint/2010/main" val="39615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4525"/>
          </a:xfrm>
        </p:spPr>
        <p:txBody>
          <a:bodyPr/>
          <a:lstStyle/>
          <a:p>
            <a:r>
              <a:rPr lang="en-US" sz="4800" dirty="0" smtClean="0"/>
              <a:t>Calculate Moon Zenith </a:t>
            </a:r>
            <a:r>
              <a:rPr lang="en-US" sz="4800" dirty="0"/>
              <a:t>T</a:t>
            </a:r>
            <a:r>
              <a:rPr lang="en-US" sz="4800" dirty="0" smtClean="0"/>
              <a:t>imes</a:t>
            </a:r>
            <a:endParaRPr lang="en-US" sz="4800" dirty="0"/>
          </a:p>
        </p:txBody>
      </p:sp>
      <p:graphicFrame>
        <p:nvGraphicFramePr>
          <p:cNvPr id="2" name="Table 1"/>
          <p:cNvGraphicFramePr>
            <a:graphicFrameLocks noGrp="1"/>
          </p:cNvGraphicFramePr>
          <p:nvPr>
            <p:extLst>
              <p:ext uri="{D42A27DB-BD31-4B8C-83A1-F6EECF244321}">
                <p14:modId xmlns:p14="http://schemas.microsoft.com/office/powerpoint/2010/main" val="2789144161"/>
              </p:ext>
            </p:extLst>
          </p:nvPr>
        </p:nvGraphicFramePr>
        <p:xfrm>
          <a:off x="2797791" y="1692321"/>
          <a:ext cx="4194412" cy="3385560"/>
        </p:xfrm>
        <a:graphic>
          <a:graphicData uri="http://schemas.openxmlformats.org/drawingml/2006/table">
            <a:tbl>
              <a:tblPr firstRow="1" bandRow="1">
                <a:tableStyleId>{5C22544A-7EE6-4342-B048-85BDC9FD1C3A}</a:tableStyleId>
              </a:tblPr>
              <a:tblGrid>
                <a:gridCol w="2097206"/>
                <a:gridCol w="2097206"/>
              </a:tblGrid>
              <a:tr h="295578">
                <a:tc>
                  <a:txBody>
                    <a:bodyPr/>
                    <a:lstStyle/>
                    <a:p>
                      <a:r>
                        <a:rPr lang="en-US" dirty="0" smtClean="0"/>
                        <a:t>Phase</a:t>
                      </a:r>
                      <a:endParaRPr lang="en-US" dirty="0"/>
                    </a:p>
                  </a:txBody>
                  <a:tcPr/>
                </a:tc>
                <a:tc>
                  <a:txBody>
                    <a:bodyPr/>
                    <a:lstStyle/>
                    <a:p>
                      <a:r>
                        <a:rPr lang="en-US" dirty="0" smtClean="0"/>
                        <a:t>Zenith Time</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Moon</a:t>
                      </a:r>
                    </a:p>
                  </a:txBody>
                  <a:tcPr/>
                </a:tc>
                <a:tc>
                  <a:txBody>
                    <a:bodyPr/>
                    <a:lstStyle/>
                    <a:p>
                      <a:r>
                        <a:rPr lang="en-US" dirty="0" smtClean="0"/>
                        <a:t>12 pm (noon)</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Waxing Crescent</a:t>
                      </a:r>
                    </a:p>
                  </a:txBody>
                  <a:tcPr/>
                </a:tc>
                <a:tc>
                  <a:txBody>
                    <a:bodyPr/>
                    <a:lstStyle/>
                    <a:p>
                      <a:r>
                        <a:rPr lang="en-US" dirty="0" smtClean="0"/>
                        <a:t>3 pm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30000" dirty="0" smtClean="0"/>
                        <a:t>st</a:t>
                      </a:r>
                      <a:r>
                        <a:rPr lang="en-US" dirty="0" smtClean="0"/>
                        <a:t> Quarter</a:t>
                      </a:r>
                    </a:p>
                  </a:txBody>
                  <a:tcPr/>
                </a:tc>
                <a:tc>
                  <a:txBody>
                    <a:bodyPr/>
                    <a:lstStyle/>
                    <a:p>
                      <a:r>
                        <a:rPr lang="en-US" dirty="0" smtClean="0"/>
                        <a:t>6 pm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Waxing Gibbous</a:t>
                      </a:r>
                    </a:p>
                  </a:txBody>
                  <a:tcPr/>
                </a:tc>
                <a:tc>
                  <a:txBody>
                    <a:bodyPr/>
                    <a:lstStyle/>
                    <a:p>
                      <a:r>
                        <a:rPr lang="en-US" dirty="0" smtClean="0"/>
                        <a:t>9 pm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Full Moon</a:t>
                      </a:r>
                    </a:p>
                  </a:txBody>
                  <a:tcPr/>
                </a:tc>
                <a:tc>
                  <a:txBody>
                    <a:bodyPr/>
                    <a:lstStyle/>
                    <a:p>
                      <a:r>
                        <a:rPr lang="en-US" dirty="0" smtClean="0"/>
                        <a:t>12</a:t>
                      </a:r>
                      <a:r>
                        <a:rPr lang="en-US" baseline="0" dirty="0" smtClean="0"/>
                        <a:t> am (midnight)</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Waning Gibbous</a:t>
                      </a:r>
                    </a:p>
                  </a:txBody>
                  <a:tcPr/>
                </a:tc>
                <a:tc>
                  <a:txBody>
                    <a:bodyPr/>
                    <a:lstStyle/>
                    <a:p>
                      <a:r>
                        <a:rPr lang="en-US" dirty="0" smtClean="0"/>
                        <a:t>3 am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US" baseline="30000" dirty="0" smtClean="0"/>
                        <a:t>rd</a:t>
                      </a:r>
                      <a:r>
                        <a:rPr lang="en-US" dirty="0" smtClean="0"/>
                        <a:t> Quarter</a:t>
                      </a:r>
                    </a:p>
                  </a:txBody>
                  <a:tcPr/>
                </a:tc>
                <a:tc>
                  <a:txBody>
                    <a:bodyPr/>
                    <a:lstStyle/>
                    <a:p>
                      <a:r>
                        <a:rPr lang="en-US" dirty="0" smtClean="0"/>
                        <a:t>6</a:t>
                      </a:r>
                      <a:r>
                        <a:rPr lang="en-US" baseline="0" dirty="0" smtClean="0"/>
                        <a:t> am</a:t>
                      </a:r>
                      <a:endParaRPr lang="en-US" dirty="0"/>
                    </a:p>
                  </a:txBody>
                  <a:tcPr/>
                </a:tc>
              </a:tr>
              <a:tr h="37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Waning Crescent</a:t>
                      </a:r>
                    </a:p>
                  </a:txBody>
                  <a:tcPr/>
                </a:tc>
                <a:tc>
                  <a:txBody>
                    <a:bodyPr/>
                    <a:lstStyle/>
                    <a:p>
                      <a:r>
                        <a:rPr lang="en-US" dirty="0" smtClean="0"/>
                        <a:t>9 am</a:t>
                      </a:r>
                      <a:endParaRPr lang="en-US" dirty="0"/>
                    </a:p>
                  </a:txBody>
                  <a:tcPr/>
                </a:tc>
              </a:tr>
            </a:tbl>
          </a:graphicData>
        </a:graphic>
      </p:graphicFrame>
    </p:spTree>
    <p:extLst>
      <p:ext uri="{BB962C8B-B14F-4D97-AF65-F5344CB8AC3E}">
        <p14:creationId xmlns:p14="http://schemas.microsoft.com/office/powerpoint/2010/main" val="2948930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1jqu7g1y74ds1.cloudfront.net/wp-content/uploads/2008/10/moon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14300"/>
            <a:ext cx="65151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785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the notes</a:t>
            </a:r>
            <a:endParaRPr lang="en-US" dirty="0"/>
          </a:p>
        </p:txBody>
      </p:sp>
      <p:sp>
        <p:nvSpPr>
          <p:cNvPr id="3" name="Content Placeholder 2"/>
          <p:cNvSpPr>
            <a:spLocks noGrp="1"/>
          </p:cNvSpPr>
          <p:nvPr>
            <p:ph idx="1"/>
          </p:nvPr>
        </p:nvSpPr>
        <p:spPr>
          <a:xfrm>
            <a:off x="457200" y="1600201"/>
            <a:ext cx="8229600" cy="2739788"/>
          </a:xfrm>
        </p:spPr>
        <p:txBody>
          <a:bodyPr/>
          <a:lstStyle/>
          <a:p>
            <a:r>
              <a:rPr lang="en-US" dirty="0" smtClean="0"/>
              <a:t>Write at least 3 annotations</a:t>
            </a:r>
          </a:p>
          <a:p>
            <a:r>
              <a:rPr lang="en-US" dirty="0" smtClean="0"/>
              <a:t>Share the annotations with your group</a:t>
            </a:r>
          </a:p>
          <a:p>
            <a:r>
              <a:rPr lang="en-US" dirty="0" smtClean="0"/>
              <a:t>Write a Summary Paragraph explaining what you learned.</a:t>
            </a:r>
          </a:p>
          <a:p>
            <a:r>
              <a:rPr lang="en-US" dirty="0" smtClean="0"/>
              <a:t>Write a Response Paragraph discussing what you think about what you learned.</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652" y="4151386"/>
            <a:ext cx="3804456" cy="248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556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934" y="1068780"/>
            <a:ext cx="7772400" cy="1691615"/>
          </a:xfrm>
        </p:spPr>
        <p:txBody>
          <a:bodyPr/>
          <a:lstStyle/>
          <a:p>
            <a:r>
              <a:rPr lang="en-US" dirty="0" smtClean="0"/>
              <a:t>Today, Tomorrow and Yesterday</a:t>
            </a:r>
            <a:endParaRPr lang="en-US" dirty="0"/>
          </a:p>
        </p:txBody>
      </p:sp>
      <p:pic>
        <p:nvPicPr>
          <p:cNvPr id="1026" name="Picture 2" descr="http://www.learnfitness.com/wp-content/uploads/2010/06/l_1024_768_4853F99B-3CC5-4FB7-A438-413348D343FF.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31" y="3406188"/>
            <a:ext cx="3300144" cy="2475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archive/3/39/20120104021100!International_date_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843" y="3051958"/>
            <a:ext cx="3201996" cy="312127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698562" y="2683824"/>
            <a:ext cx="7772400" cy="1163040"/>
          </a:xfrm>
        </p:spPr>
        <p:txBody>
          <a:bodyPr/>
          <a:lstStyle/>
          <a:p>
            <a:r>
              <a:rPr lang="en-US" dirty="0" smtClean="0"/>
              <a:t>What does the International Dateline have to do with the days of the week?</a:t>
            </a:r>
            <a:endParaRPr lang="en-US" dirty="0"/>
          </a:p>
        </p:txBody>
      </p:sp>
    </p:spTree>
    <p:extLst>
      <p:ext uri="{BB962C8B-B14F-4D97-AF65-F5344CB8AC3E}">
        <p14:creationId xmlns:p14="http://schemas.microsoft.com/office/powerpoint/2010/main" val="1580473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days: today, tomorrow and yesterday</a:t>
            </a:r>
            <a:endParaRPr lang="en-US" dirty="0"/>
          </a:p>
        </p:txBody>
      </p:sp>
      <p:sp>
        <p:nvSpPr>
          <p:cNvPr id="5" name="Content Placeholder 4"/>
          <p:cNvSpPr>
            <a:spLocks noGrp="1"/>
          </p:cNvSpPr>
          <p:nvPr>
            <p:ph idx="1"/>
          </p:nvPr>
        </p:nvSpPr>
        <p:spPr>
          <a:xfrm>
            <a:off x="457200" y="1600201"/>
            <a:ext cx="8229600" cy="3244932"/>
          </a:xfrm>
        </p:spPr>
        <p:txBody>
          <a:bodyPr>
            <a:normAutofit/>
          </a:bodyPr>
          <a:lstStyle/>
          <a:p>
            <a:r>
              <a:rPr lang="en-US" b="1" dirty="0"/>
              <a:t>There are only 2 days on the earth at </a:t>
            </a:r>
            <a:r>
              <a:rPr lang="en-US" b="1" dirty="0" smtClean="0"/>
              <a:t>any one </a:t>
            </a:r>
            <a:r>
              <a:rPr lang="en-US" b="1" dirty="0"/>
              <a:t>time; today (wherever </a:t>
            </a:r>
            <a:r>
              <a:rPr lang="en-US" b="1" i="1" dirty="0"/>
              <a:t>you</a:t>
            </a:r>
            <a:r>
              <a:rPr lang="en-US" b="1" dirty="0"/>
              <a:t> are is ‘today’) and either yesterday </a:t>
            </a:r>
            <a:r>
              <a:rPr lang="en-US" b="1" i="1" dirty="0"/>
              <a:t>OR</a:t>
            </a:r>
            <a:r>
              <a:rPr lang="en-US" b="1" dirty="0"/>
              <a:t> tomorrow.  Two imaginary lines determine the change between the days:</a:t>
            </a:r>
          </a:p>
          <a:p>
            <a:r>
              <a:rPr lang="en-US" b="1" dirty="0"/>
              <a:t>	</a:t>
            </a:r>
            <a:r>
              <a:rPr lang="en-US" b="1" u="sng" dirty="0"/>
              <a:t>Midnight</a:t>
            </a:r>
            <a:r>
              <a:rPr lang="en-US" b="1" dirty="0"/>
              <a:t>- a line in space determined by the sun position</a:t>
            </a:r>
          </a:p>
          <a:p>
            <a:r>
              <a:rPr lang="en-US" b="1" dirty="0"/>
              <a:t>	</a:t>
            </a:r>
            <a:r>
              <a:rPr lang="en-US" b="1" u="sng" dirty="0"/>
              <a:t>The International Dateline</a:t>
            </a:r>
            <a:r>
              <a:rPr lang="en-US" b="1" dirty="0"/>
              <a:t>- a line on earth in the Pacific </a:t>
            </a:r>
            <a:r>
              <a:rPr lang="en-US" b="1" dirty="0" smtClean="0"/>
              <a:t>Ocean</a:t>
            </a:r>
            <a:endParaRPr lang="en-US" b="1" dirty="0"/>
          </a:p>
        </p:txBody>
      </p:sp>
    </p:spTree>
    <p:extLst>
      <p:ext uri="{BB962C8B-B14F-4D97-AF65-F5344CB8AC3E}">
        <p14:creationId xmlns:p14="http://schemas.microsoft.com/office/powerpoint/2010/main" val="2150951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web.britannica.com/eb-media/20/62720-004-13A56A9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91" y="264266"/>
            <a:ext cx="4139210" cy="60206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807" y="136607"/>
            <a:ext cx="2902187" cy="30341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19501" y="3170712"/>
            <a:ext cx="3782291" cy="3139321"/>
          </a:xfrm>
          <a:prstGeom prst="rect">
            <a:avLst/>
          </a:prstGeom>
        </p:spPr>
        <p:txBody>
          <a:bodyPr wrap="square">
            <a:spAutoFit/>
          </a:bodyPr>
          <a:lstStyle/>
          <a:p>
            <a:pPr marL="285750" indent="-285750">
              <a:buFont typeface="Arial" pitchFamily="34" charset="0"/>
              <a:buChar char="•"/>
            </a:pPr>
            <a:r>
              <a:rPr lang="en-US" dirty="0"/>
              <a:t>The International Dateline is an imaginary line 180 degrees lengthwise (or </a:t>
            </a:r>
            <a:r>
              <a:rPr lang="en-US" dirty="0" smtClean="0"/>
              <a:t>longitude). It </a:t>
            </a:r>
            <a:r>
              <a:rPr lang="en-US" dirty="0"/>
              <a:t>separates the two days that exist on the earth at the same </a:t>
            </a:r>
            <a:r>
              <a:rPr lang="en-US" dirty="0" smtClean="0"/>
              <a:t>time</a:t>
            </a:r>
          </a:p>
          <a:p>
            <a:pPr marL="285750" indent="-285750">
              <a:buFont typeface="Arial" pitchFamily="34" charset="0"/>
              <a:buChar char="•"/>
            </a:pPr>
            <a:r>
              <a:rPr lang="en-US" dirty="0" smtClean="0"/>
              <a:t>From </a:t>
            </a:r>
            <a:r>
              <a:rPr lang="en-US" dirty="0"/>
              <a:t>11 to </a:t>
            </a:r>
            <a:r>
              <a:rPr lang="en-US" dirty="0" smtClean="0"/>
              <a:t>11:59, </a:t>
            </a:r>
            <a:r>
              <a:rPr lang="en-US" i="1" u="sng" dirty="0" smtClean="0"/>
              <a:t>at the International Dateline</a:t>
            </a:r>
            <a:r>
              <a:rPr lang="en-US" dirty="0" smtClean="0"/>
              <a:t>, </a:t>
            </a:r>
            <a:r>
              <a:rPr lang="en-US" dirty="0"/>
              <a:t>the entire world is on the same day</a:t>
            </a:r>
          </a:p>
          <a:p>
            <a:pPr marL="285750" indent="-285750">
              <a:buFont typeface="Arial" pitchFamily="34" charset="0"/>
              <a:buChar char="•"/>
            </a:pPr>
            <a:r>
              <a:rPr lang="en-US" dirty="0"/>
              <a:t>At midnight, a small chunk of the earth is starting a new day</a:t>
            </a:r>
          </a:p>
          <a:p>
            <a:pPr marL="285750" indent="-285750">
              <a:buFont typeface="Arial" pitchFamily="34" charset="0"/>
              <a:buChar char="•"/>
            </a:pPr>
            <a:endParaRPr lang="en-US" dirty="0"/>
          </a:p>
        </p:txBody>
      </p:sp>
    </p:spTree>
    <p:extLst>
      <p:ext uri="{BB962C8B-B14F-4D97-AF65-F5344CB8AC3E}">
        <p14:creationId xmlns:p14="http://schemas.microsoft.com/office/powerpoint/2010/main" val="1644521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ldkh.png"/>
          <p:cNvPicPr>
            <a:picLocks noChangeAspect="1" noChangeArrowheads="1"/>
          </p:cNvPicPr>
          <p:nvPr/>
        </p:nvPicPr>
        <p:blipFill rotWithShape="1">
          <a:blip r:embed="rId2">
            <a:extLst>
              <a:ext uri="{28A0092B-C50C-407E-A947-70E740481C1C}">
                <a14:useLocalDpi xmlns:a14="http://schemas.microsoft.com/office/drawing/2010/main" val="0"/>
              </a:ext>
            </a:extLst>
          </a:blip>
          <a:srcRect l="30068" r="26865"/>
          <a:stretch/>
        </p:blipFill>
        <p:spPr bwMode="auto">
          <a:xfrm>
            <a:off x="670956" y="515091"/>
            <a:ext cx="2600696"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DDs.png"/>
          <p:cNvPicPr>
            <a:picLocks noChangeAspect="1" noChangeArrowheads="1"/>
          </p:cNvPicPr>
          <p:nvPr/>
        </p:nvPicPr>
        <p:blipFill rotWithShape="1">
          <a:blip r:embed="rId3">
            <a:extLst>
              <a:ext uri="{28A0092B-C50C-407E-A947-70E740481C1C}">
                <a14:useLocalDpi xmlns:a14="http://schemas.microsoft.com/office/drawing/2010/main" val="0"/>
              </a:ext>
            </a:extLst>
          </a:blip>
          <a:srcRect l="27077" r="28639"/>
          <a:stretch/>
        </p:blipFill>
        <p:spPr bwMode="auto">
          <a:xfrm>
            <a:off x="670957" y="2786701"/>
            <a:ext cx="2600696" cy="23592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5408" y="513733"/>
            <a:ext cx="4572000" cy="2031325"/>
          </a:xfrm>
          <a:prstGeom prst="rect">
            <a:avLst/>
          </a:prstGeom>
        </p:spPr>
        <p:txBody>
          <a:bodyPr>
            <a:spAutoFit/>
          </a:bodyPr>
          <a:lstStyle/>
          <a:p>
            <a:pPr marL="285750" indent="-285750">
              <a:buFont typeface="Arial" pitchFamily="34" charset="0"/>
              <a:buChar char="•"/>
            </a:pPr>
            <a:r>
              <a:rPr lang="en-US" dirty="0"/>
              <a:t>Lets say the red area is </a:t>
            </a:r>
            <a:r>
              <a:rPr lang="en-US" dirty="0" smtClean="0"/>
              <a:t>Tuesday </a:t>
            </a:r>
            <a:r>
              <a:rPr lang="en-US" dirty="0"/>
              <a:t>while the blue area is </a:t>
            </a:r>
            <a:r>
              <a:rPr lang="en-US" dirty="0" smtClean="0"/>
              <a:t>Monday.  As </a:t>
            </a:r>
            <a:r>
              <a:rPr lang="en-US" dirty="0"/>
              <a:t>you can see, majority of the world is on Monday, while the small slice of earth is already on the next </a:t>
            </a:r>
            <a:r>
              <a:rPr lang="en-US" dirty="0" smtClean="0"/>
              <a:t>day, Tuesday. </a:t>
            </a:r>
          </a:p>
          <a:p>
            <a:pPr marL="285750" indent="-285750">
              <a:buFont typeface="Arial" pitchFamily="34" charset="0"/>
              <a:buChar char="•"/>
            </a:pPr>
            <a:r>
              <a:rPr lang="en-US" dirty="0" smtClean="0"/>
              <a:t>With </a:t>
            </a:r>
            <a:r>
              <a:rPr lang="en-US" dirty="0"/>
              <a:t>each hour, the red area </a:t>
            </a:r>
            <a:r>
              <a:rPr lang="en-US" dirty="0" smtClean="0"/>
              <a:t>gets </a:t>
            </a:r>
            <a:r>
              <a:rPr lang="en-US" dirty="0"/>
              <a:t>bigger</a:t>
            </a:r>
            <a:br>
              <a:rPr lang="en-US" dirty="0"/>
            </a:br>
            <a:endParaRPr lang="en-US" dirty="0"/>
          </a:p>
        </p:txBody>
      </p:sp>
      <p:pic>
        <p:nvPicPr>
          <p:cNvPr id="5" name="Picture 2" descr="sdfasgbrnrhgw.png"/>
          <p:cNvPicPr>
            <a:picLocks noChangeAspect="1" noChangeArrowheads="1"/>
          </p:cNvPicPr>
          <p:nvPr/>
        </p:nvPicPr>
        <p:blipFill rotWithShape="1">
          <a:blip r:embed="rId4">
            <a:extLst>
              <a:ext uri="{28A0092B-C50C-407E-A947-70E740481C1C}">
                <a14:useLocalDpi xmlns:a14="http://schemas.microsoft.com/office/drawing/2010/main" val="0"/>
              </a:ext>
            </a:extLst>
          </a:blip>
          <a:srcRect l="29421" t="1012" r="28190" b="-1012"/>
          <a:stretch/>
        </p:blipFill>
        <p:spPr bwMode="auto">
          <a:xfrm>
            <a:off x="3598223" y="2812451"/>
            <a:ext cx="2410692" cy="23336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gfddghgfd.png"/>
          <p:cNvPicPr>
            <a:picLocks noChangeAspect="1" noChangeArrowheads="1"/>
          </p:cNvPicPr>
          <p:nvPr/>
        </p:nvPicPr>
        <p:blipFill rotWithShape="1">
          <a:blip r:embed="rId5">
            <a:extLst>
              <a:ext uri="{28A0092B-C50C-407E-A947-70E740481C1C}">
                <a14:useLocalDpi xmlns:a14="http://schemas.microsoft.com/office/drawing/2010/main" val="0"/>
              </a:ext>
            </a:extLst>
          </a:blip>
          <a:srcRect l="28374" r="28608"/>
          <a:stretch/>
        </p:blipFill>
        <p:spPr bwMode="auto">
          <a:xfrm>
            <a:off x="6341423" y="2812451"/>
            <a:ext cx="2410692" cy="233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6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dfsrrgrdtgerrfwregrgtrthrtg.png"/>
          <p:cNvPicPr>
            <a:picLocks noChangeAspect="1" noChangeArrowheads="1"/>
          </p:cNvPicPr>
          <p:nvPr/>
        </p:nvPicPr>
        <p:blipFill rotWithShape="1">
          <a:blip r:embed="rId2">
            <a:extLst>
              <a:ext uri="{28A0092B-C50C-407E-A947-70E740481C1C}">
                <a14:useLocalDpi xmlns:a14="http://schemas.microsoft.com/office/drawing/2010/main" val="0"/>
              </a:ext>
            </a:extLst>
          </a:blip>
          <a:srcRect l="28337" r="27958"/>
          <a:stretch/>
        </p:blipFill>
        <p:spPr bwMode="auto">
          <a:xfrm>
            <a:off x="534389" y="455385"/>
            <a:ext cx="2660074" cy="25050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qweer.png"/>
          <p:cNvPicPr>
            <a:picLocks noChangeAspect="1" noChangeArrowheads="1"/>
          </p:cNvPicPr>
          <p:nvPr/>
        </p:nvPicPr>
        <p:blipFill rotWithShape="1">
          <a:blip r:embed="rId3">
            <a:extLst>
              <a:ext uri="{28A0092B-C50C-407E-A947-70E740481C1C}">
                <a14:useLocalDpi xmlns:a14="http://schemas.microsoft.com/office/drawing/2010/main" val="0"/>
              </a:ext>
            </a:extLst>
          </a:blip>
          <a:srcRect l="27886" r="28134"/>
          <a:stretch/>
        </p:blipFill>
        <p:spPr bwMode="auto">
          <a:xfrm>
            <a:off x="534389" y="3328596"/>
            <a:ext cx="2660074" cy="2276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16035" y="559804"/>
            <a:ext cx="4981699" cy="4278094"/>
          </a:xfrm>
          <a:prstGeom prst="rect">
            <a:avLst/>
          </a:prstGeom>
        </p:spPr>
        <p:txBody>
          <a:bodyPr wrap="square">
            <a:spAutoFit/>
          </a:bodyPr>
          <a:lstStyle/>
          <a:p>
            <a:pPr marL="285750" indent="-285750">
              <a:buFont typeface="Arial" pitchFamily="34" charset="0"/>
              <a:buChar char="•"/>
            </a:pPr>
            <a:r>
              <a:rPr lang="en-US" sz="1600" dirty="0" smtClean="0"/>
              <a:t>Now </a:t>
            </a:r>
            <a:r>
              <a:rPr lang="en-US" sz="1600" dirty="0"/>
              <a:t>exactly half of the earth are on </a:t>
            </a:r>
            <a:r>
              <a:rPr lang="en-US" sz="1600" dirty="0" smtClean="0"/>
              <a:t>Tuesday, </a:t>
            </a:r>
            <a:r>
              <a:rPr lang="en-US" sz="1600" dirty="0"/>
              <a:t>while the rest of the earth are on </a:t>
            </a:r>
            <a:r>
              <a:rPr lang="en-US" sz="1600" dirty="0" smtClean="0"/>
              <a:t>Monday.</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If </a:t>
            </a:r>
            <a:r>
              <a:rPr lang="en-US" sz="1600" dirty="0"/>
              <a:t>a plane were to fly around the world , it wouldn't keep subtracting days or going back in time, or adding days and going into the future, as most people </a:t>
            </a:r>
            <a:r>
              <a:rPr lang="en-US" sz="1600" dirty="0" smtClean="0"/>
              <a:t>believe; it </a:t>
            </a:r>
            <a:r>
              <a:rPr lang="en-US" sz="1600" dirty="0"/>
              <a:t>would just keep switching between two </a:t>
            </a:r>
            <a:r>
              <a:rPr lang="en-US" sz="1600" dirty="0" smtClean="0"/>
              <a:t>days but </a:t>
            </a:r>
            <a:r>
              <a:rPr lang="en-US" sz="1600" dirty="0"/>
              <a:t>since Tuesday keeps getting bigger and bigger, at one point the plane would be in the Monday area for maybe an hour and then fly into the Tuesday area for the rest of the plane trip, until it comes back into the Monday area, now even smaller </a:t>
            </a:r>
            <a:r>
              <a:rPr lang="en-US" sz="1600" dirty="0" smtClean="0"/>
              <a:t>than before.</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That </a:t>
            </a:r>
            <a:r>
              <a:rPr lang="en-US" sz="1600" dirty="0"/>
              <a:t>small blue area is Monday while the red area is </a:t>
            </a:r>
            <a:r>
              <a:rPr lang="en-US" sz="1600" dirty="0" smtClean="0"/>
              <a:t>Tuesday.</a:t>
            </a:r>
          </a:p>
          <a:p>
            <a:endParaRPr lang="en-US" sz="1600" dirty="0" smtClean="0"/>
          </a:p>
        </p:txBody>
      </p:sp>
    </p:spTree>
    <p:extLst>
      <p:ext uri="{BB962C8B-B14F-4D97-AF65-F5344CB8AC3E}">
        <p14:creationId xmlns:p14="http://schemas.microsoft.com/office/powerpoint/2010/main" val="3670832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u="sng" dirty="0"/>
              <a:t>Earth/Moon/Sun Model (E/M/S model) NOTES </a:t>
            </a:r>
            <a:endParaRPr lang="en-US" dirty="0"/>
          </a:p>
        </p:txBody>
      </p:sp>
      <p:sp>
        <p:nvSpPr>
          <p:cNvPr id="7" name="Content Placeholder 6"/>
          <p:cNvSpPr>
            <a:spLocks noGrp="1"/>
          </p:cNvSpPr>
          <p:nvPr>
            <p:ph idx="1"/>
          </p:nvPr>
        </p:nvSpPr>
        <p:spPr>
          <a:xfrm>
            <a:off x="342900" y="1600201"/>
            <a:ext cx="8343900" cy="914400"/>
          </a:xfrm>
        </p:spPr>
        <p:txBody>
          <a:bodyPr>
            <a:normAutofit/>
          </a:bodyPr>
          <a:lstStyle/>
          <a:p>
            <a:pPr lvl="0"/>
            <a:r>
              <a:rPr lang="en-US" b="1" u="sng" dirty="0" smtClean="0"/>
              <a:t>Day</a:t>
            </a:r>
            <a:r>
              <a:rPr lang="en-US" dirty="0" smtClean="0"/>
              <a:t>- </a:t>
            </a:r>
            <a:r>
              <a:rPr lang="en-US" dirty="0"/>
              <a:t>the earth makes one complete rotation on its </a:t>
            </a:r>
            <a:r>
              <a:rPr lang="en-US" dirty="0" smtClean="0"/>
              <a:t>axis, 24 hours.</a:t>
            </a:r>
            <a:endParaRPr lang="en-US" dirty="0"/>
          </a:p>
        </p:txBody>
      </p:sp>
      <p:pic>
        <p:nvPicPr>
          <p:cNvPr id="2050" name="Picture 2" descr="http://science.jrank.org/kids/article_images/space_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09800"/>
            <a:ext cx="4762500" cy="351472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6"/>
          <p:cNvSpPr txBox="1">
            <a:spLocks/>
          </p:cNvSpPr>
          <p:nvPr/>
        </p:nvSpPr>
        <p:spPr>
          <a:xfrm>
            <a:off x="342900" y="2514600"/>
            <a:ext cx="3390900" cy="3810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b="1" u="sng" dirty="0" smtClean="0"/>
              <a:t>Day</a:t>
            </a:r>
            <a:r>
              <a:rPr lang="en-US" dirty="0" smtClean="0"/>
              <a:t>- When the earth is toward the sun, daylight.</a:t>
            </a:r>
          </a:p>
          <a:p>
            <a:r>
              <a:rPr lang="en-US" b="1" u="sng" dirty="0" smtClean="0"/>
              <a:t>Night</a:t>
            </a:r>
            <a:r>
              <a:rPr lang="en-US" dirty="0" smtClean="0"/>
              <a:t>- When the earth is away from the sun in its own shadow</a:t>
            </a:r>
          </a:p>
          <a:p>
            <a:r>
              <a:rPr lang="en-US" dirty="0" smtClean="0"/>
              <a:t>Day and night are stationary positions, actually. </a:t>
            </a:r>
            <a:r>
              <a:rPr lang="en-US" dirty="0"/>
              <a:t> T</a:t>
            </a:r>
            <a:r>
              <a:rPr lang="en-US" dirty="0" smtClean="0"/>
              <a:t>he earth turns into the light or the dark.</a:t>
            </a:r>
            <a:endParaRPr lang="en-US" dirty="0"/>
          </a:p>
        </p:txBody>
      </p:sp>
    </p:spTree>
    <p:extLst>
      <p:ext uri="{BB962C8B-B14F-4D97-AF65-F5344CB8AC3E}">
        <p14:creationId xmlns:p14="http://schemas.microsoft.com/office/powerpoint/2010/main" val="2055857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werty.png"/>
          <p:cNvPicPr>
            <a:picLocks noChangeAspect="1" noChangeArrowheads="1"/>
          </p:cNvPicPr>
          <p:nvPr/>
        </p:nvPicPr>
        <p:blipFill rotWithShape="1">
          <a:blip r:embed="rId2">
            <a:extLst>
              <a:ext uri="{28A0092B-C50C-407E-A947-70E740481C1C}">
                <a14:useLocalDpi xmlns:a14="http://schemas.microsoft.com/office/drawing/2010/main" val="0"/>
              </a:ext>
            </a:extLst>
          </a:blip>
          <a:srcRect l="27794" r="27082"/>
          <a:stretch/>
        </p:blipFill>
        <p:spPr bwMode="auto">
          <a:xfrm>
            <a:off x="581891" y="568510"/>
            <a:ext cx="2755076" cy="24860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97282" y="472150"/>
            <a:ext cx="5231081" cy="2862322"/>
          </a:xfrm>
          <a:prstGeom prst="rect">
            <a:avLst/>
          </a:prstGeom>
        </p:spPr>
        <p:txBody>
          <a:bodyPr wrap="square">
            <a:spAutoFit/>
          </a:bodyPr>
          <a:lstStyle/>
          <a:p>
            <a:pPr marL="285750" indent="-285750">
              <a:buFont typeface="Arial" pitchFamily="34" charset="0"/>
              <a:buChar char="•"/>
            </a:pPr>
            <a:r>
              <a:rPr lang="en-US" dirty="0"/>
              <a:t>You know that every hour, more and more of the world are starting Tuesday and finishing </a:t>
            </a:r>
            <a:r>
              <a:rPr lang="en-US" dirty="0" smtClean="0"/>
              <a:t>Monday.</a:t>
            </a:r>
            <a:r>
              <a:rPr lang="en-US" dirty="0"/>
              <a:t/>
            </a:r>
            <a:br>
              <a:rPr lang="en-US" dirty="0"/>
            </a:br>
            <a:r>
              <a:rPr lang="en-US" dirty="0"/>
              <a:t>From 11 to 11:59 the entire world will be red, meaning that the entire world is on Tuesday</a:t>
            </a:r>
            <a:r>
              <a:rPr lang="en-US" dirty="0" smtClean="0"/>
              <a:t>.</a:t>
            </a:r>
          </a:p>
          <a:p>
            <a:pPr marL="285750" indent="-285750">
              <a:buFont typeface="Arial" pitchFamily="34" charset="0"/>
              <a:buChar char="•"/>
            </a:pPr>
            <a:r>
              <a:rPr lang="en-US" dirty="0"/>
              <a:t>The small red area in the first picture had been on Tuesday the longest, so at Midnight, the small area will start </a:t>
            </a:r>
            <a:r>
              <a:rPr lang="en-US" dirty="0" smtClean="0"/>
              <a:t>Wednesday </a:t>
            </a:r>
            <a:r>
              <a:rPr lang="en-US" dirty="0"/>
              <a:t>while the rest of the earth is slowly hour by hour completing Tuesday and starting Wednesday. </a:t>
            </a:r>
          </a:p>
        </p:txBody>
      </p:sp>
    </p:spTree>
    <p:extLst>
      <p:ext uri="{BB962C8B-B14F-4D97-AF65-F5344CB8AC3E}">
        <p14:creationId xmlns:p14="http://schemas.microsoft.com/office/powerpoint/2010/main" val="2264384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332509"/>
            <a:ext cx="8229600" cy="403761"/>
          </a:xfrm>
        </p:spPr>
        <p:txBody>
          <a:bodyPr/>
          <a:lstStyle/>
          <a:p>
            <a:r>
              <a:rPr lang="en-US" sz="3200" dirty="0" smtClean="0"/>
              <a:t>To use your model to tell which day it is:</a:t>
            </a:r>
            <a:endParaRPr lang="en-US" sz="3200" dirty="0"/>
          </a:p>
        </p:txBody>
      </p:sp>
      <p:sp>
        <p:nvSpPr>
          <p:cNvPr id="3" name="Content Placeholder 2"/>
          <p:cNvSpPr>
            <a:spLocks noGrp="1"/>
          </p:cNvSpPr>
          <p:nvPr>
            <p:ph idx="1"/>
          </p:nvPr>
        </p:nvSpPr>
        <p:spPr>
          <a:xfrm>
            <a:off x="409698" y="947058"/>
            <a:ext cx="8229600" cy="1796142"/>
          </a:xfrm>
        </p:spPr>
        <p:txBody>
          <a:bodyPr>
            <a:normAutofit fontScale="85000" lnSpcReduction="20000"/>
          </a:bodyPr>
          <a:lstStyle/>
          <a:p>
            <a:r>
              <a:rPr lang="en-US" dirty="0"/>
              <a:t>Draw out the 2 lines, the section </a:t>
            </a:r>
            <a:r>
              <a:rPr lang="en-US" b="1" i="1" u="sng" dirty="0"/>
              <a:t>where you are</a:t>
            </a:r>
            <a:r>
              <a:rPr lang="en-US" dirty="0"/>
              <a:t> is ‘today’ and the other section is yesterday or tomorrow. </a:t>
            </a:r>
            <a:endParaRPr lang="en-US" dirty="0" smtClean="0"/>
          </a:p>
          <a:p>
            <a:r>
              <a:rPr lang="en-US" dirty="0" smtClean="0"/>
              <a:t> </a:t>
            </a:r>
            <a:r>
              <a:rPr lang="en-US" dirty="0"/>
              <a:t>If the other section is </a:t>
            </a:r>
            <a:r>
              <a:rPr lang="en-US" i="1" dirty="0"/>
              <a:t>after</a:t>
            </a:r>
            <a:r>
              <a:rPr lang="en-US" dirty="0"/>
              <a:t> midnight (fig. A) then it is </a:t>
            </a:r>
            <a:r>
              <a:rPr lang="en-US" i="1" u="sng" dirty="0">
                <a:solidFill>
                  <a:srgbClr val="FF0000"/>
                </a:solidFill>
              </a:rPr>
              <a:t>tomorrow</a:t>
            </a:r>
            <a:r>
              <a:rPr lang="en-US" dirty="0"/>
              <a:t>. </a:t>
            </a:r>
            <a:endParaRPr lang="en-US" dirty="0" smtClean="0"/>
          </a:p>
          <a:p>
            <a:r>
              <a:rPr lang="en-US" dirty="0" smtClean="0"/>
              <a:t>Traveling in a counterclockwise direction from the location that you’re talking about, if you come to midnight first, then the other day is </a:t>
            </a:r>
            <a:r>
              <a:rPr lang="en-US" b="1" i="1" u="sng" dirty="0" smtClean="0">
                <a:solidFill>
                  <a:srgbClr val="FF0000"/>
                </a:solidFill>
              </a:rPr>
              <a:t>tomorrow</a:t>
            </a:r>
            <a:r>
              <a:rPr lang="en-US" dirty="0" smtClean="0"/>
              <a:t>.</a:t>
            </a:r>
          </a:p>
          <a:p>
            <a:pPr marL="0" indent="0">
              <a:buNone/>
            </a:pPr>
            <a:endParaRPr lang="en-US" dirty="0"/>
          </a:p>
        </p:txBody>
      </p:sp>
      <p:grpSp>
        <p:nvGrpSpPr>
          <p:cNvPr id="4" name="Group 2"/>
          <p:cNvGrpSpPr>
            <a:grpSpLocks/>
          </p:cNvGrpSpPr>
          <p:nvPr/>
        </p:nvGrpSpPr>
        <p:grpSpPr bwMode="auto">
          <a:xfrm>
            <a:off x="825174" y="3181350"/>
            <a:ext cx="2497138" cy="2555875"/>
            <a:chOff x="1755" y="1852"/>
            <a:chExt cx="3932" cy="4025"/>
          </a:xfrm>
        </p:grpSpPr>
        <p:sp>
          <p:nvSpPr>
            <p:cNvPr id="5" name="Oval 3"/>
            <p:cNvSpPr>
              <a:spLocks noChangeArrowheads="1"/>
            </p:cNvSpPr>
            <p:nvPr/>
          </p:nvSpPr>
          <p:spPr bwMode="auto">
            <a:xfrm>
              <a:off x="2490" y="2832"/>
              <a:ext cx="2505" cy="2445"/>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Line 4"/>
            <p:cNvSpPr>
              <a:spLocks noChangeShapeType="1"/>
            </p:cNvSpPr>
            <p:nvPr/>
          </p:nvSpPr>
          <p:spPr bwMode="auto">
            <a:xfrm>
              <a:off x="3315" y="1947"/>
              <a:ext cx="0"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5"/>
            <p:cNvSpPr>
              <a:spLocks noChangeShapeType="1"/>
            </p:cNvSpPr>
            <p:nvPr/>
          </p:nvSpPr>
          <p:spPr bwMode="auto">
            <a:xfrm>
              <a:off x="4110" y="1947"/>
              <a:ext cx="0"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6"/>
            <p:cNvSpPr>
              <a:spLocks noChangeArrowheads="1"/>
            </p:cNvSpPr>
            <p:nvPr/>
          </p:nvSpPr>
          <p:spPr bwMode="auto">
            <a:xfrm>
              <a:off x="3060" y="3372"/>
              <a:ext cx="1335" cy="1320"/>
            </a:xfrm>
            <a:prstGeom prst="ellipse">
              <a:avLst/>
            </a:prstGeom>
            <a:solidFill>
              <a:srgbClr val="00FF00"/>
            </a:solidFill>
            <a:ln w="19050">
              <a:solidFill>
                <a:srgbClr val="3399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flipH="1">
              <a:off x="3405" y="4662"/>
              <a:ext cx="120" cy="5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3960" y="4632"/>
              <a:ext cx="165" cy="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p:cNvSpPr>
              <a:spLocks noChangeArrowheads="1"/>
            </p:cNvSpPr>
            <p:nvPr/>
          </p:nvSpPr>
          <p:spPr bwMode="auto">
            <a:xfrm>
              <a:off x="3615" y="3522"/>
              <a:ext cx="390" cy="360"/>
            </a:xfrm>
            <a:prstGeom prst="star5">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3750" y="4077"/>
              <a:ext cx="0" cy="180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1"/>
            <p:cNvSpPr>
              <a:spLocks noChangeArrowheads="1"/>
            </p:cNvSpPr>
            <p:nvPr/>
          </p:nvSpPr>
          <p:spPr bwMode="auto">
            <a:xfrm>
              <a:off x="3330" y="1852"/>
              <a:ext cx="803" cy="323"/>
            </a:xfrm>
            <a:prstGeom prst="upArrow">
              <a:avLst>
                <a:gd name="adj1" fmla="val 50000"/>
                <a:gd name="adj2" fmla="val 25000"/>
              </a:avLst>
            </a:prstGeom>
            <a:solidFill>
              <a:srgbClr val="FFCC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755" y="2198"/>
              <a:ext cx="3932" cy="3679"/>
            </a:xfrm>
            <a:custGeom>
              <a:avLst/>
              <a:gdLst>
                <a:gd name="T0" fmla="*/ 3600 w 3932"/>
                <a:gd name="T1" fmla="*/ 2587 h 3679"/>
                <a:gd name="T2" fmla="*/ 3900 w 3932"/>
                <a:gd name="T3" fmla="*/ 1507 h 3679"/>
                <a:gd name="T4" fmla="*/ 3405 w 3932"/>
                <a:gd name="T5" fmla="*/ 547 h 3679"/>
                <a:gd name="T6" fmla="*/ 2355 w 3932"/>
                <a:gd name="T7" fmla="*/ 82 h 3679"/>
                <a:gd name="T8" fmla="*/ 1140 w 3932"/>
                <a:gd name="T9" fmla="*/ 112 h 3679"/>
                <a:gd name="T10" fmla="*/ 285 w 3932"/>
                <a:gd name="T11" fmla="*/ 757 h 3679"/>
                <a:gd name="T12" fmla="*/ 15 w 3932"/>
                <a:gd name="T13" fmla="*/ 1882 h 3679"/>
                <a:gd name="T14" fmla="*/ 375 w 3932"/>
                <a:gd name="T15" fmla="*/ 2947 h 3679"/>
                <a:gd name="T16" fmla="*/ 1290 w 3932"/>
                <a:gd name="T17" fmla="*/ 3562 h 3679"/>
                <a:gd name="T18" fmla="*/ 1980 w 3932"/>
                <a:gd name="T19" fmla="*/ 3652 h 3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2" h="3679">
                  <a:moveTo>
                    <a:pt x="3600" y="2587"/>
                  </a:moveTo>
                  <a:cubicBezTo>
                    <a:pt x="3766" y="2217"/>
                    <a:pt x="3932" y="1847"/>
                    <a:pt x="3900" y="1507"/>
                  </a:cubicBezTo>
                  <a:cubicBezTo>
                    <a:pt x="3868" y="1167"/>
                    <a:pt x="3662" y="784"/>
                    <a:pt x="3405" y="547"/>
                  </a:cubicBezTo>
                  <a:cubicBezTo>
                    <a:pt x="3148" y="310"/>
                    <a:pt x="2733" y="154"/>
                    <a:pt x="2355" y="82"/>
                  </a:cubicBezTo>
                  <a:cubicBezTo>
                    <a:pt x="1977" y="10"/>
                    <a:pt x="1485" y="0"/>
                    <a:pt x="1140" y="112"/>
                  </a:cubicBezTo>
                  <a:cubicBezTo>
                    <a:pt x="795" y="224"/>
                    <a:pt x="472" y="462"/>
                    <a:pt x="285" y="757"/>
                  </a:cubicBezTo>
                  <a:cubicBezTo>
                    <a:pt x="98" y="1052"/>
                    <a:pt x="0" y="1517"/>
                    <a:pt x="15" y="1882"/>
                  </a:cubicBezTo>
                  <a:cubicBezTo>
                    <a:pt x="30" y="2247"/>
                    <a:pt x="163" y="2667"/>
                    <a:pt x="375" y="2947"/>
                  </a:cubicBezTo>
                  <a:cubicBezTo>
                    <a:pt x="587" y="3227"/>
                    <a:pt x="1023" y="3445"/>
                    <a:pt x="1290" y="3562"/>
                  </a:cubicBezTo>
                  <a:cubicBezTo>
                    <a:pt x="1557" y="3679"/>
                    <a:pt x="1873" y="3645"/>
                    <a:pt x="1980" y="3652"/>
                  </a:cubicBezTo>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13"/>
          <p:cNvSpPr>
            <a:spLocks/>
          </p:cNvSpPr>
          <p:nvPr/>
        </p:nvSpPr>
        <p:spPr bwMode="auto">
          <a:xfrm>
            <a:off x="2111049" y="5092700"/>
            <a:ext cx="990600" cy="542925"/>
          </a:xfrm>
          <a:custGeom>
            <a:avLst/>
            <a:gdLst>
              <a:gd name="T0" fmla="*/ 0 w 1560"/>
              <a:gd name="T1" fmla="*/ 825 h 855"/>
              <a:gd name="T2" fmla="*/ 255 w 1560"/>
              <a:gd name="T3" fmla="*/ 825 h 855"/>
              <a:gd name="T4" fmla="*/ 885 w 1560"/>
              <a:gd name="T5" fmla="*/ 645 h 855"/>
              <a:gd name="T6" fmla="*/ 1560 w 1560"/>
              <a:gd name="T7" fmla="*/ 0 h 855"/>
            </a:gdLst>
            <a:ahLst/>
            <a:cxnLst>
              <a:cxn ang="0">
                <a:pos x="T0" y="T1"/>
              </a:cxn>
              <a:cxn ang="0">
                <a:pos x="T2" y="T3"/>
              </a:cxn>
              <a:cxn ang="0">
                <a:pos x="T4" y="T5"/>
              </a:cxn>
              <a:cxn ang="0">
                <a:pos x="T6" y="T7"/>
              </a:cxn>
            </a:cxnLst>
            <a:rect l="0" t="0" r="r" b="b"/>
            <a:pathLst>
              <a:path w="1560" h="855">
                <a:moveTo>
                  <a:pt x="0" y="825"/>
                </a:moveTo>
                <a:cubicBezTo>
                  <a:pt x="54" y="840"/>
                  <a:pt x="108" y="855"/>
                  <a:pt x="255" y="825"/>
                </a:cubicBezTo>
                <a:cubicBezTo>
                  <a:pt x="402" y="795"/>
                  <a:pt x="668" y="782"/>
                  <a:pt x="885" y="645"/>
                </a:cubicBezTo>
                <a:cubicBezTo>
                  <a:pt x="1102" y="508"/>
                  <a:pt x="1331" y="254"/>
                  <a:pt x="1560" y="0"/>
                </a:cubicBezTo>
              </a:path>
            </a:pathLst>
          </a:custGeom>
          <a:noFill/>
          <a:ln w="190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flipH="1" flipV="1">
            <a:off x="2063424" y="4568825"/>
            <a:ext cx="1209675" cy="55245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1554626" y="5864704"/>
            <a:ext cx="1151277" cy="369332"/>
          </a:xfrm>
          <a:prstGeom prst="rect">
            <a:avLst/>
          </a:prstGeom>
        </p:spPr>
        <p:txBody>
          <a:bodyPr wrap="none">
            <a:spAutoFit/>
          </a:bodyPr>
          <a:lstStyle/>
          <a:p>
            <a:r>
              <a:rPr lang="en-US" dirty="0"/>
              <a:t>Midnight</a:t>
            </a:r>
          </a:p>
        </p:txBody>
      </p:sp>
      <p:sp>
        <p:nvSpPr>
          <p:cNvPr id="18" name="Rectangle 17"/>
          <p:cNvSpPr/>
          <p:nvPr/>
        </p:nvSpPr>
        <p:spPr>
          <a:xfrm>
            <a:off x="3273099" y="4952484"/>
            <a:ext cx="582211" cy="369332"/>
          </a:xfrm>
          <a:prstGeom prst="rect">
            <a:avLst/>
          </a:prstGeom>
        </p:spPr>
        <p:txBody>
          <a:bodyPr wrap="none">
            <a:spAutoFit/>
          </a:bodyPr>
          <a:lstStyle/>
          <a:p>
            <a:r>
              <a:rPr lang="en-US" dirty="0" smtClean="0"/>
              <a:t>IDL</a:t>
            </a:r>
            <a:endParaRPr lang="en-US" dirty="0"/>
          </a:p>
        </p:txBody>
      </p:sp>
      <p:sp>
        <p:nvSpPr>
          <p:cNvPr id="19" name="Line 15"/>
          <p:cNvSpPr>
            <a:spLocks noChangeShapeType="1"/>
          </p:cNvSpPr>
          <p:nvPr/>
        </p:nvSpPr>
        <p:spPr bwMode="auto">
          <a:xfrm flipV="1">
            <a:off x="3063549" y="5032375"/>
            <a:ext cx="76200" cy="1047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3731485" y="3152306"/>
            <a:ext cx="1872134" cy="369332"/>
            <a:chOff x="3731485" y="3152306"/>
            <a:chExt cx="1872134" cy="369332"/>
          </a:xfrm>
        </p:grpSpPr>
        <p:sp>
          <p:nvSpPr>
            <p:cNvPr id="20" name="AutoShape 16"/>
            <p:cNvSpPr>
              <a:spLocks noChangeArrowheads="1"/>
            </p:cNvSpPr>
            <p:nvPr/>
          </p:nvSpPr>
          <p:spPr bwMode="auto">
            <a:xfrm>
              <a:off x="3731485" y="3222672"/>
              <a:ext cx="247650" cy="228600"/>
            </a:xfrm>
            <a:prstGeom prst="star5">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3979135" y="3152306"/>
              <a:ext cx="1624484" cy="369332"/>
            </a:xfrm>
            <a:prstGeom prst="rect">
              <a:avLst/>
            </a:prstGeom>
          </p:spPr>
          <p:txBody>
            <a:bodyPr wrap="none">
              <a:spAutoFit/>
            </a:bodyPr>
            <a:lstStyle/>
            <a:p>
              <a:r>
                <a:rPr lang="en-US" dirty="0"/>
                <a:t>Your Location</a:t>
              </a:r>
            </a:p>
          </p:txBody>
        </p:sp>
      </p:grpSp>
      <p:sp>
        <p:nvSpPr>
          <p:cNvPr id="22" name="Rectangle 21"/>
          <p:cNvSpPr/>
          <p:nvPr/>
        </p:nvSpPr>
        <p:spPr>
          <a:xfrm>
            <a:off x="4384855" y="6045537"/>
            <a:ext cx="813043" cy="369332"/>
          </a:xfrm>
          <a:prstGeom prst="rect">
            <a:avLst/>
          </a:prstGeom>
        </p:spPr>
        <p:txBody>
          <a:bodyPr wrap="none">
            <a:spAutoFit/>
          </a:bodyPr>
          <a:lstStyle/>
          <a:p>
            <a:r>
              <a:rPr lang="en-US" b="1" dirty="0" smtClean="0"/>
              <a:t>Fig. A</a:t>
            </a:r>
            <a:endParaRPr lang="en-US" dirty="0"/>
          </a:p>
        </p:txBody>
      </p:sp>
      <p:sp>
        <p:nvSpPr>
          <p:cNvPr id="23" name="Rectangle 22"/>
          <p:cNvSpPr/>
          <p:nvPr/>
        </p:nvSpPr>
        <p:spPr>
          <a:xfrm>
            <a:off x="1825426" y="3451272"/>
            <a:ext cx="551754" cy="276999"/>
          </a:xfrm>
          <a:prstGeom prst="rect">
            <a:avLst/>
          </a:prstGeom>
        </p:spPr>
        <p:txBody>
          <a:bodyPr wrap="none">
            <a:spAutoFit/>
          </a:bodyPr>
          <a:lstStyle/>
          <a:p>
            <a:r>
              <a:rPr lang="en-US" sz="1200" dirty="0"/>
              <a:t> SUN</a:t>
            </a:r>
          </a:p>
        </p:txBody>
      </p:sp>
      <p:sp>
        <p:nvSpPr>
          <p:cNvPr id="24" name="Line 17"/>
          <p:cNvSpPr>
            <a:spLocks noChangeShapeType="1"/>
          </p:cNvSpPr>
          <p:nvPr/>
        </p:nvSpPr>
        <p:spPr bwMode="auto">
          <a:xfrm>
            <a:off x="1875282" y="5709929"/>
            <a:ext cx="228600" cy="9525"/>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3101649" y="3774490"/>
            <a:ext cx="753661" cy="369332"/>
          </a:xfrm>
          <a:prstGeom prst="rect">
            <a:avLst/>
          </a:prstGeom>
        </p:spPr>
        <p:txBody>
          <a:bodyPr wrap="square">
            <a:spAutoFit/>
          </a:bodyPr>
          <a:lstStyle/>
          <a:p>
            <a:r>
              <a:rPr lang="en-US" i="1" dirty="0">
                <a:solidFill>
                  <a:srgbClr val="0070C0"/>
                </a:solidFill>
              </a:rPr>
              <a:t>Today</a:t>
            </a:r>
            <a:endParaRPr lang="en-US" dirty="0"/>
          </a:p>
        </p:txBody>
      </p:sp>
      <p:sp>
        <p:nvSpPr>
          <p:cNvPr id="30" name="Rectangle 29"/>
          <p:cNvSpPr/>
          <p:nvPr/>
        </p:nvSpPr>
        <p:spPr>
          <a:xfrm>
            <a:off x="2658537" y="5367893"/>
            <a:ext cx="1132554" cy="369332"/>
          </a:xfrm>
          <a:prstGeom prst="rect">
            <a:avLst/>
          </a:prstGeom>
        </p:spPr>
        <p:txBody>
          <a:bodyPr wrap="none">
            <a:spAutoFit/>
          </a:bodyPr>
          <a:lstStyle/>
          <a:p>
            <a:r>
              <a:rPr lang="en-US" i="1" dirty="0">
                <a:solidFill>
                  <a:srgbClr val="FF0000"/>
                </a:solidFill>
              </a:rPr>
              <a:t>Tomorrow</a:t>
            </a:r>
            <a:endParaRPr lang="en-US" dirty="0">
              <a:solidFill>
                <a:srgbClr val="FF0000"/>
              </a:solidFill>
            </a:endParaRPr>
          </a:p>
        </p:txBody>
      </p:sp>
      <p:grpSp>
        <p:nvGrpSpPr>
          <p:cNvPr id="44" name="Group 43"/>
          <p:cNvGrpSpPr/>
          <p:nvPr/>
        </p:nvGrpSpPr>
        <p:grpSpPr>
          <a:xfrm>
            <a:off x="6108510" y="3078162"/>
            <a:ext cx="2200275" cy="2555875"/>
            <a:chOff x="5248275" y="1065213"/>
            <a:chExt cx="2200275" cy="2555875"/>
          </a:xfrm>
        </p:grpSpPr>
        <p:grpSp>
          <p:nvGrpSpPr>
            <p:cNvPr id="31" name="Group 18"/>
            <p:cNvGrpSpPr>
              <a:grpSpLocks/>
            </p:cNvGrpSpPr>
            <p:nvPr/>
          </p:nvGrpSpPr>
          <p:grpSpPr bwMode="auto">
            <a:xfrm>
              <a:off x="5572125" y="1065213"/>
              <a:ext cx="1590675" cy="2555875"/>
              <a:chOff x="8535" y="1713"/>
              <a:chExt cx="2505" cy="4025"/>
            </a:xfrm>
          </p:grpSpPr>
          <p:sp>
            <p:nvSpPr>
              <p:cNvPr id="32" name="Oval 19"/>
              <p:cNvSpPr>
                <a:spLocks noChangeArrowheads="1"/>
              </p:cNvSpPr>
              <p:nvPr/>
            </p:nvSpPr>
            <p:spPr bwMode="auto">
              <a:xfrm>
                <a:off x="8535" y="2693"/>
                <a:ext cx="2505" cy="2445"/>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0"/>
              <p:cNvSpPr>
                <a:spLocks noChangeShapeType="1"/>
              </p:cNvSpPr>
              <p:nvPr/>
            </p:nvSpPr>
            <p:spPr bwMode="auto">
              <a:xfrm>
                <a:off x="9360" y="1808"/>
                <a:ext cx="0"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1"/>
              <p:cNvSpPr>
                <a:spLocks noChangeShapeType="1"/>
              </p:cNvSpPr>
              <p:nvPr/>
            </p:nvSpPr>
            <p:spPr bwMode="auto">
              <a:xfrm>
                <a:off x="10155" y="1808"/>
                <a:ext cx="0"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Oval 22"/>
              <p:cNvSpPr>
                <a:spLocks noChangeArrowheads="1"/>
              </p:cNvSpPr>
              <p:nvPr/>
            </p:nvSpPr>
            <p:spPr bwMode="auto">
              <a:xfrm>
                <a:off x="9105" y="3233"/>
                <a:ext cx="1335" cy="1320"/>
              </a:xfrm>
              <a:prstGeom prst="ellipse">
                <a:avLst/>
              </a:prstGeom>
              <a:solidFill>
                <a:srgbClr val="00FF00"/>
              </a:solidFill>
              <a:ln w="19050">
                <a:solidFill>
                  <a:srgbClr val="3399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23"/>
              <p:cNvSpPr>
                <a:spLocks noChangeShapeType="1"/>
              </p:cNvSpPr>
              <p:nvPr/>
            </p:nvSpPr>
            <p:spPr bwMode="auto">
              <a:xfrm flipH="1">
                <a:off x="9450" y="4523"/>
                <a:ext cx="120" cy="5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4"/>
              <p:cNvSpPr>
                <a:spLocks noChangeShapeType="1"/>
              </p:cNvSpPr>
              <p:nvPr/>
            </p:nvSpPr>
            <p:spPr bwMode="auto">
              <a:xfrm>
                <a:off x="10005" y="4493"/>
                <a:ext cx="165" cy="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AutoShape 25"/>
              <p:cNvSpPr>
                <a:spLocks noChangeArrowheads="1"/>
              </p:cNvSpPr>
              <p:nvPr/>
            </p:nvSpPr>
            <p:spPr bwMode="auto">
              <a:xfrm>
                <a:off x="9240" y="3908"/>
                <a:ext cx="390" cy="360"/>
              </a:xfrm>
              <a:prstGeom prst="star5">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26"/>
              <p:cNvSpPr>
                <a:spLocks noChangeShapeType="1"/>
              </p:cNvSpPr>
              <p:nvPr/>
            </p:nvSpPr>
            <p:spPr bwMode="auto">
              <a:xfrm>
                <a:off x="9795" y="3938"/>
                <a:ext cx="0" cy="180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AutoShape 27"/>
              <p:cNvSpPr>
                <a:spLocks noChangeArrowheads="1"/>
              </p:cNvSpPr>
              <p:nvPr/>
            </p:nvSpPr>
            <p:spPr bwMode="auto">
              <a:xfrm>
                <a:off x="9375" y="1713"/>
                <a:ext cx="803" cy="323"/>
              </a:xfrm>
              <a:prstGeom prst="upArrow">
                <a:avLst>
                  <a:gd name="adj1" fmla="val 50000"/>
                  <a:gd name="adj2" fmla="val 25000"/>
                </a:avLst>
              </a:prstGeom>
              <a:solidFill>
                <a:srgbClr val="FFCC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Line 28"/>
            <p:cNvSpPr>
              <a:spLocks noChangeShapeType="1"/>
            </p:cNvSpPr>
            <p:nvPr/>
          </p:nvSpPr>
          <p:spPr bwMode="auto">
            <a:xfrm flipH="1" flipV="1">
              <a:off x="5314950" y="1844675"/>
              <a:ext cx="1057275" cy="66675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9"/>
            <p:cNvSpPr>
              <a:spLocks/>
            </p:cNvSpPr>
            <p:nvPr/>
          </p:nvSpPr>
          <p:spPr bwMode="auto">
            <a:xfrm>
              <a:off x="5248275" y="1958975"/>
              <a:ext cx="1104900" cy="1552575"/>
            </a:xfrm>
            <a:custGeom>
              <a:avLst/>
              <a:gdLst>
                <a:gd name="T0" fmla="*/ 314 w 1739"/>
                <a:gd name="T1" fmla="*/ 0 h 2445"/>
                <a:gd name="T2" fmla="*/ 134 w 1739"/>
                <a:gd name="T3" fmla="*/ 360 h 2445"/>
                <a:gd name="T4" fmla="*/ 104 w 1739"/>
                <a:gd name="T5" fmla="*/ 450 h 2445"/>
                <a:gd name="T6" fmla="*/ 29 w 1739"/>
                <a:gd name="T7" fmla="*/ 780 h 2445"/>
                <a:gd name="T8" fmla="*/ 29 w 1739"/>
                <a:gd name="T9" fmla="*/ 1275 h 2445"/>
                <a:gd name="T10" fmla="*/ 59 w 1739"/>
                <a:gd name="T11" fmla="*/ 1365 h 2445"/>
                <a:gd name="T12" fmla="*/ 119 w 1739"/>
                <a:gd name="T13" fmla="*/ 1575 h 2445"/>
                <a:gd name="T14" fmla="*/ 194 w 1739"/>
                <a:gd name="T15" fmla="*/ 1710 h 2445"/>
                <a:gd name="T16" fmla="*/ 284 w 1739"/>
                <a:gd name="T17" fmla="*/ 1890 h 2445"/>
                <a:gd name="T18" fmla="*/ 419 w 1739"/>
                <a:gd name="T19" fmla="*/ 1995 h 2445"/>
                <a:gd name="T20" fmla="*/ 494 w 1739"/>
                <a:gd name="T21" fmla="*/ 2070 h 2445"/>
                <a:gd name="T22" fmla="*/ 524 w 1739"/>
                <a:gd name="T23" fmla="*/ 2115 h 2445"/>
                <a:gd name="T24" fmla="*/ 659 w 1739"/>
                <a:gd name="T25" fmla="*/ 2220 h 2445"/>
                <a:gd name="T26" fmla="*/ 704 w 1739"/>
                <a:gd name="T27" fmla="*/ 2265 h 2445"/>
                <a:gd name="T28" fmla="*/ 839 w 1739"/>
                <a:gd name="T29" fmla="*/ 2310 h 2445"/>
                <a:gd name="T30" fmla="*/ 1169 w 1739"/>
                <a:gd name="T31" fmla="*/ 2400 h 2445"/>
                <a:gd name="T32" fmla="*/ 1739 w 1739"/>
                <a:gd name="T33" fmla="*/ 2445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9" h="2445">
                  <a:moveTo>
                    <a:pt x="314" y="0"/>
                  </a:moveTo>
                  <a:cubicBezTo>
                    <a:pt x="286" y="142"/>
                    <a:pt x="214" y="240"/>
                    <a:pt x="134" y="360"/>
                  </a:cubicBezTo>
                  <a:cubicBezTo>
                    <a:pt x="116" y="386"/>
                    <a:pt x="114" y="420"/>
                    <a:pt x="104" y="450"/>
                  </a:cubicBezTo>
                  <a:cubicBezTo>
                    <a:pt x="68" y="559"/>
                    <a:pt x="57" y="670"/>
                    <a:pt x="29" y="780"/>
                  </a:cubicBezTo>
                  <a:cubicBezTo>
                    <a:pt x="8" y="994"/>
                    <a:pt x="0" y="996"/>
                    <a:pt x="29" y="1275"/>
                  </a:cubicBezTo>
                  <a:cubicBezTo>
                    <a:pt x="32" y="1306"/>
                    <a:pt x="49" y="1335"/>
                    <a:pt x="59" y="1365"/>
                  </a:cubicBezTo>
                  <a:cubicBezTo>
                    <a:pt x="81" y="1432"/>
                    <a:pt x="91" y="1510"/>
                    <a:pt x="119" y="1575"/>
                  </a:cubicBezTo>
                  <a:cubicBezTo>
                    <a:pt x="139" y="1621"/>
                    <a:pt x="171" y="1665"/>
                    <a:pt x="194" y="1710"/>
                  </a:cubicBezTo>
                  <a:cubicBezTo>
                    <a:pt x="221" y="1765"/>
                    <a:pt x="239" y="1845"/>
                    <a:pt x="284" y="1890"/>
                  </a:cubicBezTo>
                  <a:cubicBezTo>
                    <a:pt x="322" y="1928"/>
                    <a:pt x="374" y="1965"/>
                    <a:pt x="419" y="1995"/>
                  </a:cubicBezTo>
                  <a:cubicBezTo>
                    <a:pt x="499" y="2115"/>
                    <a:pt x="394" y="1970"/>
                    <a:pt x="494" y="2070"/>
                  </a:cubicBezTo>
                  <a:cubicBezTo>
                    <a:pt x="507" y="2083"/>
                    <a:pt x="511" y="2102"/>
                    <a:pt x="524" y="2115"/>
                  </a:cubicBezTo>
                  <a:cubicBezTo>
                    <a:pt x="563" y="2154"/>
                    <a:pt x="617" y="2185"/>
                    <a:pt x="659" y="2220"/>
                  </a:cubicBezTo>
                  <a:cubicBezTo>
                    <a:pt x="675" y="2234"/>
                    <a:pt x="685" y="2255"/>
                    <a:pt x="704" y="2265"/>
                  </a:cubicBezTo>
                  <a:cubicBezTo>
                    <a:pt x="745" y="2288"/>
                    <a:pt x="800" y="2284"/>
                    <a:pt x="839" y="2310"/>
                  </a:cubicBezTo>
                  <a:cubicBezTo>
                    <a:pt x="934" y="2374"/>
                    <a:pt x="1059" y="2378"/>
                    <a:pt x="1169" y="2400"/>
                  </a:cubicBezTo>
                  <a:cubicBezTo>
                    <a:pt x="1363" y="2439"/>
                    <a:pt x="1538" y="2445"/>
                    <a:pt x="1739" y="2445"/>
                  </a:cubicBezTo>
                </a:path>
              </a:pathLst>
            </a:custGeom>
            <a:noFill/>
            <a:ln w="19050" cmpd="sng">
              <a:solidFill>
                <a:srgbClr val="0000FF"/>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0"/>
            <p:cNvSpPr>
              <a:spLocks/>
            </p:cNvSpPr>
            <p:nvPr/>
          </p:nvSpPr>
          <p:spPr bwMode="auto">
            <a:xfrm>
              <a:off x="5505450" y="1479550"/>
              <a:ext cx="1943100" cy="2003425"/>
            </a:xfrm>
            <a:custGeom>
              <a:avLst/>
              <a:gdLst>
                <a:gd name="T0" fmla="*/ 1350 w 3060"/>
                <a:gd name="T1" fmla="*/ 3153 h 3153"/>
                <a:gd name="T2" fmla="*/ 1815 w 3060"/>
                <a:gd name="T3" fmla="*/ 3108 h 3153"/>
                <a:gd name="T4" fmla="*/ 2175 w 3060"/>
                <a:gd name="T5" fmla="*/ 2988 h 3153"/>
                <a:gd name="T6" fmla="*/ 2340 w 3060"/>
                <a:gd name="T7" fmla="*/ 2913 h 3153"/>
                <a:gd name="T8" fmla="*/ 2445 w 3060"/>
                <a:gd name="T9" fmla="*/ 2823 h 3153"/>
                <a:gd name="T10" fmla="*/ 2625 w 3060"/>
                <a:gd name="T11" fmla="*/ 2628 h 3153"/>
                <a:gd name="T12" fmla="*/ 2685 w 3060"/>
                <a:gd name="T13" fmla="*/ 2523 h 3153"/>
                <a:gd name="T14" fmla="*/ 2775 w 3060"/>
                <a:gd name="T15" fmla="*/ 2388 h 3153"/>
                <a:gd name="T16" fmla="*/ 2850 w 3060"/>
                <a:gd name="T17" fmla="*/ 2253 h 3153"/>
                <a:gd name="T18" fmla="*/ 2910 w 3060"/>
                <a:gd name="T19" fmla="*/ 2163 h 3153"/>
                <a:gd name="T20" fmla="*/ 3000 w 3060"/>
                <a:gd name="T21" fmla="*/ 2028 h 3153"/>
                <a:gd name="T22" fmla="*/ 3060 w 3060"/>
                <a:gd name="T23" fmla="*/ 1833 h 3153"/>
                <a:gd name="T24" fmla="*/ 3045 w 3060"/>
                <a:gd name="T25" fmla="*/ 1488 h 3153"/>
                <a:gd name="T26" fmla="*/ 3015 w 3060"/>
                <a:gd name="T27" fmla="*/ 1338 h 3153"/>
                <a:gd name="T28" fmla="*/ 3000 w 3060"/>
                <a:gd name="T29" fmla="*/ 1218 h 3153"/>
                <a:gd name="T30" fmla="*/ 2925 w 3060"/>
                <a:gd name="T31" fmla="*/ 903 h 3153"/>
                <a:gd name="T32" fmla="*/ 2895 w 3060"/>
                <a:gd name="T33" fmla="*/ 798 h 3153"/>
                <a:gd name="T34" fmla="*/ 2835 w 3060"/>
                <a:gd name="T35" fmla="*/ 708 h 3153"/>
                <a:gd name="T36" fmla="*/ 2715 w 3060"/>
                <a:gd name="T37" fmla="*/ 603 h 3153"/>
                <a:gd name="T38" fmla="*/ 2490 w 3060"/>
                <a:gd name="T39" fmla="*/ 378 h 3153"/>
                <a:gd name="T40" fmla="*/ 2115 w 3060"/>
                <a:gd name="T41" fmla="*/ 123 h 3153"/>
                <a:gd name="T42" fmla="*/ 1965 w 3060"/>
                <a:gd name="T43" fmla="*/ 108 h 3153"/>
                <a:gd name="T44" fmla="*/ 1635 w 3060"/>
                <a:gd name="T45" fmla="*/ 93 h 3153"/>
                <a:gd name="T46" fmla="*/ 1215 w 3060"/>
                <a:gd name="T47" fmla="*/ 63 h 3153"/>
                <a:gd name="T48" fmla="*/ 1110 w 3060"/>
                <a:gd name="T49" fmla="*/ 93 h 3153"/>
                <a:gd name="T50" fmla="*/ 1050 w 3060"/>
                <a:gd name="T51" fmla="*/ 123 h 3153"/>
                <a:gd name="T52" fmla="*/ 915 w 3060"/>
                <a:gd name="T53" fmla="*/ 153 h 3153"/>
                <a:gd name="T54" fmla="*/ 690 w 3060"/>
                <a:gd name="T55" fmla="*/ 213 h 3153"/>
                <a:gd name="T56" fmla="*/ 630 w 3060"/>
                <a:gd name="T57" fmla="*/ 243 h 3153"/>
                <a:gd name="T58" fmla="*/ 375 w 3060"/>
                <a:gd name="T59" fmla="*/ 348 h 3153"/>
                <a:gd name="T60" fmla="*/ 285 w 3060"/>
                <a:gd name="T61" fmla="*/ 423 h 3153"/>
                <a:gd name="T62" fmla="*/ 105 w 3060"/>
                <a:gd name="T63" fmla="*/ 573 h 3153"/>
                <a:gd name="T64" fmla="*/ 60 w 3060"/>
                <a:gd name="T65" fmla="*/ 618 h 3153"/>
                <a:gd name="T66" fmla="*/ 0 w 3060"/>
                <a:gd name="T67" fmla="*/ 708 h 3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0" h="3153">
                  <a:moveTo>
                    <a:pt x="1350" y="3153"/>
                  </a:moveTo>
                  <a:cubicBezTo>
                    <a:pt x="1499" y="3144"/>
                    <a:pt x="1667" y="3145"/>
                    <a:pt x="1815" y="3108"/>
                  </a:cubicBezTo>
                  <a:cubicBezTo>
                    <a:pt x="1908" y="3085"/>
                    <a:pt x="2089" y="3031"/>
                    <a:pt x="2175" y="2988"/>
                  </a:cubicBezTo>
                  <a:cubicBezTo>
                    <a:pt x="2309" y="2921"/>
                    <a:pt x="2253" y="2942"/>
                    <a:pt x="2340" y="2913"/>
                  </a:cubicBezTo>
                  <a:cubicBezTo>
                    <a:pt x="2517" y="2736"/>
                    <a:pt x="2233" y="3015"/>
                    <a:pt x="2445" y="2823"/>
                  </a:cubicBezTo>
                  <a:cubicBezTo>
                    <a:pt x="2512" y="2762"/>
                    <a:pt x="2568" y="2697"/>
                    <a:pt x="2625" y="2628"/>
                  </a:cubicBezTo>
                  <a:cubicBezTo>
                    <a:pt x="2662" y="2584"/>
                    <a:pt x="2654" y="2575"/>
                    <a:pt x="2685" y="2523"/>
                  </a:cubicBezTo>
                  <a:cubicBezTo>
                    <a:pt x="2713" y="2477"/>
                    <a:pt x="2758" y="2439"/>
                    <a:pt x="2775" y="2388"/>
                  </a:cubicBezTo>
                  <a:cubicBezTo>
                    <a:pt x="2812" y="2278"/>
                    <a:pt x="2783" y="2320"/>
                    <a:pt x="2850" y="2253"/>
                  </a:cubicBezTo>
                  <a:cubicBezTo>
                    <a:pt x="2879" y="2167"/>
                    <a:pt x="2844" y="2247"/>
                    <a:pt x="2910" y="2163"/>
                  </a:cubicBezTo>
                  <a:cubicBezTo>
                    <a:pt x="2910" y="2163"/>
                    <a:pt x="2985" y="2051"/>
                    <a:pt x="3000" y="2028"/>
                  </a:cubicBezTo>
                  <a:cubicBezTo>
                    <a:pt x="3039" y="1970"/>
                    <a:pt x="3047" y="1900"/>
                    <a:pt x="3060" y="1833"/>
                  </a:cubicBezTo>
                  <a:cubicBezTo>
                    <a:pt x="3055" y="1718"/>
                    <a:pt x="3053" y="1603"/>
                    <a:pt x="3045" y="1488"/>
                  </a:cubicBezTo>
                  <a:cubicBezTo>
                    <a:pt x="3037" y="1375"/>
                    <a:pt x="3030" y="1429"/>
                    <a:pt x="3015" y="1338"/>
                  </a:cubicBezTo>
                  <a:cubicBezTo>
                    <a:pt x="3008" y="1298"/>
                    <a:pt x="3005" y="1258"/>
                    <a:pt x="3000" y="1218"/>
                  </a:cubicBezTo>
                  <a:cubicBezTo>
                    <a:pt x="2985" y="1107"/>
                    <a:pt x="2952" y="1010"/>
                    <a:pt x="2925" y="903"/>
                  </a:cubicBezTo>
                  <a:cubicBezTo>
                    <a:pt x="2921" y="889"/>
                    <a:pt x="2905" y="816"/>
                    <a:pt x="2895" y="798"/>
                  </a:cubicBezTo>
                  <a:cubicBezTo>
                    <a:pt x="2877" y="766"/>
                    <a:pt x="2851" y="740"/>
                    <a:pt x="2835" y="708"/>
                  </a:cubicBezTo>
                  <a:cubicBezTo>
                    <a:pt x="2802" y="641"/>
                    <a:pt x="2784" y="626"/>
                    <a:pt x="2715" y="603"/>
                  </a:cubicBezTo>
                  <a:cubicBezTo>
                    <a:pt x="2628" y="487"/>
                    <a:pt x="2617" y="442"/>
                    <a:pt x="2490" y="378"/>
                  </a:cubicBezTo>
                  <a:cubicBezTo>
                    <a:pt x="2408" y="269"/>
                    <a:pt x="2245" y="166"/>
                    <a:pt x="2115" y="123"/>
                  </a:cubicBezTo>
                  <a:cubicBezTo>
                    <a:pt x="2067" y="107"/>
                    <a:pt x="2015" y="111"/>
                    <a:pt x="1965" y="108"/>
                  </a:cubicBezTo>
                  <a:cubicBezTo>
                    <a:pt x="1855" y="101"/>
                    <a:pt x="1745" y="98"/>
                    <a:pt x="1635" y="93"/>
                  </a:cubicBezTo>
                  <a:cubicBezTo>
                    <a:pt x="1495" y="0"/>
                    <a:pt x="1434" y="53"/>
                    <a:pt x="1215" y="63"/>
                  </a:cubicBezTo>
                  <a:cubicBezTo>
                    <a:pt x="1180" y="75"/>
                    <a:pt x="1144" y="80"/>
                    <a:pt x="1110" y="93"/>
                  </a:cubicBezTo>
                  <a:cubicBezTo>
                    <a:pt x="1089" y="101"/>
                    <a:pt x="1071" y="116"/>
                    <a:pt x="1050" y="123"/>
                  </a:cubicBezTo>
                  <a:cubicBezTo>
                    <a:pt x="1006" y="138"/>
                    <a:pt x="959" y="140"/>
                    <a:pt x="915" y="153"/>
                  </a:cubicBezTo>
                  <a:cubicBezTo>
                    <a:pt x="840" y="174"/>
                    <a:pt x="765" y="194"/>
                    <a:pt x="690" y="213"/>
                  </a:cubicBezTo>
                  <a:cubicBezTo>
                    <a:pt x="668" y="218"/>
                    <a:pt x="651" y="234"/>
                    <a:pt x="630" y="243"/>
                  </a:cubicBezTo>
                  <a:cubicBezTo>
                    <a:pt x="549" y="278"/>
                    <a:pt x="459" y="327"/>
                    <a:pt x="375" y="348"/>
                  </a:cubicBezTo>
                  <a:cubicBezTo>
                    <a:pt x="214" y="455"/>
                    <a:pt x="458" y="288"/>
                    <a:pt x="285" y="423"/>
                  </a:cubicBezTo>
                  <a:cubicBezTo>
                    <a:pt x="97" y="569"/>
                    <a:pt x="294" y="384"/>
                    <a:pt x="105" y="573"/>
                  </a:cubicBezTo>
                  <a:cubicBezTo>
                    <a:pt x="90" y="588"/>
                    <a:pt x="72" y="600"/>
                    <a:pt x="60" y="618"/>
                  </a:cubicBezTo>
                  <a:cubicBezTo>
                    <a:pt x="40" y="648"/>
                    <a:pt x="0" y="708"/>
                    <a:pt x="0" y="708"/>
                  </a:cubicBezTo>
                </a:path>
              </a:pathLst>
            </a:custGeom>
            <a:noFill/>
            <a:ln w="19050" cmpd="sng">
              <a:solidFill>
                <a:srgbClr val="FF00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5" name="Rectangle 44"/>
          <p:cNvSpPr/>
          <p:nvPr/>
        </p:nvSpPr>
        <p:spPr>
          <a:xfrm>
            <a:off x="6965760" y="3314077"/>
            <a:ext cx="513282" cy="276999"/>
          </a:xfrm>
          <a:prstGeom prst="rect">
            <a:avLst/>
          </a:prstGeom>
        </p:spPr>
        <p:txBody>
          <a:bodyPr wrap="none">
            <a:spAutoFit/>
          </a:bodyPr>
          <a:lstStyle/>
          <a:p>
            <a:r>
              <a:rPr lang="en-US" sz="1200" dirty="0"/>
              <a:t>SUN</a:t>
            </a:r>
          </a:p>
        </p:txBody>
      </p:sp>
      <p:sp>
        <p:nvSpPr>
          <p:cNvPr id="46" name="Rectangle 45"/>
          <p:cNvSpPr/>
          <p:nvPr/>
        </p:nvSpPr>
        <p:spPr>
          <a:xfrm>
            <a:off x="5592974" y="3602592"/>
            <a:ext cx="582211" cy="369332"/>
          </a:xfrm>
          <a:prstGeom prst="rect">
            <a:avLst/>
          </a:prstGeom>
        </p:spPr>
        <p:txBody>
          <a:bodyPr wrap="none">
            <a:spAutoFit/>
          </a:bodyPr>
          <a:lstStyle/>
          <a:p>
            <a:r>
              <a:rPr lang="en-US" dirty="0"/>
              <a:t>IDL</a:t>
            </a:r>
          </a:p>
        </p:txBody>
      </p:sp>
      <p:sp>
        <p:nvSpPr>
          <p:cNvPr id="47" name="Rectangle 46"/>
          <p:cNvSpPr/>
          <p:nvPr/>
        </p:nvSpPr>
        <p:spPr>
          <a:xfrm>
            <a:off x="6624264" y="5635625"/>
            <a:ext cx="1151277" cy="369332"/>
          </a:xfrm>
          <a:prstGeom prst="rect">
            <a:avLst/>
          </a:prstGeom>
        </p:spPr>
        <p:txBody>
          <a:bodyPr wrap="none">
            <a:spAutoFit/>
          </a:bodyPr>
          <a:lstStyle/>
          <a:p>
            <a:r>
              <a:rPr lang="en-US" dirty="0"/>
              <a:t>Midnight</a:t>
            </a:r>
          </a:p>
        </p:txBody>
      </p:sp>
      <p:sp>
        <p:nvSpPr>
          <p:cNvPr id="48" name="Rectangle 47"/>
          <p:cNvSpPr/>
          <p:nvPr/>
        </p:nvSpPr>
        <p:spPr>
          <a:xfrm>
            <a:off x="5436008" y="4596368"/>
            <a:ext cx="739177" cy="369332"/>
          </a:xfrm>
          <a:prstGeom prst="rect">
            <a:avLst/>
          </a:prstGeom>
        </p:spPr>
        <p:txBody>
          <a:bodyPr wrap="none">
            <a:spAutoFit/>
          </a:bodyPr>
          <a:lstStyle/>
          <a:p>
            <a:r>
              <a:rPr lang="en-US" i="1" dirty="0">
                <a:solidFill>
                  <a:srgbClr val="0070C0"/>
                </a:solidFill>
              </a:rPr>
              <a:t>Today</a:t>
            </a:r>
            <a:endParaRPr lang="en-US" dirty="0"/>
          </a:p>
        </p:txBody>
      </p:sp>
      <p:sp>
        <p:nvSpPr>
          <p:cNvPr id="49" name="Rectangle 48"/>
          <p:cNvSpPr/>
          <p:nvPr/>
        </p:nvSpPr>
        <p:spPr>
          <a:xfrm>
            <a:off x="7605015" y="3380555"/>
            <a:ext cx="1132554" cy="369332"/>
          </a:xfrm>
          <a:prstGeom prst="rect">
            <a:avLst/>
          </a:prstGeom>
        </p:spPr>
        <p:txBody>
          <a:bodyPr wrap="none">
            <a:spAutoFit/>
          </a:bodyPr>
          <a:lstStyle/>
          <a:p>
            <a:r>
              <a:rPr lang="en-US" i="1" dirty="0">
                <a:solidFill>
                  <a:srgbClr val="FF0000"/>
                </a:solidFill>
              </a:rPr>
              <a:t>Tomorrow</a:t>
            </a:r>
            <a:endParaRPr lang="en-US" dirty="0">
              <a:solidFill>
                <a:srgbClr val="FF0000"/>
              </a:solidFill>
            </a:endParaRPr>
          </a:p>
        </p:txBody>
      </p:sp>
      <p:grpSp>
        <p:nvGrpSpPr>
          <p:cNvPr id="53" name="Group 52"/>
          <p:cNvGrpSpPr/>
          <p:nvPr/>
        </p:nvGrpSpPr>
        <p:grpSpPr>
          <a:xfrm>
            <a:off x="64300" y="3220439"/>
            <a:ext cx="1183001" cy="2143723"/>
            <a:chOff x="64300" y="3220439"/>
            <a:chExt cx="1183001" cy="2143723"/>
          </a:xfrm>
        </p:grpSpPr>
        <p:cxnSp>
          <p:nvCxnSpPr>
            <p:cNvPr id="28" name="Straight Arrow Connector 27"/>
            <p:cNvCxnSpPr>
              <a:stCxn id="26" idx="3"/>
            </p:cNvCxnSpPr>
            <p:nvPr/>
          </p:nvCxnSpPr>
          <p:spPr>
            <a:xfrm>
              <a:off x="696036" y="5254388"/>
              <a:ext cx="109182" cy="10977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64300" y="3220439"/>
              <a:ext cx="1183001" cy="2033949"/>
              <a:chOff x="64300" y="3220439"/>
              <a:chExt cx="1183001" cy="2033949"/>
            </a:xfrm>
          </p:grpSpPr>
          <p:sp>
            <p:nvSpPr>
              <p:cNvPr id="26" name="Freeform 25"/>
              <p:cNvSpPr/>
              <p:nvPr/>
            </p:nvSpPr>
            <p:spPr>
              <a:xfrm>
                <a:off x="523469" y="3794078"/>
                <a:ext cx="281749" cy="1460310"/>
              </a:xfrm>
              <a:custGeom>
                <a:avLst/>
                <a:gdLst>
                  <a:gd name="connsiteX0" fmla="*/ 281749 w 281749"/>
                  <a:gd name="connsiteY0" fmla="*/ 0 h 1460310"/>
                  <a:gd name="connsiteX1" fmla="*/ 49737 w 281749"/>
                  <a:gd name="connsiteY1" fmla="*/ 368489 h 1460310"/>
                  <a:gd name="connsiteX2" fmla="*/ 8794 w 281749"/>
                  <a:gd name="connsiteY2" fmla="*/ 968991 h 1460310"/>
                  <a:gd name="connsiteX3" fmla="*/ 172567 w 281749"/>
                  <a:gd name="connsiteY3" fmla="*/ 1460310 h 1460310"/>
                </a:gdLst>
                <a:ahLst/>
                <a:cxnLst>
                  <a:cxn ang="0">
                    <a:pos x="connsiteX0" y="connsiteY0"/>
                  </a:cxn>
                  <a:cxn ang="0">
                    <a:pos x="connsiteX1" y="connsiteY1"/>
                  </a:cxn>
                  <a:cxn ang="0">
                    <a:pos x="connsiteX2" y="connsiteY2"/>
                  </a:cxn>
                  <a:cxn ang="0">
                    <a:pos x="connsiteX3" y="connsiteY3"/>
                  </a:cxn>
                </a:cxnLst>
                <a:rect l="l" t="t" r="r" b="b"/>
                <a:pathLst>
                  <a:path w="281749" h="1460310">
                    <a:moveTo>
                      <a:pt x="281749" y="0"/>
                    </a:moveTo>
                    <a:cubicBezTo>
                      <a:pt x="188489" y="103495"/>
                      <a:pt x="95229" y="206991"/>
                      <a:pt x="49737" y="368489"/>
                    </a:cubicBezTo>
                    <a:cubicBezTo>
                      <a:pt x="4245" y="529987"/>
                      <a:pt x="-11678" y="787021"/>
                      <a:pt x="8794" y="968991"/>
                    </a:cubicBezTo>
                    <a:cubicBezTo>
                      <a:pt x="29266" y="1150961"/>
                      <a:pt x="100916" y="1305635"/>
                      <a:pt x="172567" y="14603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4300" y="3220439"/>
                <a:ext cx="1183001" cy="738664"/>
              </a:xfrm>
              <a:prstGeom prst="rect">
                <a:avLst/>
              </a:prstGeom>
              <a:noFill/>
            </p:spPr>
            <p:txBody>
              <a:bodyPr wrap="square" rtlCol="0">
                <a:spAutoFit/>
              </a:bodyPr>
              <a:lstStyle/>
              <a:p>
                <a:r>
                  <a:rPr lang="en-US" sz="1400" dirty="0" smtClean="0"/>
                  <a:t>Earth rotates this way</a:t>
                </a:r>
                <a:endParaRPr lang="en-US" sz="1400" dirty="0"/>
              </a:p>
            </p:txBody>
          </p:sp>
        </p:grpSp>
      </p:grpSp>
    </p:spTree>
    <p:extLst>
      <p:ext uri="{BB962C8B-B14F-4D97-AF65-F5344CB8AC3E}">
        <p14:creationId xmlns:p14="http://schemas.microsoft.com/office/powerpoint/2010/main" val="2161778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144" y="495069"/>
            <a:ext cx="8236423" cy="1255728"/>
          </a:xfrm>
          <a:prstGeom prst="rect">
            <a:avLst/>
          </a:prstGeom>
        </p:spPr>
        <p:txBody>
          <a:bodyPr wrap="square">
            <a:spAutoFit/>
          </a:bodyPr>
          <a:lstStyle/>
          <a:p>
            <a:pPr marL="342900" lvl="0" indent="-342900">
              <a:spcBef>
                <a:spcPct val="20000"/>
              </a:spcBef>
              <a:buFont typeface="Arial" pitchFamily="34" charset="0"/>
              <a:buChar char="•"/>
            </a:pPr>
            <a:r>
              <a:rPr lang="en-US" dirty="0">
                <a:solidFill>
                  <a:prstClr val="black">
                    <a:lumMod val="50000"/>
                    <a:lumOff val="50000"/>
                  </a:prstClr>
                </a:solidFill>
                <a:latin typeface="Century Gothic"/>
              </a:rPr>
              <a:t>If the other section is </a:t>
            </a:r>
            <a:r>
              <a:rPr lang="en-US" i="1" dirty="0">
                <a:solidFill>
                  <a:prstClr val="black">
                    <a:lumMod val="50000"/>
                    <a:lumOff val="50000"/>
                  </a:prstClr>
                </a:solidFill>
                <a:latin typeface="Century Gothic"/>
              </a:rPr>
              <a:t>before</a:t>
            </a:r>
            <a:r>
              <a:rPr lang="en-US" dirty="0">
                <a:solidFill>
                  <a:prstClr val="black">
                    <a:lumMod val="50000"/>
                    <a:lumOff val="50000"/>
                  </a:prstClr>
                </a:solidFill>
                <a:latin typeface="Century Gothic"/>
              </a:rPr>
              <a:t> midnight (fig. B), then it is </a:t>
            </a:r>
            <a:r>
              <a:rPr lang="en-US" i="1" u="sng" dirty="0">
                <a:solidFill>
                  <a:srgbClr val="FF0000"/>
                </a:solidFill>
                <a:latin typeface="Century Gothic"/>
              </a:rPr>
              <a:t>yesterday</a:t>
            </a:r>
            <a:r>
              <a:rPr lang="en-US" dirty="0" smtClean="0">
                <a:solidFill>
                  <a:prstClr val="black">
                    <a:lumMod val="50000"/>
                    <a:lumOff val="50000"/>
                  </a:prstClr>
                </a:solidFill>
                <a:latin typeface="Century Gothic"/>
              </a:rPr>
              <a:t>.</a:t>
            </a:r>
          </a:p>
          <a:p>
            <a:pPr marL="342900" indent="-342900">
              <a:spcBef>
                <a:spcPct val="20000"/>
              </a:spcBef>
              <a:buFont typeface="Arial" pitchFamily="34" charset="0"/>
              <a:buChar char="•"/>
            </a:pPr>
            <a:r>
              <a:rPr lang="en-US" dirty="0">
                <a:solidFill>
                  <a:schemeClr val="tx1">
                    <a:lumMod val="50000"/>
                    <a:lumOff val="50000"/>
                  </a:schemeClr>
                </a:solidFill>
                <a:latin typeface="+mj-lt"/>
              </a:rPr>
              <a:t>Traveling in a counterclockwise direction from the location that you’re talking about, if you come to </a:t>
            </a:r>
            <a:r>
              <a:rPr lang="en-US" dirty="0" smtClean="0">
                <a:solidFill>
                  <a:schemeClr val="tx1">
                    <a:lumMod val="50000"/>
                    <a:lumOff val="50000"/>
                  </a:schemeClr>
                </a:solidFill>
                <a:latin typeface="+mj-lt"/>
              </a:rPr>
              <a:t>international dateline </a:t>
            </a:r>
            <a:r>
              <a:rPr lang="en-US" dirty="0">
                <a:solidFill>
                  <a:schemeClr val="tx1">
                    <a:lumMod val="50000"/>
                    <a:lumOff val="50000"/>
                  </a:schemeClr>
                </a:solidFill>
                <a:latin typeface="+mj-lt"/>
              </a:rPr>
              <a:t>first, then the other day is </a:t>
            </a:r>
            <a:r>
              <a:rPr lang="en-US" b="1" i="1" u="sng" dirty="0" smtClean="0">
                <a:solidFill>
                  <a:srgbClr val="FF0000"/>
                </a:solidFill>
                <a:latin typeface="+mj-lt"/>
              </a:rPr>
              <a:t>Yesterday</a:t>
            </a:r>
            <a:r>
              <a:rPr lang="en-US" dirty="0" smtClean="0">
                <a:solidFill>
                  <a:srgbClr val="FF0000"/>
                </a:solidFill>
                <a:latin typeface="+mj-lt"/>
              </a:rPr>
              <a:t>.</a:t>
            </a:r>
            <a:endParaRPr lang="en-US" dirty="0">
              <a:solidFill>
                <a:srgbClr val="FF0000"/>
              </a:solidFill>
              <a:latin typeface="+mj-lt"/>
            </a:endParaRPr>
          </a:p>
        </p:txBody>
      </p:sp>
      <p:grpSp>
        <p:nvGrpSpPr>
          <p:cNvPr id="4" name="Group 5"/>
          <p:cNvGrpSpPr>
            <a:grpSpLocks/>
          </p:cNvGrpSpPr>
          <p:nvPr/>
        </p:nvGrpSpPr>
        <p:grpSpPr bwMode="auto">
          <a:xfrm>
            <a:off x="1509712" y="2422525"/>
            <a:ext cx="1590675" cy="2555875"/>
            <a:chOff x="2490" y="6322"/>
            <a:chExt cx="2505" cy="4025"/>
          </a:xfrm>
        </p:grpSpPr>
        <p:sp>
          <p:nvSpPr>
            <p:cNvPr id="5" name="Oval 6"/>
            <p:cNvSpPr>
              <a:spLocks noChangeArrowheads="1"/>
            </p:cNvSpPr>
            <p:nvPr/>
          </p:nvSpPr>
          <p:spPr bwMode="auto">
            <a:xfrm>
              <a:off x="2490" y="7302"/>
              <a:ext cx="2505" cy="2445"/>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Line 7"/>
            <p:cNvSpPr>
              <a:spLocks noChangeShapeType="1"/>
            </p:cNvSpPr>
            <p:nvPr/>
          </p:nvSpPr>
          <p:spPr bwMode="auto">
            <a:xfrm>
              <a:off x="3315" y="6417"/>
              <a:ext cx="0"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8"/>
            <p:cNvSpPr>
              <a:spLocks noChangeShapeType="1"/>
            </p:cNvSpPr>
            <p:nvPr/>
          </p:nvSpPr>
          <p:spPr bwMode="auto">
            <a:xfrm>
              <a:off x="4110" y="6417"/>
              <a:ext cx="0"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9"/>
            <p:cNvSpPr>
              <a:spLocks noChangeArrowheads="1"/>
            </p:cNvSpPr>
            <p:nvPr/>
          </p:nvSpPr>
          <p:spPr bwMode="auto">
            <a:xfrm>
              <a:off x="3060" y="7842"/>
              <a:ext cx="1335" cy="1320"/>
            </a:xfrm>
            <a:prstGeom prst="ellipse">
              <a:avLst/>
            </a:prstGeom>
            <a:solidFill>
              <a:srgbClr val="00FF00"/>
            </a:solidFill>
            <a:ln w="19050">
              <a:solidFill>
                <a:srgbClr val="3399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10"/>
            <p:cNvSpPr>
              <a:spLocks noChangeShapeType="1"/>
            </p:cNvSpPr>
            <p:nvPr/>
          </p:nvSpPr>
          <p:spPr bwMode="auto">
            <a:xfrm flipH="1">
              <a:off x="3405" y="9132"/>
              <a:ext cx="120" cy="5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1"/>
            <p:cNvSpPr>
              <a:spLocks noChangeShapeType="1"/>
            </p:cNvSpPr>
            <p:nvPr/>
          </p:nvSpPr>
          <p:spPr bwMode="auto">
            <a:xfrm>
              <a:off x="3960" y="9102"/>
              <a:ext cx="165" cy="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p:cNvSpPr>
              <a:spLocks noChangeArrowheads="1"/>
            </p:cNvSpPr>
            <p:nvPr/>
          </p:nvSpPr>
          <p:spPr bwMode="auto">
            <a:xfrm>
              <a:off x="3615" y="7992"/>
              <a:ext cx="390" cy="360"/>
            </a:xfrm>
            <a:prstGeom prst="star5">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13"/>
            <p:cNvSpPr>
              <a:spLocks noChangeShapeType="1"/>
            </p:cNvSpPr>
            <p:nvPr/>
          </p:nvSpPr>
          <p:spPr bwMode="auto">
            <a:xfrm>
              <a:off x="3750" y="8547"/>
              <a:ext cx="0" cy="180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p:cNvSpPr>
              <a:spLocks noChangeArrowheads="1"/>
            </p:cNvSpPr>
            <p:nvPr/>
          </p:nvSpPr>
          <p:spPr bwMode="auto">
            <a:xfrm>
              <a:off x="3330" y="6322"/>
              <a:ext cx="803" cy="323"/>
            </a:xfrm>
            <a:prstGeom prst="upArrow">
              <a:avLst>
                <a:gd name="adj1" fmla="val 50000"/>
                <a:gd name="adj2" fmla="val 25000"/>
              </a:avLst>
            </a:prstGeom>
            <a:solidFill>
              <a:srgbClr val="FFCC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Line 15"/>
          <p:cNvSpPr>
            <a:spLocks noChangeShapeType="1"/>
          </p:cNvSpPr>
          <p:nvPr/>
        </p:nvSpPr>
        <p:spPr bwMode="auto">
          <a:xfrm flipH="1">
            <a:off x="995362" y="3856038"/>
            <a:ext cx="1247775" cy="238125"/>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p:nvSpPr>
        <p:spPr bwMode="auto">
          <a:xfrm>
            <a:off x="1166812" y="4037013"/>
            <a:ext cx="1095375" cy="884237"/>
          </a:xfrm>
          <a:custGeom>
            <a:avLst/>
            <a:gdLst>
              <a:gd name="T0" fmla="*/ 0 w 1725"/>
              <a:gd name="T1" fmla="*/ 0 h 1393"/>
              <a:gd name="T2" fmla="*/ 15 w 1725"/>
              <a:gd name="T3" fmla="*/ 90 h 1393"/>
              <a:gd name="T4" fmla="*/ 45 w 1725"/>
              <a:gd name="T5" fmla="*/ 135 h 1393"/>
              <a:gd name="T6" fmla="*/ 180 w 1725"/>
              <a:gd name="T7" fmla="*/ 360 h 1393"/>
              <a:gd name="T8" fmla="*/ 240 w 1725"/>
              <a:gd name="T9" fmla="*/ 450 h 1393"/>
              <a:gd name="T10" fmla="*/ 285 w 1725"/>
              <a:gd name="T11" fmla="*/ 495 h 1393"/>
              <a:gd name="T12" fmla="*/ 420 w 1725"/>
              <a:gd name="T13" fmla="*/ 675 h 1393"/>
              <a:gd name="T14" fmla="*/ 465 w 1725"/>
              <a:gd name="T15" fmla="*/ 705 h 1393"/>
              <a:gd name="T16" fmla="*/ 555 w 1725"/>
              <a:gd name="T17" fmla="*/ 795 h 1393"/>
              <a:gd name="T18" fmla="*/ 810 w 1725"/>
              <a:gd name="T19" fmla="*/ 1035 h 1393"/>
              <a:gd name="T20" fmla="*/ 1020 w 1725"/>
              <a:gd name="T21" fmla="*/ 1155 h 1393"/>
              <a:gd name="T22" fmla="*/ 1200 w 1725"/>
              <a:gd name="T23" fmla="*/ 1215 h 1393"/>
              <a:gd name="T24" fmla="*/ 1440 w 1725"/>
              <a:gd name="T25" fmla="*/ 1305 h 1393"/>
              <a:gd name="T26" fmla="*/ 1560 w 1725"/>
              <a:gd name="T27" fmla="*/ 1350 h 1393"/>
              <a:gd name="T28" fmla="*/ 1725 w 1725"/>
              <a:gd name="T29" fmla="*/ 1365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5" h="1393">
                <a:moveTo>
                  <a:pt x="0" y="0"/>
                </a:moveTo>
                <a:cubicBezTo>
                  <a:pt x="5" y="30"/>
                  <a:pt x="5" y="61"/>
                  <a:pt x="15" y="90"/>
                </a:cubicBezTo>
                <a:cubicBezTo>
                  <a:pt x="21" y="107"/>
                  <a:pt x="36" y="119"/>
                  <a:pt x="45" y="135"/>
                </a:cubicBezTo>
                <a:cubicBezTo>
                  <a:pt x="94" y="224"/>
                  <a:pt x="123" y="279"/>
                  <a:pt x="180" y="360"/>
                </a:cubicBezTo>
                <a:cubicBezTo>
                  <a:pt x="201" y="390"/>
                  <a:pt x="215" y="425"/>
                  <a:pt x="240" y="450"/>
                </a:cubicBezTo>
                <a:cubicBezTo>
                  <a:pt x="255" y="465"/>
                  <a:pt x="272" y="478"/>
                  <a:pt x="285" y="495"/>
                </a:cubicBezTo>
                <a:cubicBezTo>
                  <a:pt x="331" y="554"/>
                  <a:pt x="367" y="622"/>
                  <a:pt x="420" y="675"/>
                </a:cubicBezTo>
                <a:cubicBezTo>
                  <a:pt x="433" y="688"/>
                  <a:pt x="452" y="693"/>
                  <a:pt x="465" y="705"/>
                </a:cubicBezTo>
                <a:cubicBezTo>
                  <a:pt x="497" y="733"/>
                  <a:pt x="525" y="765"/>
                  <a:pt x="555" y="795"/>
                </a:cubicBezTo>
                <a:cubicBezTo>
                  <a:pt x="637" y="877"/>
                  <a:pt x="705" y="982"/>
                  <a:pt x="810" y="1035"/>
                </a:cubicBezTo>
                <a:cubicBezTo>
                  <a:pt x="962" y="1111"/>
                  <a:pt x="893" y="1070"/>
                  <a:pt x="1020" y="1155"/>
                </a:cubicBezTo>
                <a:cubicBezTo>
                  <a:pt x="1071" y="1189"/>
                  <a:pt x="1149" y="1181"/>
                  <a:pt x="1200" y="1215"/>
                </a:cubicBezTo>
                <a:cubicBezTo>
                  <a:pt x="1276" y="1266"/>
                  <a:pt x="1358" y="1274"/>
                  <a:pt x="1440" y="1305"/>
                </a:cubicBezTo>
                <a:cubicBezTo>
                  <a:pt x="1664" y="1389"/>
                  <a:pt x="1344" y="1288"/>
                  <a:pt x="1560" y="1350"/>
                </a:cubicBezTo>
                <a:cubicBezTo>
                  <a:pt x="1617" y="1366"/>
                  <a:pt x="1668" y="1393"/>
                  <a:pt x="1725" y="1365"/>
                </a:cubicBezTo>
              </a:path>
            </a:pathLst>
          </a:custGeom>
          <a:noFill/>
          <a:ln w="19050" cmpd="sng">
            <a:solidFill>
              <a:srgbClr val="FF00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p:nvSpPr>
        <p:spPr bwMode="auto">
          <a:xfrm>
            <a:off x="1185862" y="2693988"/>
            <a:ext cx="2257425" cy="2257425"/>
          </a:xfrm>
          <a:custGeom>
            <a:avLst/>
            <a:gdLst>
              <a:gd name="T0" fmla="*/ 1921 w 3556"/>
              <a:gd name="T1" fmla="*/ 3555 h 3555"/>
              <a:gd name="T2" fmla="*/ 2236 w 3556"/>
              <a:gd name="T3" fmla="*/ 3495 h 3555"/>
              <a:gd name="T4" fmla="*/ 2461 w 3556"/>
              <a:gd name="T5" fmla="*/ 3450 h 3555"/>
              <a:gd name="T6" fmla="*/ 2641 w 3556"/>
              <a:gd name="T7" fmla="*/ 3315 h 3555"/>
              <a:gd name="T8" fmla="*/ 3181 w 3556"/>
              <a:gd name="T9" fmla="*/ 2850 h 3555"/>
              <a:gd name="T10" fmla="*/ 3241 w 3556"/>
              <a:gd name="T11" fmla="*/ 2730 h 3555"/>
              <a:gd name="T12" fmla="*/ 3376 w 3556"/>
              <a:gd name="T13" fmla="*/ 2490 h 3555"/>
              <a:gd name="T14" fmla="*/ 3481 w 3556"/>
              <a:gd name="T15" fmla="*/ 2190 h 3555"/>
              <a:gd name="T16" fmla="*/ 3556 w 3556"/>
              <a:gd name="T17" fmla="*/ 1800 h 3555"/>
              <a:gd name="T18" fmla="*/ 3541 w 3556"/>
              <a:gd name="T19" fmla="*/ 1320 h 3555"/>
              <a:gd name="T20" fmla="*/ 3466 w 3556"/>
              <a:gd name="T21" fmla="*/ 1050 h 3555"/>
              <a:gd name="T22" fmla="*/ 3391 w 3556"/>
              <a:gd name="T23" fmla="*/ 840 h 3555"/>
              <a:gd name="T24" fmla="*/ 3346 w 3556"/>
              <a:gd name="T25" fmla="*/ 690 h 3555"/>
              <a:gd name="T26" fmla="*/ 3331 w 3556"/>
              <a:gd name="T27" fmla="*/ 645 h 3555"/>
              <a:gd name="T28" fmla="*/ 3196 w 3556"/>
              <a:gd name="T29" fmla="*/ 465 h 3555"/>
              <a:gd name="T30" fmla="*/ 3061 w 3556"/>
              <a:gd name="T31" fmla="*/ 315 h 3555"/>
              <a:gd name="T32" fmla="*/ 2941 w 3556"/>
              <a:gd name="T33" fmla="*/ 255 h 3555"/>
              <a:gd name="T34" fmla="*/ 2896 w 3556"/>
              <a:gd name="T35" fmla="*/ 210 h 3555"/>
              <a:gd name="T36" fmla="*/ 2746 w 3556"/>
              <a:gd name="T37" fmla="*/ 120 h 3555"/>
              <a:gd name="T38" fmla="*/ 2596 w 3556"/>
              <a:gd name="T39" fmla="*/ 75 h 3555"/>
              <a:gd name="T40" fmla="*/ 2536 w 3556"/>
              <a:gd name="T41" fmla="*/ 45 h 3555"/>
              <a:gd name="T42" fmla="*/ 2326 w 3556"/>
              <a:gd name="T43" fmla="*/ 0 h 3555"/>
              <a:gd name="T44" fmla="*/ 1801 w 3556"/>
              <a:gd name="T45" fmla="*/ 15 h 3555"/>
              <a:gd name="T46" fmla="*/ 1246 w 3556"/>
              <a:gd name="T47" fmla="*/ 90 h 3555"/>
              <a:gd name="T48" fmla="*/ 526 w 3556"/>
              <a:gd name="T49" fmla="*/ 255 h 3555"/>
              <a:gd name="T50" fmla="*/ 211 w 3556"/>
              <a:gd name="T51" fmla="*/ 615 h 3555"/>
              <a:gd name="T52" fmla="*/ 166 w 3556"/>
              <a:gd name="T53" fmla="*/ 765 h 3555"/>
              <a:gd name="T54" fmla="*/ 31 w 3556"/>
              <a:gd name="T55" fmla="*/ 1275 h 3555"/>
              <a:gd name="T56" fmla="*/ 31 w 3556"/>
              <a:gd name="T57" fmla="*/ 1800 h 3555"/>
              <a:gd name="T58" fmla="*/ 106 w 3556"/>
              <a:gd name="T59" fmla="*/ 2025 h 3555"/>
              <a:gd name="T60" fmla="*/ 106 w 3556"/>
              <a:gd name="T61" fmla="*/ 2115 h 3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56" h="3555">
                <a:moveTo>
                  <a:pt x="1921" y="3555"/>
                </a:moveTo>
                <a:cubicBezTo>
                  <a:pt x="2031" y="3543"/>
                  <a:pt x="2130" y="3522"/>
                  <a:pt x="2236" y="3495"/>
                </a:cubicBezTo>
                <a:cubicBezTo>
                  <a:pt x="2310" y="3476"/>
                  <a:pt x="2394" y="3487"/>
                  <a:pt x="2461" y="3450"/>
                </a:cubicBezTo>
                <a:cubicBezTo>
                  <a:pt x="2531" y="3411"/>
                  <a:pt x="2573" y="3354"/>
                  <a:pt x="2641" y="3315"/>
                </a:cubicBezTo>
                <a:cubicBezTo>
                  <a:pt x="2852" y="3195"/>
                  <a:pt x="3034" y="3046"/>
                  <a:pt x="3181" y="2850"/>
                </a:cubicBezTo>
                <a:cubicBezTo>
                  <a:pt x="3215" y="2749"/>
                  <a:pt x="3170" y="2872"/>
                  <a:pt x="3241" y="2730"/>
                </a:cubicBezTo>
                <a:cubicBezTo>
                  <a:pt x="3281" y="2650"/>
                  <a:pt x="3326" y="2566"/>
                  <a:pt x="3376" y="2490"/>
                </a:cubicBezTo>
                <a:cubicBezTo>
                  <a:pt x="3402" y="2388"/>
                  <a:pt x="3455" y="2293"/>
                  <a:pt x="3481" y="2190"/>
                </a:cubicBezTo>
                <a:cubicBezTo>
                  <a:pt x="3513" y="2061"/>
                  <a:pt x="3524" y="1929"/>
                  <a:pt x="3556" y="1800"/>
                </a:cubicBezTo>
                <a:cubicBezTo>
                  <a:pt x="3551" y="1640"/>
                  <a:pt x="3553" y="1480"/>
                  <a:pt x="3541" y="1320"/>
                </a:cubicBezTo>
                <a:cubicBezTo>
                  <a:pt x="3534" y="1228"/>
                  <a:pt x="3488" y="1139"/>
                  <a:pt x="3466" y="1050"/>
                </a:cubicBezTo>
                <a:cubicBezTo>
                  <a:pt x="3448" y="977"/>
                  <a:pt x="3433" y="903"/>
                  <a:pt x="3391" y="840"/>
                </a:cubicBezTo>
                <a:cubicBezTo>
                  <a:pt x="3368" y="749"/>
                  <a:pt x="3383" y="800"/>
                  <a:pt x="3346" y="690"/>
                </a:cubicBezTo>
                <a:cubicBezTo>
                  <a:pt x="3341" y="675"/>
                  <a:pt x="3342" y="656"/>
                  <a:pt x="3331" y="645"/>
                </a:cubicBezTo>
                <a:cubicBezTo>
                  <a:pt x="3276" y="590"/>
                  <a:pt x="3242" y="526"/>
                  <a:pt x="3196" y="465"/>
                </a:cubicBezTo>
                <a:cubicBezTo>
                  <a:pt x="3164" y="422"/>
                  <a:pt x="3104" y="337"/>
                  <a:pt x="3061" y="315"/>
                </a:cubicBezTo>
                <a:cubicBezTo>
                  <a:pt x="3021" y="295"/>
                  <a:pt x="2981" y="275"/>
                  <a:pt x="2941" y="255"/>
                </a:cubicBezTo>
                <a:cubicBezTo>
                  <a:pt x="2922" y="246"/>
                  <a:pt x="2912" y="224"/>
                  <a:pt x="2896" y="210"/>
                </a:cubicBezTo>
                <a:cubicBezTo>
                  <a:pt x="2856" y="176"/>
                  <a:pt x="2794" y="141"/>
                  <a:pt x="2746" y="120"/>
                </a:cubicBezTo>
                <a:cubicBezTo>
                  <a:pt x="2561" y="38"/>
                  <a:pt x="2736" y="127"/>
                  <a:pt x="2596" y="75"/>
                </a:cubicBezTo>
                <a:cubicBezTo>
                  <a:pt x="2575" y="67"/>
                  <a:pt x="2557" y="52"/>
                  <a:pt x="2536" y="45"/>
                </a:cubicBezTo>
                <a:cubicBezTo>
                  <a:pt x="2471" y="23"/>
                  <a:pt x="2393" y="13"/>
                  <a:pt x="2326" y="0"/>
                </a:cubicBezTo>
                <a:cubicBezTo>
                  <a:pt x="2151" y="5"/>
                  <a:pt x="1976" y="6"/>
                  <a:pt x="1801" y="15"/>
                </a:cubicBezTo>
                <a:cubicBezTo>
                  <a:pt x="1616" y="24"/>
                  <a:pt x="1429" y="64"/>
                  <a:pt x="1246" y="90"/>
                </a:cubicBezTo>
                <a:cubicBezTo>
                  <a:pt x="1004" y="125"/>
                  <a:pt x="748" y="144"/>
                  <a:pt x="526" y="255"/>
                </a:cubicBezTo>
                <a:cubicBezTo>
                  <a:pt x="367" y="334"/>
                  <a:pt x="302" y="478"/>
                  <a:pt x="211" y="615"/>
                </a:cubicBezTo>
                <a:cubicBezTo>
                  <a:pt x="203" y="647"/>
                  <a:pt x="171" y="744"/>
                  <a:pt x="166" y="765"/>
                </a:cubicBezTo>
                <a:cubicBezTo>
                  <a:pt x="123" y="936"/>
                  <a:pt x="87" y="1108"/>
                  <a:pt x="31" y="1275"/>
                </a:cubicBezTo>
                <a:cubicBezTo>
                  <a:pt x="0" y="1493"/>
                  <a:pt x="0" y="1448"/>
                  <a:pt x="31" y="1800"/>
                </a:cubicBezTo>
                <a:cubicBezTo>
                  <a:pt x="37" y="1868"/>
                  <a:pt x="84" y="1958"/>
                  <a:pt x="106" y="2025"/>
                </a:cubicBezTo>
                <a:cubicBezTo>
                  <a:pt x="115" y="2053"/>
                  <a:pt x="106" y="2085"/>
                  <a:pt x="106" y="2115"/>
                </a:cubicBezTo>
              </a:path>
            </a:pathLst>
          </a:custGeom>
          <a:noFill/>
          <a:ln w="19050" cmpd="sng">
            <a:solidFill>
              <a:srgbClr val="0000FF"/>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3855310" y="1664700"/>
            <a:ext cx="1872134" cy="369332"/>
            <a:chOff x="3731485" y="3152306"/>
            <a:chExt cx="1872134" cy="369332"/>
          </a:xfrm>
        </p:grpSpPr>
        <p:sp>
          <p:nvSpPr>
            <p:cNvPr id="20" name="AutoShape 16"/>
            <p:cNvSpPr>
              <a:spLocks noChangeArrowheads="1"/>
            </p:cNvSpPr>
            <p:nvPr/>
          </p:nvSpPr>
          <p:spPr bwMode="auto">
            <a:xfrm>
              <a:off x="3731485" y="3222672"/>
              <a:ext cx="247650" cy="228600"/>
            </a:xfrm>
            <a:prstGeom prst="star5">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3979135" y="3152306"/>
              <a:ext cx="1624484" cy="369332"/>
            </a:xfrm>
            <a:prstGeom prst="rect">
              <a:avLst/>
            </a:prstGeom>
          </p:spPr>
          <p:txBody>
            <a:bodyPr wrap="none">
              <a:spAutoFit/>
            </a:bodyPr>
            <a:lstStyle/>
            <a:p>
              <a:r>
                <a:rPr lang="en-US" dirty="0"/>
                <a:t>Your Location</a:t>
              </a:r>
            </a:p>
          </p:txBody>
        </p:sp>
      </p:grpSp>
      <p:sp>
        <p:nvSpPr>
          <p:cNvPr id="17" name="Rectangle 16"/>
          <p:cNvSpPr/>
          <p:nvPr/>
        </p:nvSpPr>
        <p:spPr>
          <a:xfrm>
            <a:off x="789250" y="4632530"/>
            <a:ext cx="1082412" cy="369332"/>
          </a:xfrm>
          <a:prstGeom prst="rect">
            <a:avLst/>
          </a:prstGeom>
        </p:spPr>
        <p:txBody>
          <a:bodyPr wrap="none">
            <a:spAutoFit/>
          </a:bodyPr>
          <a:lstStyle/>
          <a:p>
            <a:r>
              <a:rPr lang="en-US" i="1" dirty="0">
                <a:solidFill>
                  <a:srgbClr val="FF0000"/>
                </a:solidFill>
              </a:rPr>
              <a:t>Yesterday</a:t>
            </a:r>
          </a:p>
        </p:txBody>
      </p:sp>
      <p:sp>
        <p:nvSpPr>
          <p:cNvPr id="18" name="Rectangle 17"/>
          <p:cNvSpPr/>
          <p:nvPr/>
        </p:nvSpPr>
        <p:spPr>
          <a:xfrm>
            <a:off x="3239958" y="3018393"/>
            <a:ext cx="739177" cy="369332"/>
          </a:xfrm>
          <a:prstGeom prst="rect">
            <a:avLst/>
          </a:prstGeom>
        </p:spPr>
        <p:txBody>
          <a:bodyPr wrap="none">
            <a:spAutoFit/>
          </a:bodyPr>
          <a:lstStyle/>
          <a:p>
            <a:r>
              <a:rPr lang="en-US" i="1" dirty="0">
                <a:solidFill>
                  <a:srgbClr val="0070C0"/>
                </a:solidFill>
              </a:rPr>
              <a:t>Today</a:t>
            </a:r>
            <a:endParaRPr lang="en-US" dirty="0"/>
          </a:p>
        </p:txBody>
      </p:sp>
      <p:grpSp>
        <p:nvGrpSpPr>
          <p:cNvPr id="30" name="Group 29"/>
          <p:cNvGrpSpPr/>
          <p:nvPr/>
        </p:nvGrpSpPr>
        <p:grpSpPr>
          <a:xfrm>
            <a:off x="253952" y="2433647"/>
            <a:ext cx="1183001" cy="2143723"/>
            <a:chOff x="64300" y="3220439"/>
            <a:chExt cx="1183001" cy="2143723"/>
          </a:xfrm>
        </p:grpSpPr>
        <p:cxnSp>
          <p:nvCxnSpPr>
            <p:cNvPr id="31" name="Straight Arrow Connector 30"/>
            <p:cNvCxnSpPr>
              <a:stCxn id="33" idx="3"/>
            </p:cNvCxnSpPr>
            <p:nvPr/>
          </p:nvCxnSpPr>
          <p:spPr>
            <a:xfrm>
              <a:off x="696036" y="5254388"/>
              <a:ext cx="109182" cy="10977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4300" y="3220439"/>
              <a:ext cx="1183001" cy="2033949"/>
              <a:chOff x="64300" y="3220439"/>
              <a:chExt cx="1183001" cy="2033949"/>
            </a:xfrm>
          </p:grpSpPr>
          <p:sp>
            <p:nvSpPr>
              <p:cNvPr id="33" name="Freeform 32"/>
              <p:cNvSpPr/>
              <p:nvPr/>
            </p:nvSpPr>
            <p:spPr>
              <a:xfrm>
                <a:off x="523469" y="3794078"/>
                <a:ext cx="281749" cy="1460310"/>
              </a:xfrm>
              <a:custGeom>
                <a:avLst/>
                <a:gdLst>
                  <a:gd name="connsiteX0" fmla="*/ 281749 w 281749"/>
                  <a:gd name="connsiteY0" fmla="*/ 0 h 1460310"/>
                  <a:gd name="connsiteX1" fmla="*/ 49737 w 281749"/>
                  <a:gd name="connsiteY1" fmla="*/ 368489 h 1460310"/>
                  <a:gd name="connsiteX2" fmla="*/ 8794 w 281749"/>
                  <a:gd name="connsiteY2" fmla="*/ 968991 h 1460310"/>
                  <a:gd name="connsiteX3" fmla="*/ 172567 w 281749"/>
                  <a:gd name="connsiteY3" fmla="*/ 1460310 h 1460310"/>
                </a:gdLst>
                <a:ahLst/>
                <a:cxnLst>
                  <a:cxn ang="0">
                    <a:pos x="connsiteX0" y="connsiteY0"/>
                  </a:cxn>
                  <a:cxn ang="0">
                    <a:pos x="connsiteX1" y="connsiteY1"/>
                  </a:cxn>
                  <a:cxn ang="0">
                    <a:pos x="connsiteX2" y="connsiteY2"/>
                  </a:cxn>
                  <a:cxn ang="0">
                    <a:pos x="connsiteX3" y="connsiteY3"/>
                  </a:cxn>
                </a:cxnLst>
                <a:rect l="l" t="t" r="r" b="b"/>
                <a:pathLst>
                  <a:path w="281749" h="1460310">
                    <a:moveTo>
                      <a:pt x="281749" y="0"/>
                    </a:moveTo>
                    <a:cubicBezTo>
                      <a:pt x="188489" y="103495"/>
                      <a:pt x="95229" y="206991"/>
                      <a:pt x="49737" y="368489"/>
                    </a:cubicBezTo>
                    <a:cubicBezTo>
                      <a:pt x="4245" y="529987"/>
                      <a:pt x="-11678" y="787021"/>
                      <a:pt x="8794" y="968991"/>
                    </a:cubicBezTo>
                    <a:cubicBezTo>
                      <a:pt x="29266" y="1150961"/>
                      <a:pt x="100916" y="1305635"/>
                      <a:pt x="172567" y="14603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4300" y="3220439"/>
                <a:ext cx="1183001" cy="738664"/>
              </a:xfrm>
              <a:prstGeom prst="rect">
                <a:avLst/>
              </a:prstGeom>
              <a:noFill/>
            </p:spPr>
            <p:txBody>
              <a:bodyPr wrap="square" rtlCol="0">
                <a:spAutoFit/>
              </a:bodyPr>
              <a:lstStyle/>
              <a:p>
                <a:r>
                  <a:rPr lang="en-US" sz="1400" dirty="0" smtClean="0"/>
                  <a:t>Earth rotates this way</a:t>
                </a:r>
                <a:endParaRPr lang="en-US" sz="1400" dirty="0"/>
              </a:p>
            </p:txBody>
          </p:sp>
        </p:grpSp>
      </p:grpSp>
      <p:sp>
        <p:nvSpPr>
          <p:cNvPr id="22" name="Rectangle 21"/>
          <p:cNvSpPr/>
          <p:nvPr/>
        </p:nvSpPr>
        <p:spPr>
          <a:xfrm>
            <a:off x="1993906" y="2679839"/>
            <a:ext cx="567784" cy="307777"/>
          </a:xfrm>
          <a:prstGeom prst="rect">
            <a:avLst/>
          </a:prstGeom>
        </p:spPr>
        <p:txBody>
          <a:bodyPr wrap="none">
            <a:spAutoFit/>
          </a:bodyPr>
          <a:lstStyle/>
          <a:p>
            <a:r>
              <a:rPr lang="en-US" sz="1400" dirty="0" smtClean="0"/>
              <a:t>SUN</a:t>
            </a:r>
            <a:endParaRPr lang="en-US" sz="1400" dirty="0"/>
          </a:p>
        </p:txBody>
      </p:sp>
      <p:sp>
        <p:nvSpPr>
          <p:cNvPr id="23" name="Rectangle 22"/>
          <p:cNvSpPr/>
          <p:nvPr/>
        </p:nvSpPr>
        <p:spPr>
          <a:xfrm>
            <a:off x="498144" y="3903406"/>
            <a:ext cx="582211" cy="369332"/>
          </a:xfrm>
          <a:prstGeom prst="rect">
            <a:avLst/>
          </a:prstGeom>
        </p:spPr>
        <p:txBody>
          <a:bodyPr wrap="none">
            <a:spAutoFit/>
          </a:bodyPr>
          <a:lstStyle/>
          <a:p>
            <a:r>
              <a:rPr lang="en-US" dirty="0"/>
              <a:t>IDL</a:t>
            </a:r>
          </a:p>
        </p:txBody>
      </p:sp>
      <p:sp>
        <p:nvSpPr>
          <p:cNvPr id="35" name="Rectangle 34"/>
          <p:cNvSpPr/>
          <p:nvPr/>
        </p:nvSpPr>
        <p:spPr>
          <a:xfrm>
            <a:off x="1772273" y="5001862"/>
            <a:ext cx="1151277" cy="369332"/>
          </a:xfrm>
          <a:prstGeom prst="rect">
            <a:avLst/>
          </a:prstGeom>
        </p:spPr>
        <p:txBody>
          <a:bodyPr wrap="none">
            <a:spAutoFit/>
          </a:bodyPr>
          <a:lstStyle/>
          <a:p>
            <a:r>
              <a:rPr lang="en-US" dirty="0"/>
              <a:t>Midnight</a:t>
            </a:r>
          </a:p>
        </p:txBody>
      </p:sp>
      <p:sp>
        <p:nvSpPr>
          <p:cNvPr id="42" name="Oval 24"/>
          <p:cNvSpPr>
            <a:spLocks noChangeArrowheads="1"/>
          </p:cNvSpPr>
          <p:nvPr/>
        </p:nvSpPr>
        <p:spPr bwMode="auto">
          <a:xfrm>
            <a:off x="6096924" y="2986809"/>
            <a:ext cx="1590675" cy="1552575"/>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25"/>
          <p:cNvSpPr>
            <a:spLocks noChangeArrowheads="1"/>
          </p:cNvSpPr>
          <p:nvPr/>
        </p:nvSpPr>
        <p:spPr bwMode="auto">
          <a:xfrm>
            <a:off x="6458874" y="3329709"/>
            <a:ext cx="847725" cy="838200"/>
          </a:xfrm>
          <a:prstGeom prst="ellipse">
            <a:avLst/>
          </a:prstGeom>
          <a:solidFill>
            <a:srgbClr val="00FF00"/>
          </a:solidFill>
          <a:ln w="19050">
            <a:solidFill>
              <a:srgbClr val="3399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26"/>
          <p:cNvSpPr>
            <a:spLocks noChangeShapeType="1"/>
          </p:cNvSpPr>
          <p:nvPr/>
        </p:nvSpPr>
        <p:spPr bwMode="auto">
          <a:xfrm flipH="1">
            <a:off x="6677949" y="4148859"/>
            <a:ext cx="76200" cy="371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27"/>
          <p:cNvSpPr>
            <a:spLocks noChangeShapeType="1"/>
          </p:cNvSpPr>
          <p:nvPr/>
        </p:nvSpPr>
        <p:spPr bwMode="auto">
          <a:xfrm>
            <a:off x="7030374" y="4129809"/>
            <a:ext cx="104775"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AutoShape 28"/>
          <p:cNvSpPr>
            <a:spLocks noChangeArrowheads="1"/>
          </p:cNvSpPr>
          <p:nvPr/>
        </p:nvSpPr>
        <p:spPr bwMode="auto">
          <a:xfrm>
            <a:off x="6954174" y="3748809"/>
            <a:ext cx="247650" cy="228600"/>
          </a:xfrm>
          <a:prstGeom prst="star5">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29"/>
          <p:cNvSpPr>
            <a:spLocks noChangeShapeType="1"/>
          </p:cNvSpPr>
          <p:nvPr/>
        </p:nvSpPr>
        <p:spPr bwMode="auto">
          <a:xfrm flipV="1">
            <a:off x="6887499" y="3099521"/>
            <a:ext cx="1009650" cy="695325"/>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p:cNvSpPr>
            <a:spLocks/>
          </p:cNvSpPr>
          <p:nvPr/>
        </p:nvSpPr>
        <p:spPr bwMode="auto">
          <a:xfrm>
            <a:off x="5782599" y="2689946"/>
            <a:ext cx="2028825" cy="2127250"/>
          </a:xfrm>
          <a:custGeom>
            <a:avLst/>
            <a:gdLst>
              <a:gd name="T0" fmla="*/ 3195 w 3195"/>
              <a:gd name="T1" fmla="*/ 720 h 3351"/>
              <a:gd name="T2" fmla="*/ 3090 w 3195"/>
              <a:gd name="T3" fmla="*/ 645 h 3351"/>
              <a:gd name="T4" fmla="*/ 3000 w 3195"/>
              <a:gd name="T5" fmla="*/ 600 h 3351"/>
              <a:gd name="T6" fmla="*/ 2925 w 3195"/>
              <a:gd name="T7" fmla="*/ 540 h 3351"/>
              <a:gd name="T8" fmla="*/ 2700 w 3195"/>
              <a:gd name="T9" fmla="*/ 435 h 3351"/>
              <a:gd name="T10" fmla="*/ 1845 w 3195"/>
              <a:gd name="T11" fmla="*/ 0 h 3351"/>
              <a:gd name="T12" fmla="*/ 1290 w 3195"/>
              <a:gd name="T13" fmla="*/ 15 h 3351"/>
              <a:gd name="T14" fmla="*/ 900 w 3195"/>
              <a:gd name="T15" fmla="*/ 120 h 3351"/>
              <a:gd name="T16" fmla="*/ 705 w 3195"/>
              <a:gd name="T17" fmla="*/ 240 h 3351"/>
              <a:gd name="T18" fmla="*/ 525 w 3195"/>
              <a:gd name="T19" fmla="*/ 390 h 3351"/>
              <a:gd name="T20" fmla="*/ 465 w 3195"/>
              <a:gd name="T21" fmla="*/ 480 h 3351"/>
              <a:gd name="T22" fmla="*/ 420 w 3195"/>
              <a:gd name="T23" fmla="*/ 525 h 3351"/>
              <a:gd name="T24" fmla="*/ 390 w 3195"/>
              <a:gd name="T25" fmla="*/ 585 h 3351"/>
              <a:gd name="T26" fmla="*/ 375 w 3195"/>
              <a:gd name="T27" fmla="*/ 630 h 3351"/>
              <a:gd name="T28" fmla="*/ 195 w 3195"/>
              <a:gd name="T29" fmla="*/ 885 h 3351"/>
              <a:gd name="T30" fmla="*/ 150 w 3195"/>
              <a:gd name="T31" fmla="*/ 1005 h 3351"/>
              <a:gd name="T32" fmla="*/ 45 w 3195"/>
              <a:gd name="T33" fmla="*/ 1305 h 3351"/>
              <a:gd name="T34" fmla="*/ 0 w 3195"/>
              <a:gd name="T35" fmla="*/ 1470 h 3351"/>
              <a:gd name="T36" fmla="*/ 15 w 3195"/>
              <a:gd name="T37" fmla="*/ 1980 h 3351"/>
              <a:gd name="T38" fmla="*/ 90 w 3195"/>
              <a:gd name="T39" fmla="*/ 2295 h 3351"/>
              <a:gd name="T40" fmla="*/ 120 w 3195"/>
              <a:gd name="T41" fmla="*/ 2400 h 3351"/>
              <a:gd name="T42" fmla="*/ 150 w 3195"/>
              <a:gd name="T43" fmla="*/ 2445 h 3351"/>
              <a:gd name="T44" fmla="*/ 225 w 3195"/>
              <a:gd name="T45" fmla="*/ 2565 h 3351"/>
              <a:gd name="T46" fmla="*/ 270 w 3195"/>
              <a:gd name="T47" fmla="*/ 2655 h 3351"/>
              <a:gd name="T48" fmla="*/ 375 w 3195"/>
              <a:gd name="T49" fmla="*/ 2745 h 3351"/>
              <a:gd name="T50" fmla="*/ 480 w 3195"/>
              <a:gd name="T51" fmla="*/ 2835 h 3351"/>
              <a:gd name="T52" fmla="*/ 540 w 3195"/>
              <a:gd name="T53" fmla="*/ 2865 h 3351"/>
              <a:gd name="T54" fmla="*/ 630 w 3195"/>
              <a:gd name="T55" fmla="*/ 2925 h 3351"/>
              <a:gd name="T56" fmla="*/ 975 w 3195"/>
              <a:gd name="T57" fmla="*/ 3120 h 3351"/>
              <a:gd name="T58" fmla="*/ 1080 w 3195"/>
              <a:gd name="T59" fmla="*/ 3150 h 3351"/>
              <a:gd name="T60" fmla="*/ 1125 w 3195"/>
              <a:gd name="T61" fmla="*/ 3180 h 3351"/>
              <a:gd name="T62" fmla="*/ 1215 w 3195"/>
              <a:gd name="T63" fmla="*/ 3210 h 3351"/>
              <a:gd name="T64" fmla="*/ 1260 w 3195"/>
              <a:gd name="T65" fmla="*/ 3240 h 3351"/>
              <a:gd name="T66" fmla="*/ 1335 w 3195"/>
              <a:gd name="T67" fmla="*/ 3255 h 3351"/>
              <a:gd name="T68" fmla="*/ 1560 w 3195"/>
              <a:gd name="T69" fmla="*/ 3315 h 3351"/>
              <a:gd name="T70" fmla="*/ 1710 w 3195"/>
              <a:gd name="T71" fmla="*/ 3345 h 3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95" h="3351">
                <a:moveTo>
                  <a:pt x="3195" y="720"/>
                </a:moveTo>
                <a:cubicBezTo>
                  <a:pt x="3159" y="696"/>
                  <a:pt x="3127" y="666"/>
                  <a:pt x="3090" y="645"/>
                </a:cubicBezTo>
                <a:cubicBezTo>
                  <a:pt x="2969" y="576"/>
                  <a:pt x="3125" y="694"/>
                  <a:pt x="3000" y="600"/>
                </a:cubicBezTo>
                <a:cubicBezTo>
                  <a:pt x="2974" y="581"/>
                  <a:pt x="2952" y="557"/>
                  <a:pt x="2925" y="540"/>
                </a:cubicBezTo>
                <a:cubicBezTo>
                  <a:pt x="2858" y="498"/>
                  <a:pt x="2765" y="484"/>
                  <a:pt x="2700" y="435"/>
                </a:cubicBezTo>
                <a:cubicBezTo>
                  <a:pt x="2434" y="236"/>
                  <a:pt x="2175" y="66"/>
                  <a:pt x="1845" y="0"/>
                </a:cubicBezTo>
                <a:cubicBezTo>
                  <a:pt x="1660" y="5"/>
                  <a:pt x="1475" y="7"/>
                  <a:pt x="1290" y="15"/>
                </a:cubicBezTo>
                <a:cubicBezTo>
                  <a:pt x="1147" y="22"/>
                  <a:pt x="1034" y="87"/>
                  <a:pt x="900" y="120"/>
                </a:cubicBezTo>
                <a:cubicBezTo>
                  <a:pt x="839" y="161"/>
                  <a:pt x="775" y="217"/>
                  <a:pt x="705" y="240"/>
                </a:cubicBezTo>
                <a:cubicBezTo>
                  <a:pt x="641" y="304"/>
                  <a:pt x="583" y="304"/>
                  <a:pt x="525" y="390"/>
                </a:cubicBezTo>
                <a:cubicBezTo>
                  <a:pt x="505" y="420"/>
                  <a:pt x="490" y="455"/>
                  <a:pt x="465" y="480"/>
                </a:cubicBezTo>
                <a:cubicBezTo>
                  <a:pt x="450" y="495"/>
                  <a:pt x="432" y="508"/>
                  <a:pt x="420" y="525"/>
                </a:cubicBezTo>
                <a:cubicBezTo>
                  <a:pt x="407" y="543"/>
                  <a:pt x="399" y="564"/>
                  <a:pt x="390" y="585"/>
                </a:cubicBezTo>
                <a:cubicBezTo>
                  <a:pt x="384" y="600"/>
                  <a:pt x="383" y="617"/>
                  <a:pt x="375" y="630"/>
                </a:cubicBezTo>
                <a:cubicBezTo>
                  <a:pt x="320" y="716"/>
                  <a:pt x="252" y="799"/>
                  <a:pt x="195" y="885"/>
                </a:cubicBezTo>
                <a:cubicBezTo>
                  <a:pt x="171" y="921"/>
                  <a:pt x="165" y="965"/>
                  <a:pt x="150" y="1005"/>
                </a:cubicBezTo>
                <a:cubicBezTo>
                  <a:pt x="113" y="1105"/>
                  <a:pt x="74" y="1202"/>
                  <a:pt x="45" y="1305"/>
                </a:cubicBezTo>
                <a:cubicBezTo>
                  <a:pt x="29" y="1360"/>
                  <a:pt x="0" y="1470"/>
                  <a:pt x="0" y="1470"/>
                </a:cubicBezTo>
                <a:cubicBezTo>
                  <a:pt x="5" y="1640"/>
                  <a:pt x="7" y="1810"/>
                  <a:pt x="15" y="1980"/>
                </a:cubicBezTo>
                <a:cubicBezTo>
                  <a:pt x="20" y="2090"/>
                  <a:pt x="56" y="2192"/>
                  <a:pt x="90" y="2295"/>
                </a:cubicBezTo>
                <a:cubicBezTo>
                  <a:pt x="100" y="2324"/>
                  <a:pt x="106" y="2371"/>
                  <a:pt x="120" y="2400"/>
                </a:cubicBezTo>
                <a:cubicBezTo>
                  <a:pt x="128" y="2416"/>
                  <a:pt x="143" y="2429"/>
                  <a:pt x="150" y="2445"/>
                </a:cubicBezTo>
                <a:cubicBezTo>
                  <a:pt x="203" y="2563"/>
                  <a:pt x="144" y="2511"/>
                  <a:pt x="225" y="2565"/>
                </a:cubicBezTo>
                <a:cubicBezTo>
                  <a:pt x="244" y="2593"/>
                  <a:pt x="251" y="2627"/>
                  <a:pt x="270" y="2655"/>
                </a:cubicBezTo>
                <a:cubicBezTo>
                  <a:pt x="295" y="2692"/>
                  <a:pt x="343" y="2717"/>
                  <a:pt x="375" y="2745"/>
                </a:cubicBezTo>
                <a:cubicBezTo>
                  <a:pt x="441" y="2802"/>
                  <a:pt x="399" y="2784"/>
                  <a:pt x="480" y="2835"/>
                </a:cubicBezTo>
                <a:cubicBezTo>
                  <a:pt x="499" y="2847"/>
                  <a:pt x="522" y="2852"/>
                  <a:pt x="540" y="2865"/>
                </a:cubicBezTo>
                <a:cubicBezTo>
                  <a:pt x="638" y="2935"/>
                  <a:pt x="533" y="2893"/>
                  <a:pt x="630" y="2925"/>
                </a:cubicBezTo>
                <a:cubicBezTo>
                  <a:pt x="721" y="3016"/>
                  <a:pt x="860" y="3062"/>
                  <a:pt x="975" y="3120"/>
                </a:cubicBezTo>
                <a:cubicBezTo>
                  <a:pt x="1008" y="3136"/>
                  <a:pt x="1047" y="3134"/>
                  <a:pt x="1080" y="3150"/>
                </a:cubicBezTo>
                <a:cubicBezTo>
                  <a:pt x="1096" y="3158"/>
                  <a:pt x="1109" y="3173"/>
                  <a:pt x="1125" y="3180"/>
                </a:cubicBezTo>
                <a:cubicBezTo>
                  <a:pt x="1154" y="3193"/>
                  <a:pt x="1189" y="3192"/>
                  <a:pt x="1215" y="3210"/>
                </a:cubicBezTo>
                <a:cubicBezTo>
                  <a:pt x="1230" y="3220"/>
                  <a:pt x="1243" y="3234"/>
                  <a:pt x="1260" y="3240"/>
                </a:cubicBezTo>
                <a:cubicBezTo>
                  <a:pt x="1284" y="3249"/>
                  <a:pt x="1310" y="3249"/>
                  <a:pt x="1335" y="3255"/>
                </a:cubicBezTo>
                <a:cubicBezTo>
                  <a:pt x="1410" y="3272"/>
                  <a:pt x="1485" y="3296"/>
                  <a:pt x="1560" y="3315"/>
                </a:cubicBezTo>
                <a:cubicBezTo>
                  <a:pt x="1705" y="3351"/>
                  <a:pt x="1595" y="3345"/>
                  <a:pt x="1710" y="3345"/>
                </a:cubicBezTo>
              </a:path>
            </a:pathLst>
          </a:custGeom>
          <a:noFill/>
          <a:ln w="19050" cmpd="sng">
            <a:solidFill>
              <a:srgbClr val="FF00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p:cNvSpPr>
            <a:spLocks/>
          </p:cNvSpPr>
          <p:nvPr/>
        </p:nvSpPr>
        <p:spPr bwMode="auto">
          <a:xfrm>
            <a:off x="6897024" y="3185246"/>
            <a:ext cx="1114425" cy="1608138"/>
          </a:xfrm>
          <a:custGeom>
            <a:avLst/>
            <a:gdLst>
              <a:gd name="T0" fmla="*/ 0 w 1755"/>
              <a:gd name="T1" fmla="*/ 2490 h 2533"/>
              <a:gd name="T2" fmla="*/ 525 w 1755"/>
              <a:gd name="T3" fmla="*/ 2445 h 2533"/>
              <a:gd name="T4" fmla="*/ 660 w 1755"/>
              <a:gd name="T5" fmla="*/ 2400 h 2533"/>
              <a:gd name="T6" fmla="*/ 705 w 1755"/>
              <a:gd name="T7" fmla="*/ 2370 h 2533"/>
              <a:gd name="T8" fmla="*/ 795 w 1755"/>
              <a:gd name="T9" fmla="*/ 2340 h 2533"/>
              <a:gd name="T10" fmla="*/ 840 w 1755"/>
              <a:gd name="T11" fmla="*/ 2310 h 2533"/>
              <a:gd name="T12" fmla="*/ 930 w 1755"/>
              <a:gd name="T13" fmla="*/ 2280 h 2533"/>
              <a:gd name="T14" fmla="*/ 1185 w 1755"/>
              <a:gd name="T15" fmla="*/ 2130 h 2533"/>
              <a:gd name="T16" fmla="*/ 1425 w 1755"/>
              <a:gd name="T17" fmla="*/ 1965 h 2533"/>
              <a:gd name="T18" fmla="*/ 1680 w 1755"/>
              <a:gd name="T19" fmla="*/ 1620 h 2533"/>
              <a:gd name="T20" fmla="*/ 1740 w 1755"/>
              <a:gd name="T21" fmla="*/ 1470 h 2533"/>
              <a:gd name="T22" fmla="*/ 1755 w 1755"/>
              <a:gd name="T23" fmla="*/ 1425 h 2533"/>
              <a:gd name="T24" fmla="*/ 1680 w 1755"/>
              <a:gd name="T25" fmla="*/ 645 h 2533"/>
              <a:gd name="T26" fmla="*/ 1560 w 1755"/>
              <a:gd name="T27" fmla="*/ 210 h 2533"/>
              <a:gd name="T28" fmla="*/ 1470 w 1755"/>
              <a:gd name="T29" fmla="*/ 0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5" h="2533">
                <a:moveTo>
                  <a:pt x="0" y="2490"/>
                </a:moveTo>
                <a:cubicBezTo>
                  <a:pt x="171" y="2533"/>
                  <a:pt x="358" y="2495"/>
                  <a:pt x="525" y="2445"/>
                </a:cubicBezTo>
                <a:cubicBezTo>
                  <a:pt x="570" y="2431"/>
                  <a:pt x="621" y="2426"/>
                  <a:pt x="660" y="2400"/>
                </a:cubicBezTo>
                <a:cubicBezTo>
                  <a:pt x="675" y="2390"/>
                  <a:pt x="689" y="2377"/>
                  <a:pt x="705" y="2370"/>
                </a:cubicBezTo>
                <a:cubicBezTo>
                  <a:pt x="734" y="2357"/>
                  <a:pt x="769" y="2358"/>
                  <a:pt x="795" y="2340"/>
                </a:cubicBezTo>
                <a:cubicBezTo>
                  <a:pt x="810" y="2330"/>
                  <a:pt x="824" y="2317"/>
                  <a:pt x="840" y="2310"/>
                </a:cubicBezTo>
                <a:cubicBezTo>
                  <a:pt x="869" y="2297"/>
                  <a:pt x="904" y="2298"/>
                  <a:pt x="930" y="2280"/>
                </a:cubicBezTo>
                <a:cubicBezTo>
                  <a:pt x="1012" y="2225"/>
                  <a:pt x="1088" y="2154"/>
                  <a:pt x="1185" y="2130"/>
                </a:cubicBezTo>
                <a:cubicBezTo>
                  <a:pt x="1253" y="2062"/>
                  <a:pt x="1339" y="2008"/>
                  <a:pt x="1425" y="1965"/>
                </a:cubicBezTo>
                <a:cubicBezTo>
                  <a:pt x="1504" y="1846"/>
                  <a:pt x="1615" y="1749"/>
                  <a:pt x="1680" y="1620"/>
                </a:cubicBezTo>
                <a:cubicBezTo>
                  <a:pt x="1724" y="1532"/>
                  <a:pt x="1703" y="1581"/>
                  <a:pt x="1740" y="1470"/>
                </a:cubicBezTo>
                <a:cubicBezTo>
                  <a:pt x="1745" y="1455"/>
                  <a:pt x="1755" y="1425"/>
                  <a:pt x="1755" y="1425"/>
                </a:cubicBezTo>
                <a:cubicBezTo>
                  <a:pt x="1742" y="1160"/>
                  <a:pt x="1717" y="907"/>
                  <a:pt x="1680" y="645"/>
                </a:cubicBezTo>
                <a:cubicBezTo>
                  <a:pt x="1660" y="503"/>
                  <a:pt x="1641" y="332"/>
                  <a:pt x="1560" y="210"/>
                </a:cubicBezTo>
                <a:cubicBezTo>
                  <a:pt x="1541" y="133"/>
                  <a:pt x="1528" y="58"/>
                  <a:pt x="1470" y="0"/>
                </a:cubicBezTo>
              </a:path>
            </a:pathLst>
          </a:custGeom>
          <a:noFill/>
          <a:ln w="19050" cmpd="sng">
            <a:solidFill>
              <a:srgbClr val="0000FF"/>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2"/>
          <p:cNvSpPr>
            <a:spLocks noChangeShapeType="1"/>
          </p:cNvSpPr>
          <p:nvPr/>
        </p:nvSpPr>
        <p:spPr bwMode="auto">
          <a:xfrm>
            <a:off x="6887499" y="3821112"/>
            <a:ext cx="0" cy="114300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33"/>
          <p:cNvSpPr>
            <a:spLocks noChangeShapeType="1"/>
          </p:cNvSpPr>
          <p:nvPr/>
        </p:nvSpPr>
        <p:spPr bwMode="auto">
          <a:xfrm>
            <a:off x="6616036" y="2391578"/>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34"/>
          <p:cNvSpPr>
            <a:spLocks noChangeShapeType="1"/>
          </p:cNvSpPr>
          <p:nvPr/>
        </p:nvSpPr>
        <p:spPr bwMode="auto">
          <a:xfrm>
            <a:off x="7120861" y="2391578"/>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AutoShape 35"/>
          <p:cNvSpPr>
            <a:spLocks noChangeArrowheads="1"/>
          </p:cNvSpPr>
          <p:nvPr/>
        </p:nvSpPr>
        <p:spPr bwMode="auto">
          <a:xfrm>
            <a:off x="6625561" y="2331253"/>
            <a:ext cx="509588" cy="204787"/>
          </a:xfrm>
          <a:prstGeom prst="upArrow">
            <a:avLst>
              <a:gd name="adj1" fmla="val 50000"/>
              <a:gd name="adj2" fmla="val 25000"/>
            </a:avLst>
          </a:prstGeom>
          <a:solidFill>
            <a:srgbClr val="FFCC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8"/>
          <p:cNvSpPr/>
          <p:nvPr/>
        </p:nvSpPr>
        <p:spPr>
          <a:xfrm>
            <a:off x="6580529" y="2710616"/>
            <a:ext cx="567784" cy="307777"/>
          </a:xfrm>
          <a:prstGeom prst="rect">
            <a:avLst/>
          </a:prstGeom>
        </p:spPr>
        <p:txBody>
          <a:bodyPr wrap="none">
            <a:spAutoFit/>
          </a:bodyPr>
          <a:lstStyle/>
          <a:p>
            <a:r>
              <a:rPr lang="en-US" sz="1400" dirty="0" smtClean="0"/>
              <a:t>SUN</a:t>
            </a:r>
            <a:endParaRPr lang="en-US" sz="1400" dirty="0"/>
          </a:p>
        </p:txBody>
      </p:sp>
      <p:sp>
        <p:nvSpPr>
          <p:cNvPr id="57" name="Rectangle 56"/>
          <p:cNvSpPr/>
          <p:nvPr/>
        </p:nvSpPr>
        <p:spPr>
          <a:xfrm>
            <a:off x="7881671" y="4105966"/>
            <a:ext cx="739177" cy="369332"/>
          </a:xfrm>
          <a:prstGeom prst="rect">
            <a:avLst/>
          </a:prstGeom>
        </p:spPr>
        <p:txBody>
          <a:bodyPr wrap="none">
            <a:spAutoFit/>
          </a:bodyPr>
          <a:lstStyle/>
          <a:p>
            <a:r>
              <a:rPr lang="en-US" i="1" dirty="0">
                <a:solidFill>
                  <a:srgbClr val="0070C0"/>
                </a:solidFill>
              </a:rPr>
              <a:t>Today</a:t>
            </a:r>
            <a:endParaRPr lang="en-US" dirty="0"/>
          </a:p>
        </p:txBody>
      </p:sp>
      <p:sp>
        <p:nvSpPr>
          <p:cNvPr id="61" name="Rectangle 60"/>
          <p:cNvSpPr/>
          <p:nvPr/>
        </p:nvSpPr>
        <p:spPr>
          <a:xfrm>
            <a:off x="4915202" y="4129809"/>
            <a:ext cx="1082412" cy="369332"/>
          </a:xfrm>
          <a:prstGeom prst="rect">
            <a:avLst/>
          </a:prstGeom>
        </p:spPr>
        <p:txBody>
          <a:bodyPr wrap="none">
            <a:spAutoFit/>
          </a:bodyPr>
          <a:lstStyle/>
          <a:p>
            <a:r>
              <a:rPr lang="en-US" i="1" dirty="0">
                <a:solidFill>
                  <a:srgbClr val="FF0000"/>
                </a:solidFill>
              </a:rPr>
              <a:t>Yesterday</a:t>
            </a:r>
          </a:p>
        </p:txBody>
      </p:sp>
      <p:sp>
        <p:nvSpPr>
          <p:cNvPr id="62" name="Rectangle 61"/>
          <p:cNvSpPr/>
          <p:nvPr/>
        </p:nvSpPr>
        <p:spPr>
          <a:xfrm>
            <a:off x="6309287" y="4796693"/>
            <a:ext cx="1151277" cy="369332"/>
          </a:xfrm>
          <a:prstGeom prst="rect">
            <a:avLst/>
          </a:prstGeom>
        </p:spPr>
        <p:txBody>
          <a:bodyPr wrap="none">
            <a:spAutoFit/>
          </a:bodyPr>
          <a:lstStyle/>
          <a:p>
            <a:r>
              <a:rPr lang="en-US" dirty="0"/>
              <a:t>Midnight</a:t>
            </a:r>
          </a:p>
        </p:txBody>
      </p:sp>
      <p:sp>
        <p:nvSpPr>
          <p:cNvPr id="58" name="Rectangle 57"/>
          <p:cNvSpPr/>
          <p:nvPr/>
        </p:nvSpPr>
        <p:spPr>
          <a:xfrm>
            <a:off x="7811424" y="2802979"/>
            <a:ext cx="582211" cy="369332"/>
          </a:xfrm>
          <a:prstGeom prst="rect">
            <a:avLst/>
          </a:prstGeom>
        </p:spPr>
        <p:txBody>
          <a:bodyPr wrap="none">
            <a:spAutoFit/>
          </a:bodyPr>
          <a:lstStyle/>
          <a:p>
            <a:r>
              <a:rPr lang="en-US" dirty="0"/>
              <a:t>IDL</a:t>
            </a:r>
          </a:p>
        </p:txBody>
      </p:sp>
      <p:sp>
        <p:nvSpPr>
          <p:cNvPr id="64" name="Rectangle 63"/>
          <p:cNvSpPr/>
          <p:nvPr/>
        </p:nvSpPr>
        <p:spPr>
          <a:xfrm>
            <a:off x="4234729" y="5411716"/>
            <a:ext cx="785793" cy="369332"/>
          </a:xfrm>
          <a:prstGeom prst="rect">
            <a:avLst/>
          </a:prstGeom>
        </p:spPr>
        <p:txBody>
          <a:bodyPr wrap="none">
            <a:spAutoFit/>
          </a:bodyPr>
          <a:lstStyle/>
          <a:p>
            <a:r>
              <a:rPr lang="en-US" b="1" dirty="0" smtClean="0"/>
              <a:t>Fig. B</a:t>
            </a:r>
            <a:endParaRPr lang="en-US" dirty="0"/>
          </a:p>
        </p:txBody>
      </p:sp>
    </p:spTree>
    <p:extLst>
      <p:ext uri="{BB962C8B-B14F-4D97-AF65-F5344CB8AC3E}">
        <p14:creationId xmlns:p14="http://schemas.microsoft.com/office/powerpoint/2010/main" val="1561474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369332"/>
          </a:xfrm>
          <a:prstGeom prst="rect">
            <a:avLst/>
          </a:prstGeom>
        </p:spPr>
        <p:txBody>
          <a:bodyPr>
            <a:spAutoFit/>
          </a:bodyPr>
          <a:lstStyle/>
          <a:p>
            <a:r>
              <a:rPr lang="en-US" dirty="0"/>
              <a:t>	</a:t>
            </a:r>
          </a:p>
        </p:txBody>
      </p:sp>
      <p:sp>
        <p:nvSpPr>
          <p:cNvPr id="5" name="Rectangle 4"/>
          <p:cNvSpPr/>
          <p:nvPr/>
        </p:nvSpPr>
        <p:spPr>
          <a:xfrm>
            <a:off x="852985" y="463728"/>
            <a:ext cx="7690514" cy="5109091"/>
          </a:xfrm>
          <a:prstGeom prst="rect">
            <a:avLst/>
          </a:prstGeom>
        </p:spPr>
        <p:txBody>
          <a:bodyPr wrap="square">
            <a:spAutoFit/>
          </a:bodyPr>
          <a:lstStyle/>
          <a:p>
            <a:pPr marL="285750" indent="-285750">
              <a:buFont typeface="Arial" pitchFamily="34" charset="0"/>
              <a:buChar char="•"/>
            </a:pPr>
            <a:r>
              <a:rPr lang="en-US" sz="2800" dirty="0">
                <a:latin typeface="Arial Unicode MS" pitchFamily="34" charset="-128"/>
                <a:ea typeface="Arial Unicode MS" pitchFamily="34" charset="-128"/>
                <a:cs typeface="Arial Unicode MS" pitchFamily="34" charset="-128"/>
              </a:rPr>
              <a:t>Starting at the </a:t>
            </a:r>
            <a:r>
              <a:rPr lang="en-US" sz="2800" dirty="0" smtClean="0">
                <a:latin typeface="Arial Unicode MS" pitchFamily="34" charset="-128"/>
                <a:ea typeface="Arial Unicode MS" pitchFamily="34" charset="-128"/>
                <a:cs typeface="Arial Unicode MS" pitchFamily="34" charset="-128"/>
              </a:rPr>
              <a:t>location where </a:t>
            </a:r>
            <a:r>
              <a:rPr lang="en-US" sz="2800" dirty="0">
                <a:latin typeface="Arial Unicode MS" pitchFamily="34" charset="-128"/>
                <a:ea typeface="Arial Unicode MS" pitchFamily="34" charset="-128"/>
                <a:cs typeface="Arial Unicode MS" pitchFamily="34" charset="-128"/>
              </a:rPr>
              <a:t>you are </a:t>
            </a:r>
            <a:r>
              <a:rPr lang="en-US" sz="2800" i="1" dirty="0">
                <a:latin typeface="Arial Unicode MS" pitchFamily="34" charset="-128"/>
                <a:ea typeface="Arial Unicode MS" pitchFamily="34" charset="-128"/>
                <a:cs typeface="Arial Unicode MS" pitchFamily="34" charset="-128"/>
              </a:rPr>
              <a:t>or</a:t>
            </a:r>
            <a:r>
              <a:rPr lang="en-US" sz="2800" dirty="0">
                <a:latin typeface="Arial Unicode MS" pitchFamily="34" charset="-128"/>
                <a:ea typeface="Arial Unicode MS" pitchFamily="34" charset="-128"/>
                <a:cs typeface="Arial Unicode MS" pitchFamily="34" charset="-128"/>
              </a:rPr>
              <a:t> are talking </a:t>
            </a:r>
            <a:r>
              <a:rPr lang="en-US" sz="2800" dirty="0" smtClean="0">
                <a:latin typeface="Arial Unicode MS" pitchFamily="34" charset="-128"/>
                <a:ea typeface="Arial Unicode MS" pitchFamily="34" charset="-128"/>
                <a:cs typeface="Arial Unicode MS" pitchFamily="34" charset="-128"/>
              </a:rPr>
              <a:t>about</a:t>
            </a:r>
          </a:p>
          <a:p>
            <a:pPr marL="285750" indent="-285750">
              <a:buFont typeface="Arial" pitchFamily="34" charset="0"/>
              <a:buChar char="•"/>
            </a:pPr>
            <a:r>
              <a:rPr lang="en-US" sz="2800" dirty="0">
                <a:latin typeface="Arial Unicode MS" pitchFamily="34" charset="-128"/>
                <a:ea typeface="Arial Unicode MS" pitchFamily="34" charset="-128"/>
                <a:cs typeface="Arial Unicode MS" pitchFamily="34" charset="-128"/>
              </a:rPr>
              <a:t>G</a:t>
            </a:r>
            <a:r>
              <a:rPr lang="en-US" sz="2800" dirty="0" smtClean="0">
                <a:latin typeface="Arial Unicode MS" pitchFamily="34" charset="-128"/>
                <a:ea typeface="Arial Unicode MS" pitchFamily="34" charset="-128"/>
                <a:cs typeface="Arial Unicode MS" pitchFamily="34" charset="-128"/>
              </a:rPr>
              <a:t>o counter-clockwise (the way the Earth spins)</a:t>
            </a:r>
          </a:p>
          <a:p>
            <a:pPr marL="285750" indent="-285750">
              <a:buFont typeface="Arial" pitchFamily="34" charset="0"/>
              <a:buChar char="•"/>
            </a:pPr>
            <a:r>
              <a:rPr lang="en-US" sz="2800" dirty="0">
                <a:latin typeface="Arial Unicode MS" pitchFamily="34" charset="-128"/>
                <a:ea typeface="Arial Unicode MS" pitchFamily="34" charset="-128"/>
                <a:cs typeface="Arial Unicode MS" pitchFamily="34" charset="-128"/>
              </a:rPr>
              <a:t>T</a:t>
            </a:r>
            <a:r>
              <a:rPr lang="en-US" sz="2800" dirty="0" smtClean="0">
                <a:latin typeface="Arial Unicode MS" pitchFamily="34" charset="-128"/>
                <a:ea typeface="Arial Unicode MS" pitchFamily="34" charset="-128"/>
                <a:cs typeface="Arial Unicode MS" pitchFamily="34" charset="-128"/>
              </a:rPr>
              <a:t>he </a:t>
            </a:r>
            <a:r>
              <a:rPr lang="en-US" sz="2800" dirty="0">
                <a:latin typeface="Arial Unicode MS" pitchFamily="34" charset="-128"/>
                <a:ea typeface="Arial Unicode MS" pitchFamily="34" charset="-128"/>
                <a:cs typeface="Arial Unicode MS" pitchFamily="34" charset="-128"/>
              </a:rPr>
              <a:t>location is ‘</a:t>
            </a:r>
            <a:r>
              <a:rPr lang="en-US" sz="2800" b="1" dirty="0">
                <a:solidFill>
                  <a:srgbClr val="00B050"/>
                </a:solidFill>
                <a:latin typeface="Arial Unicode MS" pitchFamily="34" charset="-128"/>
                <a:ea typeface="Arial Unicode MS" pitchFamily="34" charset="-128"/>
                <a:cs typeface="Arial Unicode MS" pitchFamily="34" charset="-128"/>
              </a:rPr>
              <a:t>TODAY</a:t>
            </a:r>
            <a:r>
              <a:rPr lang="en-US" sz="2800" dirty="0" smtClean="0">
                <a:latin typeface="Arial Unicode MS" pitchFamily="34" charset="-128"/>
                <a:ea typeface="Arial Unicode MS" pitchFamily="34" charset="-128"/>
                <a:cs typeface="Arial Unicode MS" pitchFamily="34" charset="-128"/>
              </a:rPr>
              <a:t>’</a:t>
            </a:r>
          </a:p>
          <a:p>
            <a:pPr marL="285750" indent="-285750">
              <a:buFont typeface="Arial" pitchFamily="34" charset="0"/>
              <a:buChar char="•"/>
            </a:pPr>
            <a:r>
              <a:rPr lang="en-US" sz="2800" dirty="0" smtClean="0">
                <a:latin typeface="Arial Unicode MS" pitchFamily="34" charset="-128"/>
                <a:ea typeface="Arial Unicode MS" pitchFamily="34" charset="-128"/>
                <a:cs typeface="Arial Unicode MS" pitchFamily="34" charset="-128"/>
              </a:rPr>
              <a:t>If </a:t>
            </a:r>
            <a:r>
              <a:rPr lang="en-US" sz="2800" dirty="0">
                <a:latin typeface="Arial Unicode MS" pitchFamily="34" charset="-128"/>
                <a:ea typeface="Arial Unicode MS" pitchFamily="34" charset="-128"/>
                <a:cs typeface="Arial Unicode MS" pitchFamily="34" charset="-128"/>
              </a:rPr>
              <a:t>you come to the </a:t>
            </a:r>
            <a:r>
              <a:rPr lang="en-US" sz="2800" b="1" dirty="0">
                <a:solidFill>
                  <a:srgbClr val="C00000"/>
                </a:solidFill>
                <a:latin typeface="Arial Unicode MS" pitchFamily="34" charset="-128"/>
                <a:ea typeface="Arial Unicode MS" pitchFamily="34" charset="-128"/>
                <a:cs typeface="Arial Unicode MS" pitchFamily="34" charset="-128"/>
              </a:rPr>
              <a:t>IDL</a:t>
            </a:r>
            <a:r>
              <a:rPr lang="en-US" sz="2800" dirty="0">
                <a:latin typeface="Arial Unicode MS" pitchFamily="34" charset="-128"/>
                <a:ea typeface="Arial Unicode MS" pitchFamily="34" charset="-128"/>
                <a:cs typeface="Arial Unicode MS" pitchFamily="34" charset="-128"/>
              </a:rPr>
              <a:t> first the other day is </a:t>
            </a:r>
            <a:r>
              <a:rPr lang="en-US" sz="2800" b="1" dirty="0">
                <a:solidFill>
                  <a:srgbClr val="C00000"/>
                </a:solidFill>
                <a:latin typeface="Arial Unicode MS" pitchFamily="34" charset="-128"/>
                <a:ea typeface="Arial Unicode MS" pitchFamily="34" charset="-128"/>
                <a:cs typeface="Arial Unicode MS" pitchFamily="34" charset="-128"/>
              </a:rPr>
              <a:t>YESTERDAY</a:t>
            </a:r>
            <a:r>
              <a:rPr lang="en-US" sz="2800" dirty="0">
                <a:latin typeface="Arial Unicode MS" pitchFamily="34" charset="-128"/>
                <a:ea typeface="Arial Unicode MS" pitchFamily="34" charset="-128"/>
                <a:cs typeface="Arial Unicode MS" pitchFamily="34" charset="-128"/>
              </a:rPr>
              <a:t>; </a:t>
            </a:r>
            <a:endParaRPr lang="en-US" sz="2800" dirty="0" smtClean="0">
              <a:latin typeface="Arial Unicode MS" pitchFamily="34" charset="-128"/>
              <a:ea typeface="Arial Unicode MS" pitchFamily="34" charset="-128"/>
              <a:cs typeface="Arial Unicode MS" pitchFamily="34" charset="-128"/>
            </a:endParaRPr>
          </a:p>
          <a:p>
            <a:pPr marL="285750" lvl="0" indent="-285750">
              <a:buFont typeface="Arial" pitchFamily="34" charset="0"/>
              <a:buChar char="•"/>
            </a:pPr>
            <a:r>
              <a:rPr lang="en-US" sz="2800" dirty="0">
                <a:latin typeface="Arial Unicode MS" pitchFamily="34" charset="-128"/>
                <a:ea typeface="Arial Unicode MS" pitchFamily="34" charset="-128"/>
                <a:cs typeface="Arial Unicode MS" pitchFamily="34" charset="-128"/>
              </a:rPr>
              <a:t>I</a:t>
            </a:r>
            <a:r>
              <a:rPr lang="en-US" sz="2800" dirty="0" smtClean="0">
                <a:latin typeface="Arial Unicode MS" pitchFamily="34" charset="-128"/>
                <a:ea typeface="Arial Unicode MS" pitchFamily="34" charset="-128"/>
                <a:cs typeface="Arial Unicode MS" pitchFamily="34" charset="-128"/>
              </a:rPr>
              <a:t>f </a:t>
            </a:r>
            <a:r>
              <a:rPr lang="en-US" sz="2800" dirty="0">
                <a:latin typeface="Arial Unicode MS" pitchFamily="34" charset="-128"/>
                <a:ea typeface="Arial Unicode MS" pitchFamily="34" charset="-128"/>
                <a:cs typeface="Arial Unicode MS" pitchFamily="34" charset="-128"/>
              </a:rPr>
              <a:t>you come to </a:t>
            </a:r>
            <a:r>
              <a:rPr lang="en-US" sz="2800" b="1" dirty="0">
                <a:solidFill>
                  <a:srgbClr val="0000FF"/>
                </a:solidFill>
                <a:latin typeface="Arial Unicode MS" pitchFamily="34" charset="-128"/>
                <a:ea typeface="Arial Unicode MS" pitchFamily="34" charset="-128"/>
                <a:cs typeface="Arial Unicode MS" pitchFamily="34" charset="-128"/>
              </a:rPr>
              <a:t>MIDNIGHT</a:t>
            </a:r>
            <a:r>
              <a:rPr lang="en-US" sz="2800" dirty="0">
                <a:latin typeface="Arial Unicode MS" pitchFamily="34" charset="-128"/>
                <a:ea typeface="Arial Unicode MS" pitchFamily="34" charset="-128"/>
                <a:cs typeface="Arial Unicode MS" pitchFamily="34" charset="-128"/>
              </a:rPr>
              <a:t> first, the other day is </a:t>
            </a:r>
            <a:r>
              <a:rPr lang="en-US" sz="2800" b="1" dirty="0" smtClean="0">
                <a:solidFill>
                  <a:srgbClr val="0000FF"/>
                </a:solidFill>
                <a:latin typeface="Arial Unicode MS" pitchFamily="34" charset="-128"/>
                <a:ea typeface="Arial Unicode MS" pitchFamily="34" charset="-128"/>
                <a:cs typeface="Arial Unicode MS" pitchFamily="34" charset="-128"/>
              </a:rPr>
              <a:t>TOMORROW</a:t>
            </a:r>
          </a:p>
          <a:p>
            <a:pPr marL="285750" lvl="0" indent="-285750">
              <a:buFont typeface="Arial" pitchFamily="34" charset="0"/>
              <a:buChar char="•"/>
            </a:pPr>
            <a:r>
              <a:rPr lang="en-US" sz="2800" dirty="0" smtClean="0">
                <a:solidFill>
                  <a:prstClr val="black"/>
                </a:solidFill>
                <a:latin typeface="Arial Unicode MS" pitchFamily="34" charset="-128"/>
                <a:ea typeface="Arial Unicode MS" pitchFamily="34" charset="-128"/>
                <a:cs typeface="Arial Unicode MS" pitchFamily="34" charset="-128"/>
              </a:rPr>
              <a:t>The </a:t>
            </a:r>
            <a:r>
              <a:rPr lang="en-US" sz="2800" dirty="0">
                <a:solidFill>
                  <a:prstClr val="black"/>
                </a:solidFill>
                <a:latin typeface="Arial Unicode MS" pitchFamily="34" charset="-128"/>
                <a:ea typeface="Arial Unicode MS" pitchFamily="34" charset="-128"/>
                <a:cs typeface="Arial Unicode MS" pitchFamily="34" charset="-128"/>
              </a:rPr>
              <a:t>only time it is the same day for the whole earth is when the IDL and midnight align</a:t>
            </a:r>
          </a:p>
          <a:p>
            <a:endParaRPr lang="en-US" dirty="0">
              <a:effectLst/>
              <a:latin typeface="Times New Roman"/>
              <a:ea typeface="Times New Roman"/>
            </a:endParaRPr>
          </a:p>
        </p:txBody>
      </p:sp>
    </p:spTree>
    <p:extLst>
      <p:ext uri="{BB962C8B-B14F-4D97-AF65-F5344CB8AC3E}">
        <p14:creationId xmlns:p14="http://schemas.microsoft.com/office/powerpoint/2010/main" val="3977108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edia.web.britannica.com/eb-media/48/63148-004-1F14542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59" y="389553"/>
            <a:ext cx="8073965" cy="478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3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7" y="0"/>
            <a:ext cx="8816453" cy="1600200"/>
          </a:xfrm>
        </p:spPr>
        <p:txBody>
          <a:bodyPr/>
          <a:lstStyle/>
          <a:p>
            <a:r>
              <a:rPr lang="en-US" sz="2800" dirty="0" smtClean="0"/>
              <a:t>Use your model to calculate the </a:t>
            </a:r>
            <a:r>
              <a:rPr lang="en-US" sz="2800" i="1" u="sng" dirty="0" smtClean="0"/>
              <a:t>days of the week</a:t>
            </a:r>
            <a:r>
              <a:rPr lang="en-US" sz="2800" dirty="0" smtClean="0"/>
              <a:t> and the </a:t>
            </a:r>
            <a:r>
              <a:rPr lang="en-US" sz="2800" i="1" u="sng" dirty="0" smtClean="0"/>
              <a:t>time of day </a:t>
            </a:r>
            <a:r>
              <a:rPr lang="en-US" sz="2800" dirty="0" smtClean="0"/>
              <a:t>for each location in  each scenario.</a:t>
            </a:r>
            <a:endParaRPr lang="en-US" sz="2800" dirty="0"/>
          </a:p>
        </p:txBody>
      </p:sp>
      <p:sp>
        <p:nvSpPr>
          <p:cNvPr id="3" name="Content Placeholder 2"/>
          <p:cNvSpPr>
            <a:spLocks noGrp="1"/>
          </p:cNvSpPr>
          <p:nvPr>
            <p:ph sz="half" idx="2"/>
          </p:nvPr>
        </p:nvSpPr>
        <p:spPr>
          <a:xfrm>
            <a:off x="4634552" y="1900451"/>
            <a:ext cx="4038600" cy="4525963"/>
          </a:xfrm>
        </p:spPr>
        <p:txBody>
          <a:bodyPr/>
          <a:lstStyle/>
          <a:p>
            <a:r>
              <a:rPr lang="en-US" dirty="0" smtClean="0"/>
              <a:t>1-Gallup</a:t>
            </a:r>
          </a:p>
          <a:p>
            <a:r>
              <a:rPr lang="en-US" dirty="0" smtClean="0"/>
              <a:t>2-Alaska</a:t>
            </a:r>
          </a:p>
          <a:p>
            <a:r>
              <a:rPr lang="en-US" dirty="0" smtClean="0"/>
              <a:t>3-Japan</a:t>
            </a:r>
            <a:endParaRPr lang="en-US" dirty="0" smtClean="0"/>
          </a:p>
          <a:p>
            <a:r>
              <a:rPr lang="en-US" dirty="0" smtClean="0"/>
              <a:t>4-India</a:t>
            </a:r>
          </a:p>
          <a:p>
            <a:r>
              <a:rPr lang="en-US" dirty="0" smtClean="0"/>
              <a:t>5-Saudi Arabia</a:t>
            </a:r>
          </a:p>
          <a:p>
            <a:r>
              <a:rPr lang="en-US" dirty="0" smtClean="0"/>
              <a:t>6-England</a:t>
            </a:r>
          </a:p>
          <a:p>
            <a:r>
              <a:rPr lang="en-US" dirty="0" smtClean="0"/>
              <a:t>7-Greenland</a:t>
            </a:r>
          </a:p>
          <a:p>
            <a:r>
              <a:rPr lang="en-US" dirty="0" smtClean="0"/>
              <a:t>8-New York</a:t>
            </a:r>
          </a:p>
          <a:p>
            <a:r>
              <a:rPr lang="en-US" dirty="0" smtClean="0"/>
              <a:t>9-Columbia</a:t>
            </a:r>
          </a:p>
          <a:p>
            <a:r>
              <a:rPr lang="en-US" dirty="0" smtClean="0"/>
              <a:t>10- Hawaii</a:t>
            </a:r>
          </a:p>
          <a:p>
            <a:endParaRPr lang="en-US" dirty="0"/>
          </a:p>
        </p:txBody>
      </p:sp>
      <p:sp>
        <p:nvSpPr>
          <p:cNvPr id="4" name="Content Placeholder 3"/>
          <p:cNvSpPr>
            <a:spLocks noGrp="1"/>
          </p:cNvSpPr>
          <p:nvPr>
            <p:ph sz="quarter" idx="13"/>
          </p:nvPr>
        </p:nvSpPr>
        <p:spPr>
          <a:xfrm>
            <a:off x="433999" y="1886803"/>
            <a:ext cx="4041648" cy="4526280"/>
          </a:xfrm>
        </p:spPr>
        <p:txBody>
          <a:bodyPr/>
          <a:lstStyle/>
          <a:p>
            <a:r>
              <a:rPr lang="en-US" b="1" u="sng" dirty="0" smtClean="0"/>
              <a:t>Scenario 1</a:t>
            </a:r>
            <a:r>
              <a:rPr lang="en-US" dirty="0" smtClean="0"/>
              <a:t>: 2 AM in </a:t>
            </a:r>
            <a:r>
              <a:rPr lang="en-US" i="1" u="sng" dirty="0" smtClean="0"/>
              <a:t>Gallup</a:t>
            </a:r>
            <a:r>
              <a:rPr lang="en-US" dirty="0" smtClean="0"/>
              <a:t> on Wednesday</a:t>
            </a:r>
          </a:p>
          <a:p>
            <a:r>
              <a:rPr lang="en-US" b="1" u="sng" dirty="0" smtClean="0"/>
              <a:t>Scenario 2</a:t>
            </a:r>
            <a:r>
              <a:rPr lang="en-US" dirty="0" smtClean="0"/>
              <a:t>: 11 AM in </a:t>
            </a:r>
            <a:r>
              <a:rPr lang="en-US" i="1" u="sng" dirty="0" smtClean="0"/>
              <a:t>Gallup</a:t>
            </a:r>
            <a:r>
              <a:rPr lang="en-US" dirty="0" smtClean="0"/>
              <a:t> on Friday</a:t>
            </a:r>
          </a:p>
          <a:p>
            <a:r>
              <a:rPr lang="en-US" b="1" u="sng" dirty="0" smtClean="0"/>
              <a:t>Scenario 3</a:t>
            </a:r>
            <a:r>
              <a:rPr lang="en-US" dirty="0" smtClean="0"/>
              <a:t>: 4 PM in </a:t>
            </a:r>
            <a:r>
              <a:rPr lang="en-US" i="1" u="sng" dirty="0" smtClean="0"/>
              <a:t>Gallup</a:t>
            </a:r>
            <a:r>
              <a:rPr lang="en-US" dirty="0" smtClean="0"/>
              <a:t> on Sunday</a:t>
            </a:r>
          </a:p>
          <a:p>
            <a:r>
              <a:rPr lang="en-US" b="1" u="sng" dirty="0" smtClean="0"/>
              <a:t>Scenario 4</a:t>
            </a:r>
            <a:r>
              <a:rPr lang="en-US" dirty="0" smtClean="0"/>
              <a:t>: 6 AM in </a:t>
            </a:r>
            <a:r>
              <a:rPr lang="en-US" i="1" u="sng" dirty="0" smtClean="0"/>
              <a:t>Japan</a:t>
            </a:r>
            <a:r>
              <a:rPr lang="en-US" dirty="0" smtClean="0"/>
              <a:t> on Thursday</a:t>
            </a:r>
          </a:p>
          <a:p>
            <a:r>
              <a:rPr lang="en-US" b="1" u="sng" dirty="0" smtClean="0"/>
              <a:t>Scenario 5</a:t>
            </a:r>
            <a:r>
              <a:rPr lang="en-US" dirty="0" smtClean="0"/>
              <a:t>: </a:t>
            </a:r>
            <a:r>
              <a:rPr lang="en-US" dirty="0" smtClean="0"/>
              <a:t>6 A</a:t>
            </a:r>
            <a:r>
              <a:rPr lang="en-US" dirty="0" smtClean="0"/>
              <a:t>M </a:t>
            </a:r>
            <a:r>
              <a:rPr lang="en-US" dirty="0" smtClean="0"/>
              <a:t>in </a:t>
            </a:r>
            <a:r>
              <a:rPr lang="en-US" i="1" u="sng" dirty="0" smtClean="0"/>
              <a:t>England</a:t>
            </a:r>
            <a:r>
              <a:rPr lang="en-US" dirty="0" smtClean="0"/>
              <a:t> on Monday</a:t>
            </a:r>
          </a:p>
        </p:txBody>
      </p:sp>
    </p:spTree>
    <p:extLst>
      <p:ext uri="{BB962C8B-B14F-4D97-AF65-F5344CB8AC3E}">
        <p14:creationId xmlns:p14="http://schemas.microsoft.com/office/powerpoint/2010/main" val="27337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1666" y="0"/>
            <a:ext cx="8229600" cy="1600200"/>
          </a:xfrm>
        </p:spPr>
        <p:txBody>
          <a:bodyPr/>
          <a:lstStyle/>
          <a:p>
            <a:r>
              <a:rPr lang="en-US" b="1" u="sng" dirty="0"/>
              <a:t>Scenario 1</a:t>
            </a:r>
            <a:r>
              <a:rPr lang="en-US" dirty="0"/>
              <a:t>: 2 AM in </a:t>
            </a:r>
            <a:r>
              <a:rPr lang="en-US" i="1" u="sng" dirty="0"/>
              <a:t>Gallup</a:t>
            </a:r>
            <a:r>
              <a:rPr lang="en-US" dirty="0"/>
              <a:t> on </a:t>
            </a:r>
            <a:r>
              <a:rPr lang="en-US" dirty="0" smtClean="0"/>
              <a:t>Wednesday</a:t>
            </a:r>
            <a:endParaRPr lang="en-US" dirty="0"/>
          </a:p>
        </p:txBody>
      </p:sp>
      <p:sp>
        <p:nvSpPr>
          <p:cNvPr id="6" name="Content Placeholder 5"/>
          <p:cNvSpPr>
            <a:spLocks noGrp="1"/>
          </p:cNvSpPr>
          <p:nvPr>
            <p:ph sz="half" idx="2"/>
          </p:nvPr>
        </p:nvSpPr>
        <p:spPr>
          <a:xfrm>
            <a:off x="471985" y="1682087"/>
            <a:ext cx="2803478" cy="4525963"/>
          </a:xfrm>
        </p:spPr>
        <p:txBody>
          <a:bodyPr/>
          <a:lstStyle/>
          <a:p>
            <a:r>
              <a:rPr lang="en-US" dirty="0"/>
              <a:t>1-Gallup</a:t>
            </a:r>
          </a:p>
          <a:p>
            <a:r>
              <a:rPr lang="en-US" dirty="0"/>
              <a:t>2-Alaska</a:t>
            </a:r>
          </a:p>
          <a:p>
            <a:r>
              <a:rPr lang="en-US" dirty="0" smtClean="0"/>
              <a:t>3-Japan</a:t>
            </a:r>
            <a:endParaRPr lang="en-US" dirty="0"/>
          </a:p>
          <a:p>
            <a:r>
              <a:rPr lang="en-US" dirty="0"/>
              <a:t>4-India</a:t>
            </a:r>
          </a:p>
          <a:p>
            <a:r>
              <a:rPr lang="en-US" dirty="0"/>
              <a:t>5-Saudi Arabia</a:t>
            </a:r>
          </a:p>
          <a:p>
            <a:r>
              <a:rPr lang="en-US" dirty="0"/>
              <a:t>6-England</a:t>
            </a:r>
          </a:p>
          <a:p>
            <a:r>
              <a:rPr lang="en-US" dirty="0"/>
              <a:t>7-Greenland</a:t>
            </a:r>
          </a:p>
          <a:p>
            <a:r>
              <a:rPr lang="en-US" dirty="0"/>
              <a:t>8-New York</a:t>
            </a:r>
          </a:p>
          <a:p>
            <a:r>
              <a:rPr lang="en-US" dirty="0"/>
              <a:t>9-Columbia</a:t>
            </a:r>
          </a:p>
          <a:p>
            <a:r>
              <a:rPr lang="en-US" dirty="0"/>
              <a:t>10- Hawaii</a:t>
            </a:r>
          </a:p>
          <a:p>
            <a:endParaRPr lang="en-US" dirty="0"/>
          </a:p>
        </p:txBody>
      </p:sp>
      <p:sp>
        <p:nvSpPr>
          <p:cNvPr id="7" name="Content Placeholder 6"/>
          <p:cNvSpPr>
            <a:spLocks noGrp="1"/>
          </p:cNvSpPr>
          <p:nvPr>
            <p:ph sz="quarter" idx="13"/>
          </p:nvPr>
        </p:nvSpPr>
        <p:spPr>
          <a:xfrm>
            <a:off x="5920398" y="1682086"/>
            <a:ext cx="3100773" cy="4526280"/>
          </a:xfrm>
        </p:spPr>
        <p:txBody>
          <a:bodyPr/>
          <a:lstStyle/>
          <a:p>
            <a:r>
              <a:rPr lang="en-US" dirty="0" smtClean="0"/>
              <a:t>2 am Wed</a:t>
            </a:r>
          </a:p>
          <a:p>
            <a:r>
              <a:rPr lang="en-US" dirty="0" smtClean="0"/>
              <a:t>11pm Tues</a:t>
            </a:r>
          </a:p>
          <a:p>
            <a:r>
              <a:rPr lang="en-US" dirty="0" smtClean="0"/>
              <a:t>6 pm Wed</a:t>
            </a:r>
            <a:endParaRPr lang="en-US" dirty="0"/>
          </a:p>
          <a:p>
            <a:r>
              <a:rPr lang="en-US" dirty="0" smtClean="0"/>
              <a:t>2 pm Wed</a:t>
            </a:r>
          </a:p>
          <a:p>
            <a:r>
              <a:rPr lang="en-US" dirty="0" smtClean="0"/>
              <a:t>12 pm noon Wed</a:t>
            </a:r>
          </a:p>
          <a:p>
            <a:r>
              <a:rPr lang="en-US" dirty="0" smtClean="0"/>
              <a:t>9 am Wed</a:t>
            </a:r>
          </a:p>
          <a:p>
            <a:r>
              <a:rPr lang="en-US" dirty="0" smtClean="0"/>
              <a:t>6 am Wed</a:t>
            </a:r>
          </a:p>
          <a:p>
            <a:r>
              <a:rPr lang="en-US" dirty="0" smtClean="0"/>
              <a:t>4 am Wed</a:t>
            </a:r>
          </a:p>
          <a:p>
            <a:r>
              <a:rPr lang="en-US" dirty="0" smtClean="0"/>
              <a:t>4am Wed</a:t>
            </a:r>
          </a:p>
          <a:p>
            <a:r>
              <a:rPr lang="en-US" dirty="0" smtClean="0"/>
              <a:t>11 pm Tue</a:t>
            </a:r>
            <a:endParaRPr lang="en-US" dirty="0"/>
          </a:p>
        </p:txBody>
      </p:sp>
    </p:spTree>
    <p:extLst>
      <p:ext uri="{BB962C8B-B14F-4D97-AF65-F5344CB8AC3E}">
        <p14:creationId xmlns:p14="http://schemas.microsoft.com/office/powerpoint/2010/main" val="34296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500"/>
                                        <p:tgtEl>
                                          <p:spTgt spid="7">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500"/>
                                        <p:tgtEl>
                                          <p:spTgt spid="7">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left)">
                                      <p:cBhvr>
                                        <p:cTn id="19" dur="500"/>
                                        <p:tgtEl>
                                          <p:spTgt spid="7">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left)">
                                      <p:cBhvr>
                                        <p:cTn id="22" dur="500"/>
                                        <p:tgtEl>
                                          <p:spTgt spid="7">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left)">
                                      <p:cBhvr>
                                        <p:cTn id="25" dur="500"/>
                                        <p:tgtEl>
                                          <p:spTgt spid="7">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wipe(left)">
                                      <p:cBhvr>
                                        <p:cTn id="28" dur="500"/>
                                        <p:tgtEl>
                                          <p:spTgt spid="7">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left)">
                                      <p:cBhvr>
                                        <p:cTn id="31" dur="500"/>
                                        <p:tgtEl>
                                          <p:spTgt spid="7">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wipe(left)">
                                      <p:cBhvr>
                                        <p:cTn id="34"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Scenario 2</a:t>
            </a:r>
            <a:r>
              <a:rPr lang="en-US" dirty="0"/>
              <a:t>: 11 AM in </a:t>
            </a:r>
            <a:r>
              <a:rPr lang="en-US" i="1" u="sng" dirty="0"/>
              <a:t>Gallup</a:t>
            </a:r>
            <a:r>
              <a:rPr lang="en-US" dirty="0"/>
              <a:t> on </a:t>
            </a:r>
            <a:r>
              <a:rPr lang="en-US" dirty="0" smtClean="0"/>
              <a:t>Friday</a:t>
            </a:r>
            <a:endParaRPr lang="en-US" dirty="0"/>
          </a:p>
        </p:txBody>
      </p:sp>
      <p:sp>
        <p:nvSpPr>
          <p:cNvPr id="4" name="Content Placeholder 3"/>
          <p:cNvSpPr>
            <a:spLocks noGrp="1"/>
          </p:cNvSpPr>
          <p:nvPr>
            <p:ph sz="half" idx="2"/>
          </p:nvPr>
        </p:nvSpPr>
        <p:spPr>
          <a:xfrm>
            <a:off x="6586181" y="1572905"/>
            <a:ext cx="2175681" cy="4525963"/>
          </a:xfrm>
        </p:spPr>
        <p:txBody>
          <a:bodyPr/>
          <a:lstStyle/>
          <a:p>
            <a:r>
              <a:rPr lang="en-US" dirty="0" smtClean="0"/>
              <a:t>11 am Fri</a:t>
            </a:r>
          </a:p>
          <a:p>
            <a:r>
              <a:rPr lang="en-US" dirty="0" smtClean="0"/>
              <a:t>8 am Fri</a:t>
            </a:r>
          </a:p>
          <a:p>
            <a:r>
              <a:rPr lang="en-US" dirty="0" smtClean="0"/>
              <a:t>3 am Sat</a:t>
            </a:r>
          </a:p>
          <a:p>
            <a:r>
              <a:rPr lang="en-US" dirty="0" smtClean="0"/>
              <a:t>11 pm Fri </a:t>
            </a:r>
          </a:p>
          <a:p>
            <a:r>
              <a:rPr lang="en-US" dirty="0" smtClean="0"/>
              <a:t>4 pm Fri</a:t>
            </a:r>
          </a:p>
          <a:p>
            <a:r>
              <a:rPr lang="en-US" dirty="0" smtClean="0"/>
              <a:t>6 pm Fri</a:t>
            </a:r>
          </a:p>
          <a:p>
            <a:r>
              <a:rPr lang="en-US" dirty="0" smtClean="0"/>
              <a:t>3 pm Fri</a:t>
            </a:r>
            <a:endParaRPr lang="en-US" dirty="0" smtClean="0"/>
          </a:p>
          <a:p>
            <a:r>
              <a:rPr lang="en-US" dirty="0" smtClean="0"/>
              <a:t>1 pm Fri</a:t>
            </a:r>
          </a:p>
          <a:p>
            <a:r>
              <a:rPr lang="en-US" dirty="0" smtClean="0"/>
              <a:t>1 pm Fri</a:t>
            </a:r>
          </a:p>
          <a:p>
            <a:r>
              <a:rPr lang="en-US" dirty="0" smtClean="0"/>
              <a:t>8 am Fri</a:t>
            </a:r>
            <a:endParaRPr lang="en-US" dirty="0"/>
          </a:p>
        </p:txBody>
      </p:sp>
      <p:sp>
        <p:nvSpPr>
          <p:cNvPr id="6" name="Content Placeholder 2"/>
          <p:cNvSpPr>
            <a:spLocks noGrp="1"/>
          </p:cNvSpPr>
          <p:nvPr>
            <p:ph sz="quarter" idx="13"/>
          </p:nvPr>
        </p:nvSpPr>
        <p:spPr>
          <a:xfrm>
            <a:off x="365760" y="1600200"/>
            <a:ext cx="2909703" cy="4526280"/>
          </a:xfrm>
        </p:spPr>
        <p:txBody>
          <a:bodyPr/>
          <a:lstStyle/>
          <a:p>
            <a:r>
              <a:rPr lang="en-US" dirty="0" smtClean="0"/>
              <a:t>1-Gallup</a:t>
            </a:r>
          </a:p>
          <a:p>
            <a:r>
              <a:rPr lang="en-US" dirty="0" smtClean="0"/>
              <a:t>2-Alaska</a:t>
            </a:r>
          </a:p>
          <a:p>
            <a:r>
              <a:rPr lang="en-US" dirty="0" smtClean="0"/>
              <a:t>3-Japan</a:t>
            </a:r>
            <a:endParaRPr lang="en-US" dirty="0" smtClean="0"/>
          </a:p>
          <a:p>
            <a:r>
              <a:rPr lang="en-US" dirty="0" smtClean="0"/>
              <a:t>4-India</a:t>
            </a:r>
          </a:p>
          <a:p>
            <a:r>
              <a:rPr lang="en-US" dirty="0" smtClean="0"/>
              <a:t>5-Saudi Arabia</a:t>
            </a:r>
          </a:p>
          <a:p>
            <a:r>
              <a:rPr lang="en-US" dirty="0" smtClean="0"/>
              <a:t>6-England </a:t>
            </a:r>
            <a:endParaRPr lang="en-US" dirty="0" smtClean="0"/>
          </a:p>
          <a:p>
            <a:r>
              <a:rPr lang="en-US" dirty="0" smtClean="0"/>
              <a:t>7-Greenland</a:t>
            </a:r>
          </a:p>
          <a:p>
            <a:r>
              <a:rPr lang="en-US" dirty="0" smtClean="0"/>
              <a:t>8-New York</a:t>
            </a:r>
          </a:p>
          <a:p>
            <a:r>
              <a:rPr lang="en-US" dirty="0" smtClean="0"/>
              <a:t>9-Columbia</a:t>
            </a:r>
          </a:p>
          <a:p>
            <a:r>
              <a:rPr lang="en-US" dirty="0" smtClean="0"/>
              <a:t>10- Hawaii</a:t>
            </a:r>
          </a:p>
          <a:p>
            <a:endParaRPr lang="en-US" dirty="0"/>
          </a:p>
        </p:txBody>
      </p:sp>
    </p:spTree>
    <p:extLst>
      <p:ext uri="{BB962C8B-B14F-4D97-AF65-F5344CB8AC3E}">
        <p14:creationId xmlns:p14="http://schemas.microsoft.com/office/powerpoint/2010/main" val="93173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500"/>
                                        <p:tgtEl>
                                          <p:spTgt spid="4">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500"/>
                                        <p:tgtEl>
                                          <p:spTgt spid="4">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left)">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Scenario 3</a:t>
            </a:r>
            <a:r>
              <a:rPr lang="en-US" dirty="0"/>
              <a:t>: 4 PM in </a:t>
            </a:r>
            <a:r>
              <a:rPr lang="en-US" i="1" u="sng" dirty="0"/>
              <a:t>Gallup</a:t>
            </a:r>
            <a:r>
              <a:rPr lang="en-US" dirty="0"/>
              <a:t> on </a:t>
            </a:r>
            <a:r>
              <a:rPr lang="en-US" dirty="0" smtClean="0"/>
              <a:t>Sunday</a:t>
            </a:r>
            <a:endParaRPr lang="en-US" dirty="0"/>
          </a:p>
        </p:txBody>
      </p:sp>
      <p:sp>
        <p:nvSpPr>
          <p:cNvPr id="4" name="Content Placeholder 3"/>
          <p:cNvSpPr>
            <a:spLocks noGrp="1"/>
          </p:cNvSpPr>
          <p:nvPr>
            <p:ph sz="half" idx="2"/>
          </p:nvPr>
        </p:nvSpPr>
        <p:spPr>
          <a:xfrm>
            <a:off x="6695363" y="1545609"/>
            <a:ext cx="2216625" cy="4525963"/>
          </a:xfrm>
        </p:spPr>
        <p:txBody>
          <a:bodyPr>
            <a:normAutofit/>
          </a:bodyPr>
          <a:lstStyle/>
          <a:p>
            <a:r>
              <a:rPr lang="en-US" dirty="0" smtClean="0"/>
              <a:t>4 pm Sun</a:t>
            </a:r>
          </a:p>
          <a:p>
            <a:r>
              <a:rPr lang="en-US" dirty="0" smtClean="0"/>
              <a:t>1 pm Sun</a:t>
            </a:r>
          </a:p>
          <a:p>
            <a:r>
              <a:rPr lang="en-US" dirty="0" smtClean="0"/>
              <a:t>9 am Mon</a:t>
            </a:r>
          </a:p>
          <a:p>
            <a:r>
              <a:rPr lang="en-US" dirty="0" smtClean="0"/>
              <a:t>5 am Mon</a:t>
            </a:r>
          </a:p>
          <a:p>
            <a:r>
              <a:rPr lang="en-US" dirty="0" smtClean="0"/>
              <a:t>3 am Mon</a:t>
            </a:r>
          </a:p>
          <a:p>
            <a:r>
              <a:rPr lang="en-US" dirty="0" smtClean="0"/>
              <a:t>11 pm Sun</a:t>
            </a:r>
          </a:p>
          <a:p>
            <a:r>
              <a:rPr lang="en-US" dirty="0" smtClean="0"/>
              <a:t>8 pm Sun</a:t>
            </a:r>
          </a:p>
          <a:p>
            <a:r>
              <a:rPr lang="en-US" dirty="0" smtClean="0"/>
              <a:t>6 pm Sun</a:t>
            </a:r>
          </a:p>
          <a:p>
            <a:r>
              <a:rPr lang="en-US" dirty="0" smtClean="0"/>
              <a:t>6 pm sun</a:t>
            </a:r>
          </a:p>
          <a:p>
            <a:r>
              <a:rPr lang="en-US" dirty="0" smtClean="0"/>
              <a:t>1 pm Sun</a:t>
            </a:r>
          </a:p>
          <a:p>
            <a:endParaRPr lang="en-US" dirty="0"/>
          </a:p>
        </p:txBody>
      </p:sp>
      <p:sp>
        <p:nvSpPr>
          <p:cNvPr id="6" name="Content Placeholder 2"/>
          <p:cNvSpPr>
            <a:spLocks noGrp="1"/>
          </p:cNvSpPr>
          <p:nvPr>
            <p:ph sz="quarter" idx="13"/>
          </p:nvPr>
        </p:nvSpPr>
        <p:spPr>
          <a:xfrm>
            <a:off x="365760" y="1600200"/>
            <a:ext cx="2855112" cy="4526280"/>
          </a:xfrm>
        </p:spPr>
        <p:txBody>
          <a:bodyPr/>
          <a:lstStyle/>
          <a:p>
            <a:r>
              <a:rPr lang="en-US" dirty="0" smtClean="0"/>
              <a:t>1-Gallup</a:t>
            </a:r>
          </a:p>
          <a:p>
            <a:r>
              <a:rPr lang="en-US" dirty="0" smtClean="0"/>
              <a:t>2-Alaska</a:t>
            </a:r>
            <a:endParaRPr lang="en-US" dirty="0" smtClean="0"/>
          </a:p>
          <a:p>
            <a:r>
              <a:rPr lang="en-US" dirty="0" smtClean="0"/>
              <a:t>3-Japan</a:t>
            </a:r>
            <a:endParaRPr lang="en-US" dirty="0" smtClean="0"/>
          </a:p>
          <a:p>
            <a:r>
              <a:rPr lang="en-US" dirty="0" smtClean="0"/>
              <a:t>4-India</a:t>
            </a:r>
          </a:p>
          <a:p>
            <a:r>
              <a:rPr lang="en-US" dirty="0" smtClean="0"/>
              <a:t>5-Saudi Arabia</a:t>
            </a:r>
          </a:p>
          <a:p>
            <a:r>
              <a:rPr lang="en-US" dirty="0" smtClean="0"/>
              <a:t>6-England</a:t>
            </a:r>
          </a:p>
          <a:p>
            <a:r>
              <a:rPr lang="en-US" dirty="0" smtClean="0"/>
              <a:t>7-Greenland</a:t>
            </a:r>
          </a:p>
          <a:p>
            <a:r>
              <a:rPr lang="en-US" dirty="0" smtClean="0"/>
              <a:t>8-New York</a:t>
            </a:r>
          </a:p>
          <a:p>
            <a:r>
              <a:rPr lang="en-US" dirty="0" smtClean="0"/>
              <a:t>9-Columbia</a:t>
            </a:r>
          </a:p>
          <a:p>
            <a:r>
              <a:rPr lang="en-US" dirty="0" smtClean="0"/>
              <a:t>10- Hawaii</a:t>
            </a:r>
          </a:p>
          <a:p>
            <a:endParaRPr lang="en-US" dirty="0"/>
          </a:p>
        </p:txBody>
      </p:sp>
    </p:spTree>
    <p:extLst>
      <p:ext uri="{BB962C8B-B14F-4D97-AF65-F5344CB8AC3E}">
        <p14:creationId xmlns:p14="http://schemas.microsoft.com/office/powerpoint/2010/main" val="310113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500"/>
                                        <p:tgtEl>
                                          <p:spTgt spid="4">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500"/>
                                        <p:tgtEl>
                                          <p:spTgt spid="4">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left)">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0"/>
            <a:ext cx="8229600" cy="1600200"/>
          </a:xfrm>
        </p:spPr>
        <p:txBody>
          <a:bodyPr/>
          <a:lstStyle/>
          <a:p>
            <a:r>
              <a:rPr lang="en-US" b="1" u="sng" dirty="0"/>
              <a:t>Scenario 4</a:t>
            </a:r>
            <a:r>
              <a:rPr lang="en-US" dirty="0"/>
              <a:t>: 6 AM in </a:t>
            </a:r>
            <a:r>
              <a:rPr lang="en-US" i="1" u="sng" dirty="0"/>
              <a:t>Japan</a:t>
            </a:r>
            <a:r>
              <a:rPr lang="en-US" dirty="0"/>
              <a:t> on </a:t>
            </a:r>
            <a:r>
              <a:rPr lang="en-US" dirty="0" smtClean="0"/>
              <a:t>Thursday</a:t>
            </a:r>
            <a:endParaRPr lang="en-US" dirty="0"/>
          </a:p>
        </p:txBody>
      </p:sp>
      <p:sp>
        <p:nvSpPr>
          <p:cNvPr id="4" name="Content Placeholder 3"/>
          <p:cNvSpPr>
            <a:spLocks noGrp="1"/>
          </p:cNvSpPr>
          <p:nvPr>
            <p:ph sz="half" idx="2"/>
          </p:nvPr>
        </p:nvSpPr>
        <p:spPr>
          <a:xfrm>
            <a:off x="5439770" y="1613848"/>
            <a:ext cx="3704230" cy="4525963"/>
          </a:xfrm>
        </p:spPr>
        <p:txBody>
          <a:bodyPr>
            <a:normAutofit/>
          </a:bodyPr>
          <a:lstStyle/>
          <a:p>
            <a:r>
              <a:rPr lang="en-US" dirty="0" smtClean="0"/>
              <a:t>1 pm Wed</a:t>
            </a:r>
          </a:p>
          <a:p>
            <a:r>
              <a:rPr lang="en-US" dirty="0" smtClean="0"/>
              <a:t>10 am Wed</a:t>
            </a:r>
          </a:p>
          <a:p>
            <a:r>
              <a:rPr lang="en-US" dirty="0" smtClean="0"/>
              <a:t>6 am Thurs</a:t>
            </a:r>
          </a:p>
          <a:p>
            <a:r>
              <a:rPr lang="en-US" dirty="0" smtClean="0"/>
              <a:t>2 am Thurs</a:t>
            </a:r>
          </a:p>
          <a:p>
            <a:r>
              <a:rPr lang="en-US" dirty="0" smtClean="0"/>
              <a:t>12 am midnight Thurs</a:t>
            </a:r>
          </a:p>
          <a:p>
            <a:r>
              <a:rPr lang="en-US" dirty="0" smtClean="0"/>
              <a:t>9 pm Wed</a:t>
            </a:r>
          </a:p>
          <a:p>
            <a:r>
              <a:rPr lang="en-US" dirty="0" smtClean="0"/>
              <a:t>6pm Wed</a:t>
            </a:r>
          </a:p>
          <a:p>
            <a:r>
              <a:rPr lang="en-US" dirty="0" smtClean="0"/>
              <a:t>3 pm Wed</a:t>
            </a:r>
          </a:p>
          <a:p>
            <a:r>
              <a:rPr lang="en-US" dirty="0" smtClean="0"/>
              <a:t>3 pm Wed</a:t>
            </a:r>
          </a:p>
          <a:p>
            <a:r>
              <a:rPr lang="en-US" dirty="0" smtClean="0"/>
              <a:t>10 am Wed</a:t>
            </a:r>
            <a:endParaRPr lang="en-US" dirty="0"/>
          </a:p>
        </p:txBody>
      </p:sp>
      <p:sp>
        <p:nvSpPr>
          <p:cNvPr id="6" name="Content Placeholder 2"/>
          <p:cNvSpPr>
            <a:spLocks noGrp="1"/>
          </p:cNvSpPr>
          <p:nvPr>
            <p:ph sz="quarter" idx="13"/>
          </p:nvPr>
        </p:nvSpPr>
        <p:spPr>
          <a:xfrm>
            <a:off x="365760" y="1600200"/>
            <a:ext cx="2773225" cy="4526280"/>
          </a:xfrm>
        </p:spPr>
        <p:txBody>
          <a:bodyPr/>
          <a:lstStyle/>
          <a:p>
            <a:r>
              <a:rPr lang="en-US" dirty="0" smtClean="0"/>
              <a:t>1-Gallup</a:t>
            </a:r>
          </a:p>
          <a:p>
            <a:r>
              <a:rPr lang="en-US" dirty="0" smtClean="0"/>
              <a:t>2-Alaska</a:t>
            </a:r>
          </a:p>
          <a:p>
            <a:r>
              <a:rPr lang="en-US" dirty="0" smtClean="0"/>
              <a:t>3-Japan</a:t>
            </a:r>
            <a:endParaRPr lang="en-US" dirty="0" smtClean="0"/>
          </a:p>
          <a:p>
            <a:r>
              <a:rPr lang="en-US" dirty="0" smtClean="0"/>
              <a:t>4-India</a:t>
            </a:r>
          </a:p>
          <a:p>
            <a:r>
              <a:rPr lang="en-US" dirty="0" smtClean="0"/>
              <a:t>5-Saudi Arabia</a:t>
            </a:r>
          </a:p>
          <a:p>
            <a:r>
              <a:rPr lang="en-US" dirty="0" smtClean="0"/>
              <a:t>6-England</a:t>
            </a:r>
          </a:p>
          <a:p>
            <a:r>
              <a:rPr lang="en-US" dirty="0" smtClean="0"/>
              <a:t>7-Greenland</a:t>
            </a:r>
          </a:p>
          <a:p>
            <a:r>
              <a:rPr lang="en-US" dirty="0" smtClean="0"/>
              <a:t>8-New York</a:t>
            </a:r>
          </a:p>
          <a:p>
            <a:r>
              <a:rPr lang="en-US" dirty="0" smtClean="0"/>
              <a:t>9-Columbia</a:t>
            </a:r>
          </a:p>
          <a:p>
            <a:r>
              <a:rPr lang="en-US" dirty="0" smtClean="0"/>
              <a:t>10- Hawaii</a:t>
            </a:r>
          </a:p>
          <a:p>
            <a:endParaRPr lang="en-US" dirty="0"/>
          </a:p>
        </p:txBody>
      </p:sp>
    </p:spTree>
    <p:extLst>
      <p:ext uri="{BB962C8B-B14F-4D97-AF65-F5344CB8AC3E}">
        <p14:creationId xmlns:p14="http://schemas.microsoft.com/office/powerpoint/2010/main" val="165985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500"/>
                                        <p:tgtEl>
                                          <p:spTgt spid="4">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500"/>
                                        <p:tgtEl>
                                          <p:spTgt spid="4">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left)">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2057400"/>
          </a:xfrm>
        </p:spPr>
        <p:txBody>
          <a:bodyPr/>
          <a:lstStyle/>
          <a:p>
            <a:r>
              <a:rPr lang="en-US" dirty="0" smtClean="0"/>
              <a:t>Spin the Earth several times; each complete spin is a day.</a:t>
            </a:r>
          </a:p>
          <a:p>
            <a:r>
              <a:rPr lang="en-US" dirty="0" smtClean="0"/>
              <a:t>Watch how as the Earth turns, it turns into day and then into night.  The lighted area doesn’t change, the part of the Earth IN the light changes.</a:t>
            </a:r>
          </a:p>
          <a:p>
            <a:pPr marL="0" indent="0">
              <a:buNone/>
            </a:pPr>
            <a:endParaRPr lang="en-US" dirty="0"/>
          </a:p>
        </p:txBody>
      </p:sp>
      <p:pic>
        <p:nvPicPr>
          <p:cNvPr id="1026" name="Picture 2" descr="http://sci.gallaudet.edu/17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667000"/>
            <a:ext cx="3581400" cy="3581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3429000"/>
            <a:ext cx="1371600" cy="369332"/>
          </a:xfrm>
          <a:prstGeom prst="rect">
            <a:avLst/>
          </a:prstGeom>
          <a:noFill/>
        </p:spPr>
        <p:txBody>
          <a:bodyPr wrap="square" rtlCol="0">
            <a:spAutoFit/>
          </a:bodyPr>
          <a:lstStyle/>
          <a:p>
            <a:r>
              <a:rPr lang="en-US" dirty="0" smtClean="0"/>
              <a:t>Terminator</a:t>
            </a:r>
            <a:endParaRPr lang="en-US" dirty="0"/>
          </a:p>
        </p:txBody>
      </p:sp>
      <p:cxnSp>
        <p:nvCxnSpPr>
          <p:cNvPr id="6" name="Straight Arrow Connector 5"/>
          <p:cNvCxnSpPr>
            <a:stCxn id="4" idx="3"/>
          </p:cNvCxnSpPr>
          <p:nvPr/>
        </p:nvCxnSpPr>
        <p:spPr>
          <a:xfrm>
            <a:off x="2743200" y="3613666"/>
            <a:ext cx="2743200" cy="8821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8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Scenario 5</a:t>
            </a:r>
            <a:r>
              <a:rPr lang="en-US" dirty="0"/>
              <a:t>: </a:t>
            </a:r>
            <a:r>
              <a:rPr lang="en-US" dirty="0" smtClean="0"/>
              <a:t>6 A</a:t>
            </a:r>
            <a:r>
              <a:rPr lang="en-US" dirty="0" smtClean="0"/>
              <a:t>M </a:t>
            </a:r>
            <a:r>
              <a:rPr lang="en-US" dirty="0"/>
              <a:t>in </a:t>
            </a:r>
            <a:r>
              <a:rPr lang="en-US" i="1" u="sng" dirty="0"/>
              <a:t>England</a:t>
            </a:r>
            <a:r>
              <a:rPr lang="en-US" dirty="0"/>
              <a:t> on </a:t>
            </a:r>
            <a:r>
              <a:rPr lang="en-US" dirty="0" smtClean="0"/>
              <a:t>Monday</a:t>
            </a:r>
            <a:endParaRPr lang="en-US" dirty="0"/>
          </a:p>
        </p:txBody>
      </p:sp>
      <p:sp>
        <p:nvSpPr>
          <p:cNvPr id="4" name="Content Placeholder 3"/>
          <p:cNvSpPr>
            <a:spLocks noGrp="1"/>
          </p:cNvSpPr>
          <p:nvPr>
            <p:ph sz="half" idx="2"/>
          </p:nvPr>
        </p:nvSpPr>
        <p:spPr>
          <a:xfrm>
            <a:off x="6517943" y="1555845"/>
            <a:ext cx="2312158" cy="4570318"/>
          </a:xfrm>
        </p:spPr>
        <p:txBody>
          <a:bodyPr/>
          <a:lstStyle/>
          <a:p>
            <a:r>
              <a:rPr lang="en-US" dirty="0" smtClean="0"/>
              <a:t>11 pm Sun</a:t>
            </a:r>
          </a:p>
          <a:p>
            <a:r>
              <a:rPr lang="en-US" dirty="0" smtClean="0"/>
              <a:t>8 pm Sun</a:t>
            </a:r>
          </a:p>
          <a:p>
            <a:r>
              <a:rPr lang="en-US" dirty="0" smtClean="0"/>
              <a:t>3 pm Mon</a:t>
            </a:r>
          </a:p>
          <a:p>
            <a:r>
              <a:rPr lang="en-US" dirty="0" smtClean="0"/>
              <a:t>11 am Mon</a:t>
            </a:r>
          </a:p>
          <a:p>
            <a:r>
              <a:rPr lang="en-US" dirty="0" smtClean="0"/>
              <a:t>9 am Mon</a:t>
            </a:r>
          </a:p>
          <a:p>
            <a:r>
              <a:rPr lang="en-US" dirty="0" smtClean="0"/>
              <a:t>6 am Mon</a:t>
            </a:r>
          </a:p>
          <a:p>
            <a:r>
              <a:rPr lang="en-US" dirty="0" smtClean="0"/>
              <a:t>3 am Mon</a:t>
            </a:r>
          </a:p>
          <a:p>
            <a:r>
              <a:rPr lang="en-US" dirty="0" smtClean="0"/>
              <a:t>1 am Mon</a:t>
            </a:r>
          </a:p>
          <a:p>
            <a:r>
              <a:rPr lang="en-US" dirty="0" smtClean="0"/>
              <a:t>1 am Mon</a:t>
            </a:r>
          </a:p>
          <a:p>
            <a:r>
              <a:rPr lang="en-US" dirty="0" smtClean="0"/>
              <a:t>8 pm Sun</a:t>
            </a:r>
            <a:endParaRPr lang="en-US" dirty="0"/>
          </a:p>
        </p:txBody>
      </p:sp>
      <p:sp>
        <p:nvSpPr>
          <p:cNvPr id="6" name="Content Placeholder 2"/>
          <p:cNvSpPr>
            <a:spLocks noGrp="1"/>
          </p:cNvSpPr>
          <p:nvPr>
            <p:ph sz="quarter" idx="13"/>
          </p:nvPr>
        </p:nvSpPr>
        <p:spPr>
          <a:xfrm>
            <a:off x="365760" y="1600200"/>
            <a:ext cx="2868759" cy="4526280"/>
          </a:xfrm>
        </p:spPr>
        <p:txBody>
          <a:bodyPr/>
          <a:lstStyle/>
          <a:p>
            <a:r>
              <a:rPr lang="en-US" dirty="0" smtClean="0"/>
              <a:t>1-Gallup</a:t>
            </a:r>
          </a:p>
          <a:p>
            <a:r>
              <a:rPr lang="en-US" dirty="0" smtClean="0"/>
              <a:t>2-Alaska</a:t>
            </a:r>
          </a:p>
          <a:p>
            <a:r>
              <a:rPr lang="en-US" dirty="0" smtClean="0"/>
              <a:t>3-Japan</a:t>
            </a:r>
            <a:endParaRPr lang="en-US" dirty="0" smtClean="0"/>
          </a:p>
          <a:p>
            <a:r>
              <a:rPr lang="en-US" dirty="0" smtClean="0"/>
              <a:t>4-India</a:t>
            </a:r>
          </a:p>
          <a:p>
            <a:r>
              <a:rPr lang="en-US" dirty="0" smtClean="0"/>
              <a:t>5-Saudi Arabia</a:t>
            </a:r>
          </a:p>
          <a:p>
            <a:r>
              <a:rPr lang="en-US" dirty="0" smtClean="0"/>
              <a:t>6-England</a:t>
            </a:r>
          </a:p>
          <a:p>
            <a:r>
              <a:rPr lang="en-US" dirty="0" smtClean="0"/>
              <a:t>7-Greenland</a:t>
            </a:r>
          </a:p>
          <a:p>
            <a:r>
              <a:rPr lang="en-US" dirty="0" smtClean="0"/>
              <a:t>8-New York</a:t>
            </a:r>
          </a:p>
          <a:p>
            <a:r>
              <a:rPr lang="en-US" dirty="0" smtClean="0"/>
              <a:t>9-Columbia</a:t>
            </a:r>
          </a:p>
          <a:p>
            <a:r>
              <a:rPr lang="en-US" dirty="0" smtClean="0"/>
              <a:t>10- Hawaii</a:t>
            </a:r>
          </a:p>
          <a:p>
            <a:endParaRPr lang="en-US" dirty="0"/>
          </a:p>
        </p:txBody>
      </p:sp>
    </p:spTree>
    <p:extLst>
      <p:ext uri="{BB962C8B-B14F-4D97-AF65-F5344CB8AC3E}">
        <p14:creationId xmlns:p14="http://schemas.microsoft.com/office/powerpoint/2010/main" val="129674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500"/>
                                        <p:tgtEl>
                                          <p:spTgt spid="4">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500"/>
                                        <p:tgtEl>
                                          <p:spTgt spid="4">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left)">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Q0LLPuZPb_o/ULFDX1hvzrI/AAAAAAAAGHY/eSV7uWNIjqw/s1600/Precession%2Bdiagram%2Bv%2B3%2B%28brights%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62388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44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world-mysteries.com/wp-content/uploads/2011/09/earth_rotation-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ogan.ca/astro/moon/Phases_files/earthr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iupui.edu/%7Eg115/assets/mod08/earth_rotate_sm.jpg"/>
          <p:cNvPicPr>
            <a:picLocks noChangeAspect="1" noChangeArrowheads="1"/>
          </p:cNvPicPr>
          <p:nvPr/>
        </p:nvPicPr>
        <p:blipFill rotWithShape="1">
          <a:blip r:embed="rId4">
            <a:extLst>
              <a:ext uri="{28A0092B-C50C-407E-A947-70E740481C1C}">
                <a14:useLocalDpi xmlns:a14="http://schemas.microsoft.com/office/drawing/2010/main" val="0"/>
              </a:ext>
            </a:extLst>
          </a:blip>
          <a:srcRect r="44623"/>
          <a:stretch/>
        </p:blipFill>
        <p:spPr bwMode="auto">
          <a:xfrm>
            <a:off x="4343400" y="3086100"/>
            <a:ext cx="3692236"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1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r>
              <a:rPr lang="en-US" b="1" u="sng" dirty="0"/>
              <a:t>Month</a:t>
            </a:r>
            <a:r>
              <a:rPr lang="en-US" dirty="0"/>
              <a:t>- the moon makes one complete revolution around the earth in orbit (</a:t>
            </a:r>
            <a:r>
              <a:rPr lang="en-US" i="1" dirty="0"/>
              <a:t>approximately</a:t>
            </a:r>
            <a:r>
              <a:rPr lang="en-US" dirty="0"/>
              <a:t> 28 days or 28 rotations of the earth)</a:t>
            </a:r>
          </a:p>
          <a:p>
            <a:endParaRPr lang="en-US" dirty="0"/>
          </a:p>
        </p:txBody>
      </p:sp>
      <p:pic>
        <p:nvPicPr>
          <p:cNvPr id="6146" name="Picture 2" descr="http://library.thinkquest.org/29033/begin/sunearth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629400" cy="473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4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xjcwwA-nj8k/TFxUHsn31LI/AAAAAAAAAow/fL6W-QVgY2w/s1600/mo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6370"/>
            <a:ext cx="7010400" cy="604793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526145" y="2710738"/>
            <a:ext cx="1219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7"/>
            <a:endCxn id="4" idx="7"/>
          </p:cNvCxnSpPr>
          <p:nvPr/>
        </p:nvCxnSpPr>
        <p:spPr>
          <a:xfrm>
            <a:off x="3566797" y="288928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7"/>
          </p:cNvCxnSpPr>
          <p:nvPr/>
        </p:nvCxnSpPr>
        <p:spPr>
          <a:xfrm flipH="1" flipV="1">
            <a:off x="3440545" y="2786938"/>
            <a:ext cx="126252" cy="1023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5345" y="2812507"/>
            <a:ext cx="1125501" cy="338554"/>
          </a:xfrm>
          <a:prstGeom prst="rect">
            <a:avLst/>
          </a:prstGeom>
          <a:noFill/>
        </p:spPr>
        <p:txBody>
          <a:bodyPr wrap="none" rtlCol="0">
            <a:spAutoFit/>
          </a:bodyPr>
          <a:lstStyle/>
          <a:p>
            <a:r>
              <a:rPr lang="en-US" sz="1600" dirty="0" smtClean="0">
                <a:solidFill>
                  <a:srgbClr val="FF0000"/>
                </a:solidFill>
              </a:rPr>
              <a:t>ONE DAY</a:t>
            </a:r>
            <a:endParaRPr lang="en-US" sz="1600" dirty="0">
              <a:solidFill>
                <a:srgbClr val="FF0000"/>
              </a:solidFill>
            </a:endParaRPr>
          </a:p>
        </p:txBody>
      </p:sp>
      <p:cxnSp>
        <p:nvCxnSpPr>
          <p:cNvPr id="13" name="Straight Arrow Connector 12"/>
          <p:cNvCxnSpPr/>
          <p:nvPr/>
        </p:nvCxnSpPr>
        <p:spPr>
          <a:xfrm flipH="1" flipV="1">
            <a:off x="3962400" y="1714500"/>
            <a:ext cx="25795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03894" y="1375946"/>
            <a:ext cx="1125501" cy="338554"/>
          </a:xfrm>
          <a:prstGeom prst="rect">
            <a:avLst/>
          </a:prstGeom>
          <a:noFill/>
        </p:spPr>
        <p:txBody>
          <a:bodyPr wrap="none" rtlCol="0">
            <a:spAutoFit/>
          </a:bodyPr>
          <a:lstStyle/>
          <a:p>
            <a:r>
              <a:rPr lang="en-US" sz="1600" dirty="0" smtClean="0">
                <a:solidFill>
                  <a:srgbClr val="FF0000"/>
                </a:solidFill>
              </a:rPr>
              <a:t>ONE DAY</a:t>
            </a:r>
            <a:endParaRPr lang="en-US" sz="1600" dirty="0">
              <a:solidFill>
                <a:srgbClr val="FF0000"/>
              </a:solidFill>
            </a:endParaRPr>
          </a:p>
        </p:txBody>
      </p:sp>
      <p:sp>
        <p:nvSpPr>
          <p:cNvPr id="16" name="Rectangle 15"/>
          <p:cNvSpPr/>
          <p:nvPr/>
        </p:nvSpPr>
        <p:spPr>
          <a:xfrm>
            <a:off x="7239000" y="335845"/>
            <a:ext cx="1722582" cy="6186309"/>
          </a:xfrm>
          <a:prstGeom prst="rect">
            <a:avLst/>
          </a:prstGeom>
        </p:spPr>
        <p:txBody>
          <a:bodyPr wrap="square">
            <a:spAutoFit/>
          </a:bodyPr>
          <a:lstStyle/>
          <a:p>
            <a:r>
              <a:rPr lang="en-US" dirty="0">
                <a:latin typeface="Arial Narrow" panose="020B0606020202030204" pitchFamily="34" charset="0"/>
              </a:rPr>
              <a:t>Since it takes nearly an entire month for the moon to go through its full cycle of phases, the change that happens over a period of a few hours is very small. A careful observer with a telescope could note the change, but to somebody looking at the moon with the unaided eye, the phase will appear exactly the same within a period of several hours</a:t>
            </a:r>
            <a:r>
              <a:rPr lang="en-US" sz="1400" dirty="0">
                <a:latin typeface="Arial Narrow" panose="020B0606020202030204" pitchFamily="34" charset="0"/>
              </a:rPr>
              <a:t>.</a:t>
            </a:r>
          </a:p>
        </p:txBody>
      </p:sp>
    </p:spTree>
    <p:extLst>
      <p:ext uri="{BB962C8B-B14F-4D97-AF65-F5344CB8AC3E}">
        <p14:creationId xmlns:p14="http://schemas.microsoft.com/office/powerpoint/2010/main" val="252637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2743200"/>
          </a:xfrm>
        </p:spPr>
        <p:txBody>
          <a:bodyPr/>
          <a:lstStyle/>
          <a:p>
            <a:pPr lvl="0"/>
            <a:r>
              <a:rPr lang="en-US" dirty="0"/>
              <a:t>The phase of the moon is the </a:t>
            </a:r>
            <a:r>
              <a:rPr lang="en-US" u="sng" dirty="0"/>
              <a:t>SAME</a:t>
            </a:r>
            <a:r>
              <a:rPr lang="en-US" dirty="0"/>
              <a:t> for the </a:t>
            </a:r>
            <a:r>
              <a:rPr lang="en-US" u="sng" dirty="0"/>
              <a:t>whole</a:t>
            </a:r>
            <a:r>
              <a:rPr lang="en-US" dirty="0"/>
              <a:t> earth no matter if it appears in the sky of the observer or not (Remember, each phase lasts </a:t>
            </a:r>
            <a:r>
              <a:rPr lang="en-US" i="1" dirty="0"/>
              <a:t>about </a:t>
            </a:r>
            <a:r>
              <a:rPr lang="en-US" dirty="0"/>
              <a:t>3 ½ days</a:t>
            </a:r>
            <a:r>
              <a:rPr lang="en-US" dirty="0" smtClean="0"/>
              <a:t>)</a:t>
            </a:r>
          </a:p>
          <a:p>
            <a:pPr lvl="0"/>
            <a:r>
              <a:rPr lang="en-US" dirty="0" smtClean="0"/>
              <a:t>The earth spins about 28 times (28 days) during the time it takes the moon to go around the earth once (1 month). Try that on your model.</a:t>
            </a:r>
            <a:endParaRPr lang="en-US" dirty="0"/>
          </a:p>
          <a:p>
            <a:endParaRPr lang="en-US" dirty="0"/>
          </a:p>
        </p:txBody>
      </p:sp>
      <p:pic>
        <p:nvPicPr>
          <p:cNvPr id="3074" name="Picture 2" descr="https://planetariumweb.madison.k12.wi.us/files/planetarium/mooncal/n-s-f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25" y="3722950"/>
            <a:ext cx="4121084" cy="25836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3352800"/>
            <a:ext cx="4572000" cy="3323987"/>
          </a:xfrm>
          <a:prstGeom prst="rect">
            <a:avLst/>
          </a:prstGeom>
        </p:spPr>
        <p:txBody>
          <a:bodyPr>
            <a:spAutoFit/>
          </a:bodyPr>
          <a:lstStyle/>
          <a:p>
            <a:r>
              <a:rPr lang="en-US" dirty="0"/>
              <a:t> </a:t>
            </a:r>
            <a:r>
              <a:rPr lang="en-US" sz="1600" dirty="0">
                <a:latin typeface="Arial Narrow" panose="020B0606020202030204" pitchFamily="34" charset="0"/>
              </a:rPr>
              <a:t>The phase of the moon would appear the same no matter where you are on the planet Earth. If an observer in Florida sees a full moon tonight</a:t>
            </a:r>
            <a:r>
              <a:rPr lang="en-US" sz="1600">
                <a:latin typeface="Arial Narrow" panose="020B0606020202030204" pitchFamily="34" charset="0"/>
              </a:rPr>
              <a:t>, </a:t>
            </a:r>
            <a:r>
              <a:rPr lang="en-US" sz="1600" smtClean="0">
                <a:latin typeface="Arial Narrow" panose="020B0606020202030204" pitchFamily="34" charset="0"/>
              </a:rPr>
              <a:t>an </a:t>
            </a:r>
            <a:r>
              <a:rPr lang="en-US" sz="1600" dirty="0">
                <a:latin typeface="Arial Narrow" panose="020B0606020202030204" pitchFamily="34" charset="0"/>
              </a:rPr>
              <a:t>observer in Wisconsin will also see a full moon tonight. However, if you traveled from one hemisphere to the other you might notice a difference. Here in the northern hemisphere, we say that when you see a phase that looks like a half-circle, and it's Light on the Left side, it's Last Quarter. The "L's" make a nice mnemonic for keeping First Quarter and Last Quarter straight. So, when it's light on the right it's First Quarter. However, look at the illustration. An observer in the southern hemisphere (Argentina) would see the moon upside-down compared to the way we are accustomed to seeing it (USA).</a:t>
            </a:r>
          </a:p>
        </p:txBody>
      </p:sp>
    </p:spTree>
    <p:extLst>
      <p:ext uri="{BB962C8B-B14F-4D97-AF65-F5344CB8AC3E}">
        <p14:creationId xmlns:p14="http://schemas.microsoft.com/office/powerpoint/2010/main" val="4204903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13013</TotalTime>
  <Words>1764</Words>
  <Application>Microsoft Office PowerPoint</Application>
  <PresentationFormat>On-screen Show (4:3)</PresentationFormat>
  <Paragraphs>352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Executive</vt:lpstr>
      <vt:lpstr>Earth, Moon and Sun Model</vt:lpstr>
      <vt:lpstr>General Notes</vt:lpstr>
      <vt:lpstr>Earth/Moon/Sun Model (E/M/S model) NOTES </vt:lpstr>
      <vt:lpstr>PowerPoint Presentation</vt:lpstr>
      <vt:lpstr>PowerPoint Presentation</vt:lpstr>
      <vt:lpstr>PowerPoint Presentation</vt:lpstr>
      <vt:lpstr>PowerPoint Presentation</vt:lpstr>
      <vt:lpstr>PowerPoint Presentation</vt:lpstr>
      <vt:lpstr>PowerPoint Presentation</vt:lpstr>
      <vt:lpstr>Time</vt:lpstr>
      <vt:lpstr>PowerPoint Presentation</vt:lpstr>
      <vt:lpstr>Moon Phases Rise, Set and Zenith Times</vt:lpstr>
      <vt:lpstr>PowerPoint Presentation</vt:lpstr>
      <vt:lpstr>A.  To tell the time a certain moon phase RISES:</vt:lpstr>
      <vt:lpstr>Calculate Moon Rise Times</vt:lpstr>
      <vt:lpstr>Calculate Moon Rise Times</vt:lpstr>
      <vt:lpstr>B.  To tell the time a certain moon phase SETS:</vt:lpstr>
      <vt:lpstr>Calculate Moon Set Times</vt:lpstr>
      <vt:lpstr>Calculate Moon Set Times</vt:lpstr>
      <vt:lpstr>C.  To tell the time a certain moon phase is OVERHEAD:</vt:lpstr>
      <vt:lpstr>Calculate Moon Zenith Times</vt:lpstr>
      <vt:lpstr>Calculate Moon Zenith Times</vt:lpstr>
      <vt:lpstr>PowerPoint Presentation</vt:lpstr>
      <vt:lpstr>Finish the notes</vt:lpstr>
      <vt:lpstr>Today, Tomorrow and Yesterday</vt:lpstr>
      <vt:lpstr>3 days: today, tomorrow and yesterday</vt:lpstr>
      <vt:lpstr>PowerPoint Presentation</vt:lpstr>
      <vt:lpstr>PowerPoint Presentation</vt:lpstr>
      <vt:lpstr>PowerPoint Presentation</vt:lpstr>
      <vt:lpstr>PowerPoint Presentation</vt:lpstr>
      <vt:lpstr>To use your model to tell which day it is:</vt:lpstr>
      <vt:lpstr>PowerPoint Presentation</vt:lpstr>
      <vt:lpstr>PowerPoint Presentation</vt:lpstr>
      <vt:lpstr>PowerPoint Presentation</vt:lpstr>
      <vt:lpstr>Use your model to calculate the days of the week and the time of day for each location in  each scenario.</vt:lpstr>
      <vt:lpstr>Scenario 1: 2 AM in Gallup on Wednesday</vt:lpstr>
      <vt:lpstr>Scenario 2: 11 AM in Gallup on Friday</vt:lpstr>
      <vt:lpstr>Scenario 3: 4 PM in Gallup on Sunday</vt:lpstr>
      <vt:lpstr>Scenario 4: 6 AM in Japan on Thursday</vt:lpstr>
      <vt:lpstr>Scenario 5: 6 AM in England on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Moon and Sun Model</dc:title>
  <dc:creator>Mary Ann Seslar</dc:creator>
  <cp:lastModifiedBy>admin</cp:lastModifiedBy>
  <cp:revision>54</cp:revision>
  <cp:lastPrinted>2017-02-10T19:38:51Z</cp:lastPrinted>
  <dcterms:created xsi:type="dcterms:W3CDTF">2014-01-29T15:23:20Z</dcterms:created>
  <dcterms:modified xsi:type="dcterms:W3CDTF">2017-02-10T22:42:06Z</dcterms:modified>
</cp:coreProperties>
</file>