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1.gif"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66E9DB0-CFFD-4478-BB0B-D094AFF9F289}"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66E9DB0-CFFD-4478-BB0B-D094AFF9F289}"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66E9DB0-CFFD-4478-BB0B-D094AFF9F289}"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C09131-154E-4491-B3C9-08F4F93C54AB}" type="datetimeFigureOut">
              <a:rPr lang="en-US" smtClean="0"/>
              <a:t>3/17/2017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66E9DB0-CFFD-4478-BB0B-D094AFF9F2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CC09131-154E-4491-B3C9-08F4F93C54AB}" type="datetimeFigureOut">
              <a:rPr lang="en-US" smtClean="0"/>
              <a:t>3/17/2017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66E9DB0-CFFD-4478-BB0B-D094AFF9F2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CC09131-154E-4491-B3C9-08F4F93C54AB}" type="datetimeFigureOut">
              <a:rPr lang="en-US" smtClean="0"/>
              <a:t>3/17/2017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66E9DB0-CFFD-4478-BB0B-D094AFF9F28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Electromagnetic Radiation</a:t>
            </a:r>
            <a:endParaRPr lang="en-US" dirty="0"/>
          </a:p>
        </p:txBody>
      </p:sp>
      <p:sp>
        <p:nvSpPr>
          <p:cNvPr id="3" name="Subtitle 2"/>
          <p:cNvSpPr>
            <a:spLocks noGrp="1"/>
          </p:cNvSpPr>
          <p:nvPr>
            <p:ph type="subTitle" idx="1"/>
          </p:nvPr>
        </p:nvSpPr>
        <p:spPr/>
        <p:txBody>
          <a:bodyPr/>
          <a:lstStyle/>
          <a:p>
            <a:r>
              <a:rPr lang="en-US" dirty="0" smtClean="0"/>
              <a:t>How is the electromagnetic spectrum organized?</a:t>
            </a:r>
            <a:endParaRPr lang="en-US" dirty="0"/>
          </a:p>
        </p:txBody>
      </p:sp>
    </p:spTree>
    <p:extLst>
      <p:ext uri="{BB962C8B-B14F-4D97-AF65-F5344CB8AC3E}">
        <p14:creationId xmlns:p14="http://schemas.microsoft.com/office/powerpoint/2010/main" val="968313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wired.com/images_blogs/wiredscience/2011/09/antenna-galaxy-collision-comparison-radio-alma.jpg"/>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75957"/>
            <a:ext cx="5943600" cy="5506085"/>
          </a:xfrm>
          <a:prstGeom prst="rect">
            <a:avLst/>
          </a:prstGeom>
          <a:noFill/>
          <a:ln>
            <a:noFill/>
          </a:ln>
        </p:spPr>
      </p:pic>
    </p:spTree>
    <p:extLst>
      <p:ext uri="{BB962C8B-B14F-4D97-AF65-F5344CB8AC3E}">
        <p14:creationId xmlns:p14="http://schemas.microsoft.com/office/powerpoint/2010/main" val="170601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AM and FM signals</a:t>
            </a:r>
            <a:endParaRPr lang="en-US" dirty="0"/>
          </a:p>
        </p:txBody>
      </p:sp>
      <p:pic>
        <p:nvPicPr>
          <p:cNvPr id="4" name="Amfm2.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14400" y="2127250"/>
            <a:ext cx="7772400" cy="3886200"/>
          </a:xfrm>
        </p:spPr>
      </p:pic>
    </p:spTree>
    <p:extLst>
      <p:ext uri="{BB962C8B-B14F-4D97-AF65-F5344CB8AC3E}">
        <p14:creationId xmlns:p14="http://schemas.microsoft.com/office/powerpoint/2010/main" val="26825614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indersfree.com/wp-content/uploads/2011/12/am-fm-radio-wa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88" y="341221"/>
            <a:ext cx="8034838" cy="601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9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02" y="1260231"/>
            <a:ext cx="4897064" cy="2619438"/>
          </a:xfrm>
        </p:spPr>
        <p:txBody>
          <a:bodyPr>
            <a:normAutofit/>
          </a:bodyPr>
          <a:lstStyle/>
          <a:p>
            <a:r>
              <a:rPr lang="en-US" sz="2400" dirty="0" smtClean="0"/>
              <a:t>Infrared is usually identified as heat.</a:t>
            </a:r>
          </a:p>
          <a:p>
            <a:r>
              <a:rPr lang="en-US" sz="2400" dirty="0" smtClean="0"/>
              <a:t>All things give off heat, even ice, but some things give off more than others</a:t>
            </a:r>
          </a:p>
          <a:p>
            <a:r>
              <a:rPr lang="en-US" sz="2400" dirty="0" smtClean="0"/>
              <a:t>We use Infrared telescopes to detect things not visible to the naked eye</a:t>
            </a:r>
          </a:p>
          <a:p>
            <a:endParaRPr lang="en-US" sz="1800" dirty="0"/>
          </a:p>
        </p:txBody>
      </p:sp>
      <p:sp>
        <p:nvSpPr>
          <p:cNvPr id="2" name="Title 1"/>
          <p:cNvSpPr>
            <a:spLocks noGrp="1"/>
          </p:cNvSpPr>
          <p:nvPr>
            <p:ph type="title"/>
          </p:nvPr>
        </p:nvSpPr>
        <p:spPr/>
        <p:txBody>
          <a:bodyPr/>
          <a:lstStyle/>
          <a:p>
            <a:r>
              <a:rPr lang="en-US" dirty="0" smtClean="0"/>
              <a:t>Infrared (</a:t>
            </a:r>
            <a:r>
              <a:rPr lang="en-US" dirty="0"/>
              <a:t>3 x 10</a:t>
            </a:r>
            <a:r>
              <a:rPr lang="en-US" baseline="30000" dirty="0"/>
              <a:t>11</a:t>
            </a:r>
            <a:r>
              <a:rPr lang="en-US" dirty="0"/>
              <a:t> - 4 x </a:t>
            </a:r>
            <a:r>
              <a:rPr lang="en-US" dirty="0" smtClean="0"/>
              <a:t>10</a:t>
            </a:r>
            <a:r>
              <a:rPr lang="en-US" baseline="30000" dirty="0" smtClean="0"/>
              <a:t>14</a:t>
            </a:r>
            <a:r>
              <a:rPr lang="en-US" dirty="0" smtClean="0"/>
              <a:t> Hz)</a:t>
            </a:r>
            <a:br>
              <a:rPr lang="en-US" dirty="0" smtClean="0"/>
            </a:br>
            <a:endParaRPr lang="en-US" dirty="0"/>
          </a:p>
        </p:txBody>
      </p:sp>
      <p:pic>
        <p:nvPicPr>
          <p:cNvPr id="12290" name="Picture 2" descr="http://www.enjoyspace.com/uploads/editorial_cases/juin2009/herschel/infrared-spit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554" y="3719491"/>
            <a:ext cx="4872446" cy="303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50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nasa.gov/images/content/178941main_Orion_vis-ir_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5552" y="422367"/>
            <a:ext cx="5124450" cy="3495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958" y="4285740"/>
            <a:ext cx="8518161" cy="2585323"/>
          </a:xfrm>
          <a:prstGeom prst="rect">
            <a:avLst/>
          </a:prstGeom>
          <a:noFill/>
        </p:spPr>
        <p:txBody>
          <a:bodyPr wrap="square" rtlCol="0">
            <a:spAutoFit/>
          </a:bodyPr>
          <a:lstStyle/>
          <a:p>
            <a:r>
              <a:rPr lang="en-US" sz="2400" dirty="0" smtClean="0"/>
              <a:t>By detecting the thermal energy given off by a source, even though we can’t see it with our naked eyes, we can tell more about the different regions of space. </a:t>
            </a:r>
          </a:p>
          <a:p>
            <a:r>
              <a:rPr lang="en-US" sz="2400" dirty="0" smtClean="0"/>
              <a:t>The technology takes the information received from infrared telescopes and makes them into visible images that are easier to interpret.</a:t>
            </a:r>
          </a:p>
          <a:p>
            <a:endParaRPr lang="en-US" dirty="0"/>
          </a:p>
        </p:txBody>
      </p:sp>
    </p:spTree>
    <p:extLst>
      <p:ext uri="{BB962C8B-B14F-4D97-AF65-F5344CB8AC3E}">
        <p14:creationId xmlns:p14="http://schemas.microsoft.com/office/powerpoint/2010/main" val="598907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ebbtelescope.org/webb_telescope/science_on_the_edge/beyond_the_visible/graphics/compared/andromeda-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432" y="3706904"/>
            <a:ext cx="51244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ebbtelescope.org/webb_telescope/science_on_the_edge/beyond_the_visible/graphics/compared/jupiter-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25" y="4471450"/>
            <a:ext cx="3619590" cy="183670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ebbtelescope.org/webb_telescope/science_on_the_edge/beyond_the_visible/graphics/compared/M82-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593" y="365759"/>
            <a:ext cx="4587289" cy="26517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issionscience.nasa.gov/images/ems/emsInfraredWaves_mainContent_infrared-visible-infrared-comparis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25" y="824722"/>
            <a:ext cx="4206240" cy="294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829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ipac.caltech.edu/system/projects/images/1/original/spitzer.jpg?1291152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19" y="338544"/>
            <a:ext cx="7211877" cy="54089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6020" y="5988936"/>
            <a:ext cx="8066632" cy="584775"/>
          </a:xfrm>
          <a:prstGeom prst="rect">
            <a:avLst/>
          </a:prstGeom>
          <a:noFill/>
        </p:spPr>
        <p:txBody>
          <a:bodyPr wrap="none" rtlCol="0">
            <a:spAutoFit/>
          </a:bodyPr>
          <a:lstStyle/>
          <a:p>
            <a:r>
              <a:rPr lang="en-US" sz="3200" dirty="0" smtClean="0"/>
              <a:t>An infrared telescope in orbit around the earth</a:t>
            </a:r>
            <a:r>
              <a:rPr lang="en-US" dirty="0" smtClean="0"/>
              <a:t>.</a:t>
            </a:r>
            <a:endParaRPr lang="en-US" dirty="0"/>
          </a:p>
        </p:txBody>
      </p:sp>
    </p:spTree>
    <p:extLst>
      <p:ext uri="{BB962C8B-B14F-4D97-AF65-F5344CB8AC3E}">
        <p14:creationId xmlns:p14="http://schemas.microsoft.com/office/powerpoint/2010/main" val="283268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4023" y="1547615"/>
            <a:ext cx="8358720" cy="1456842"/>
          </a:xfrm>
        </p:spPr>
        <p:txBody>
          <a:bodyPr>
            <a:normAutofit/>
          </a:bodyPr>
          <a:lstStyle/>
          <a:p>
            <a:r>
              <a:rPr lang="en-US" dirty="0" smtClean="0"/>
              <a:t>Visible light includes the frequencies of the electromagnetic spectrum that human eyes can detect. </a:t>
            </a:r>
          </a:p>
          <a:p>
            <a:r>
              <a:rPr lang="en-US" dirty="0" smtClean="0"/>
              <a:t>This is the smallest range of the electromagnetic spectrum.</a:t>
            </a:r>
          </a:p>
          <a:p>
            <a:r>
              <a:rPr lang="en-US" dirty="0" smtClean="0"/>
              <a:t>This includes the colors of the rainbow.</a:t>
            </a:r>
            <a:endParaRPr lang="en-US" dirty="0"/>
          </a:p>
        </p:txBody>
      </p:sp>
      <p:sp>
        <p:nvSpPr>
          <p:cNvPr id="2" name="Title 1"/>
          <p:cNvSpPr>
            <a:spLocks noGrp="1"/>
          </p:cNvSpPr>
          <p:nvPr>
            <p:ph type="title"/>
          </p:nvPr>
        </p:nvSpPr>
        <p:spPr>
          <a:xfrm>
            <a:off x="706902" y="512064"/>
            <a:ext cx="8437098" cy="777240"/>
          </a:xfrm>
        </p:spPr>
        <p:txBody>
          <a:bodyPr/>
          <a:lstStyle/>
          <a:p>
            <a:r>
              <a:rPr lang="en-US" dirty="0"/>
              <a:t>Visible </a:t>
            </a:r>
            <a:r>
              <a:rPr lang="en-US" dirty="0" smtClean="0"/>
              <a:t>Light </a:t>
            </a:r>
            <a:r>
              <a:rPr lang="en-US" sz="3200" dirty="0" smtClean="0"/>
              <a:t>(</a:t>
            </a:r>
            <a:r>
              <a:rPr lang="en-US" sz="3200" dirty="0"/>
              <a:t>4 x </a:t>
            </a:r>
            <a:r>
              <a:rPr lang="en-US" sz="3200" dirty="0" smtClean="0"/>
              <a:t>10</a:t>
            </a:r>
            <a:r>
              <a:rPr lang="en-US" sz="3200" baseline="30000" dirty="0" smtClean="0"/>
              <a:t>14</a:t>
            </a:r>
            <a:r>
              <a:rPr lang="en-US" sz="3200" dirty="0" smtClean="0"/>
              <a:t>-7.5 </a:t>
            </a:r>
            <a:r>
              <a:rPr lang="en-US" sz="3200" dirty="0"/>
              <a:t>x </a:t>
            </a:r>
            <a:r>
              <a:rPr lang="en-US" sz="3200" dirty="0" smtClean="0"/>
              <a:t>10</a:t>
            </a:r>
            <a:r>
              <a:rPr lang="en-US" sz="3200" baseline="30000" dirty="0" smtClean="0"/>
              <a:t>14 </a:t>
            </a:r>
            <a:r>
              <a:rPr lang="en-US" sz="3200" dirty="0" smtClean="0"/>
              <a:t>Hz)</a:t>
            </a:r>
            <a:endParaRPr lang="en-US" sz="3200" dirty="0"/>
          </a:p>
        </p:txBody>
      </p:sp>
      <p:pic>
        <p:nvPicPr>
          <p:cNvPr id="2050" name="Picture 2" descr="https://encrypted-tbn0.gstatic.com/images?q=tbn:ANd9GcQjVjVTubQXclImKRv6IUD-qhdI2LKkMVk_Jqk587HPmg64M0vk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117" y="2709771"/>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3.gstatic.com/images?q=tbn:ANd9GcSBOfXjN8hiu7NU0FiUjCmqQSjrS2hMWp4Gzhrs5Jq6ZCgePEh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766" y="46013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ebstyleguide.com/wsg3/figures/11-graphics/11-19a-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718" y="3001191"/>
            <a:ext cx="4914900" cy="3743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nvGraphicFramePr>
        <p:xfrm>
          <a:off x="2181225" y="3887470"/>
          <a:ext cx="5238750" cy="365760"/>
        </p:xfrm>
        <a:graphic>
          <a:graphicData uri="http://schemas.openxmlformats.org/drawingml/2006/table">
            <a:tbl>
              <a:tblPr/>
              <a:tblGrid>
                <a:gridCol w="2619375"/>
                <a:gridCol w="2619375"/>
              </a:tblGrid>
              <a:tr h="0">
                <a:tc>
                  <a:txBody>
                    <a:bodyPr/>
                    <a:lstStyle/>
                    <a:p>
                      <a:pPr algn="ctr"/>
                      <a:r>
                        <a:rPr lang="en-US"/>
                        <a:t>4 x 10</a:t>
                      </a:r>
                      <a:r>
                        <a:rPr lang="en-US" baseline="30000"/>
                        <a:t>14</a:t>
                      </a:r>
                      <a:r>
                        <a:rPr lang="en-US"/>
                        <a:t> - 7.5 x 10</a:t>
                      </a:r>
                      <a:r>
                        <a:rPr lang="en-US" baseline="30000"/>
                        <a:t>14</a:t>
                      </a:r>
                      <a:endParaRPr lang="en-US"/>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2181225" y="3887470"/>
          <a:ext cx="5238750" cy="365760"/>
        </p:xfrm>
        <a:graphic>
          <a:graphicData uri="http://schemas.openxmlformats.org/drawingml/2006/table">
            <a:tbl>
              <a:tblPr/>
              <a:tblGrid>
                <a:gridCol w="2619375"/>
                <a:gridCol w="2619375"/>
              </a:tblGrid>
              <a:tr h="0">
                <a:tc>
                  <a:txBody>
                    <a:bodyPr/>
                    <a:lstStyle/>
                    <a:p>
                      <a:pPr algn="ctr"/>
                      <a:r>
                        <a:rPr lang="en-US"/>
                        <a:t>4 x 10</a:t>
                      </a:r>
                      <a:r>
                        <a:rPr lang="en-US" baseline="30000"/>
                        <a:t>14</a:t>
                      </a:r>
                      <a:r>
                        <a:rPr lang="en-US"/>
                        <a:t> - 7.5 x 10</a:t>
                      </a:r>
                      <a:r>
                        <a:rPr lang="en-US" baseline="30000"/>
                        <a:t>14</a:t>
                      </a:r>
                      <a:endParaRPr lang="en-US"/>
                    </a:p>
                  </a:txBody>
                  <a:tcPr anchor="ctr">
                    <a:lnL>
                      <a:noFill/>
                    </a:lnL>
                    <a:lnR>
                      <a:noFill/>
                    </a:lnR>
                    <a:lnT>
                      <a:noFill/>
                    </a:lnT>
                    <a:lnB>
                      <a:noFill/>
                    </a:lnB>
                  </a:tcPr>
                </a:tc>
                <a:tc>
                  <a:txBody>
                    <a:bodyPr/>
                    <a:lstStyle/>
                    <a:p>
                      <a:pPr algn="ctr"/>
                      <a:endParaRPr 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277804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ark.edu/ua/pirelli/images/Color_Freq_Wavelengt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95" y="344395"/>
            <a:ext cx="8269968" cy="616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02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elativitycalculator.com/images/Albert_Michelson_Part_I/color_wavelength_frequen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3243948"/>
            <a:ext cx="8374471" cy="30081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4297" y="535577"/>
            <a:ext cx="431528" cy="1384995"/>
          </a:xfrm>
          <a:prstGeom prst="rect">
            <a:avLst/>
          </a:prstGeom>
          <a:noFill/>
        </p:spPr>
        <p:txBody>
          <a:bodyPr wrap="none" rtlCol="0">
            <a:spAutoFit/>
          </a:bodyPr>
          <a:lstStyle/>
          <a:p>
            <a:pPr algn="ctr"/>
            <a:r>
              <a:rPr lang="en-US" sz="2800" b="1" dirty="0" smtClean="0">
                <a:solidFill>
                  <a:srgbClr val="FF0000"/>
                </a:solidFill>
              </a:rPr>
              <a:t>R</a:t>
            </a:r>
          </a:p>
          <a:p>
            <a:pPr algn="ctr"/>
            <a:r>
              <a:rPr lang="en-US" sz="2800" b="1" dirty="0" smtClean="0">
                <a:solidFill>
                  <a:srgbClr val="FF0000"/>
                </a:solidFill>
              </a:rPr>
              <a:t>E</a:t>
            </a:r>
          </a:p>
          <a:p>
            <a:pPr algn="ctr"/>
            <a:r>
              <a:rPr lang="en-US" sz="2800" b="1" dirty="0" smtClean="0">
                <a:solidFill>
                  <a:srgbClr val="FF0000"/>
                </a:solidFill>
              </a:rPr>
              <a:t>D</a:t>
            </a:r>
            <a:endParaRPr lang="en-US" b="1" dirty="0">
              <a:solidFill>
                <a:srgbClr val="FF0000"/>
              </a:solidFill>
            </a:endParaRPr>
          </a:p>
        </p:txBody>
      </p:sp>
      <p:sp>
        <p:nvSpPr>
          <p:cNvPr id="3" name="TextBox 2"/>
          <p:cNvSpPr txBox="1"/>
          <p:nvPr/>
        </p:nvSpPr>
        <p:spPr>
          <a:xfrm>
            <a:off x="2260328" y="535577"/>
            <a:ext cx="443683" cy="2677656"/>
          </a:xfrm>
          <a:prstGeom prst="rect">
            <a:avLst/>
          </a:prstGeom>
          <a:noFill/>
        </p:spPr>
        <p:txBody>
          <a:bodyPr wrap="square" rtlCol="0">
            <a:spAutoFit/>
          </a:bodyPr>
          <a:lstStyle/>
          <a:p>
            <a:pPr algn="ctr"/>
            <a:r>
              <a:rPr lang="en-US" sz="2800" b="1" dirty="0" smtClean="0">
                <a:solidFill>
                  <a:srgbClr val="FFC000"/>
                </a:solidFill>
              </a:rPr>
              <a:t>O</a:t>
            </a:r>
          </a:p>
          <a:p>
            <a:pPr algn="ctr"/>
            <a:r>
              <a:rPr lang="en-US" sz="2800" b="1" dirty="0" smtClean="0">
                <a:solidFill>
                  <a:srgbClr val="FFC000"/>
                </a:solidFill>
              </a:rPr>
              <a:t>R</a:t>
            </a:r>
          </a:p>
          <a:p>
            <a:pPr algn="ctr"/>
            <a:r>
              <a:rPr lang="en-US" sz="2800" b="1" dirty="0" smtClean="0">
                <a:solidFill>
                  <a:srgbClr val="FFC000"/>
                </a:solidFill>
              </a:rPr>
              <a:t>A</a:t>
            </a:r>
          </a:p>
          <a:p>
            <a:pPr algn="ctr"/>
            <a:r>
              <a:rPr lang="en-US" sz="2800" b="1" dirty="0" smtClean="0">
                <a:solidFill>
                  <a:srgbClr val="FFC000"/>
                </a:solidFill>
              </a:rPr>
              <a:t>N</a:t>
            </a:r>
          </a:p>
          <a:p>
            <a:pPr algn="ctr"/>
            <a:r>
              <a:rPr lang="en-US" sz="2800" b="1" dirty="0" smtClean="0">
                <a:solidFill>
                  <a:srgbClr val="FFC000"/>
                </a:solidFill>
              </a:rPr>
              <a:t>G</a:t>
            </a:r>
          </a:p>
          <a:p>
            <a:pPr algn="ctr"/>
            <a:r>
              <a:rPr lang="en-US" sz="2800" b="1" dirty="0">
                <a:solidFill>
                  <a:srgbClr val="FFC000"/>
                </a:solidFill>
              </a:rPr>
              <a:t>E</a:t>
            </a:r>
          </a:p>
        </p:txBody>
      </p:sp>
      <p:sp>
        <p:nvSpPr>
          <p:cNvPr id="4" name="TextBox 3"/>
          <p:cNvSpPr txBox="1"/>
          <p:nvPr/>
        </p:nvSpPr>
        <p:spPr>
          <a:xfrm>
            <a:off x="2810333" y="535577"/>
            <a:ext cx="511679" cy="2677656"/>
          </a:xfrm>
          <a:prstGeom prst="rect">
            <a:avLst/>
          </a:prstGeom>
          <a:noFill/>
        </p:spPr>
        <p:txBody>
          <a:bodyPr wrap="none" rtlCol="0">
            <a:spAutoFit/>
          </a:bodyPr>
          <a:lstStyle/>
          <a:p>
            <a:pPr algn="ctr"/>
            <a:r>
              <a:rPr lang="en-US" sz="2800" b="1" dirty="0" smtClean="0">
                <a:solidFill>
                  <a:srgbClr val="FFFF00"/>
                </a:solidFill>
              </a:rPr>
              <a:t>Y</a:t>
            </a:r>
          </a:p>
          <a:p>
            <a:pPr algn="ctr"/>
            <a:r>
              <a:rPr lang="en-US" sz="2800" b="1" dirty="0" smtClean="0">
                <a:solidFill>
                  <a:srgbClr val="FFFF00"/>
                </a:solidFill>
              </a:rPr>
              <a:t>E</a:t>
            </a:r>
          </a:p>
          <a:p>
            <a:pPr algn="ctr"/>
            <a:r>
              <a:rPr lang="en-US" sz="2800" b="1" dirty="0" smtClean="0">
                <a:solidFill>
                  <a:srgbClr val="FFFF00"/>
                </a:solidFill>
              </a:rPr>
              <a:t>L</a:t>
            </a:r>
          </a:p>
          <a:p>
            <a:pPr algn="ctr"/>
            <a:r>
              <a:rPr lang="en-US" sz="2800" b="1" dirty="0" smtClean="0">
                <a:solidFill>
                  <a:srgbClr val="FFFF00"/>
                </a:solidFill>
              </a:rPr>
              <a:t>L</a:t>
            </a:r>
          </a:p>
          <a:p>
            <a:pPr algn="ctr"/>
            <a:r>
              <a:rPr lang="en-US" sz="2800" b="1" dirty="0" smtClean="0">
                <a:solidFill>
                  <a:srgbClr val="FFFF00"/>
                </a:solidFill>
              </a:rPr>
              <a:t>O</a:t>
            </a:r>
          </a:p>
          <a:p>
            <a:pPr algn="ctr"/>
            <a:r>
              <a:rPr lang="en-US" sz="2800" b="1" dirty="0" smtClean="0">
                <a:solidFill>
                  <a:srgbClr val="FFFF00"/>
                </a:solidFill>
              </a:rPr>
              <a:t>W</a:t>
            </a:r>
          </a:p>
        </p:txBody>
      </p:sp>
      <p:sp>
        <p:nvSpPr>
          <p:cNvPr id="5" name="TextBox 4"/>
          <p:cNvSpPr txBox="1"/>
          <p:nvPr/>
        </p:nvSpPr>
        <p:spPr>
          <a:xfrm>
            <a:off x="3322012" y="535577"/>
            <a:ext cx="445956" cy="2246769"/>
          </a:xfrm>
          <a:prstGeom prst="rect">
            <a:avLst/>
          </a:prstGeom>
          <a:noFill/>
        </p:spPr>
        <p:txBody>
          <a:bodyPr wrap="none" rtlCol="0">
            <a:spAutoFit/>
          </a:bodyPr>
          <a:lstStyle/>
          <a:p>
            <a:pPr algn="ctr"/>
            <a:r>
              <a:rPr lang="en-US" sz="2800" b="1" dirty="0" smtClean="0">
                <a:solidFill>
                  <a:srgbClr val="00B050"/>
                </a:solidFill>
              </a:rPr>
              <a:t>G</a:t>
            </a:r>
          </a:p>
          <a:p>
            <a:pPr algn="ctr"/>
            <a:r>
              <a:rPr lang="en-US" sz="2800" b="1" dirty="0" smtClean="0">
                <a:solidFill>
                  <a:srgbClr val="00B050"/>
                </a:solidFill>
              </a:rPr>
              <a:t>R</a:t>
            </a:r>
          </a:p>
          <a:p>
            <a:pPr algn="ctr"/>
            <a:r>
              <a:rPr lang="en-US" sz="2800" b="1" dirty="0" smtClean="0">
                <a:solidFill>
                  <a:srgbClr val="00B050"/>
                </a:solidFill>
              </a:rPr>
              <a:t>E</a:t>
            </a:r>
          </a:p>
          <a:p>
            <a:pPr algn="ctr"/>
            <a:r>
              <a:rPr lang="en-US" sz="2800" b="1" dirty="0" smtClean="0">
                <a:solidFill>
                  <a:srgbClr val="00B050"/>
                </a:solidFill>
              </a:rPr>
              <a:t>E</a:t>
            </a:r>
          </a:p>
          <a:p>
            <a:pPr algn="ctr"/>
            <a:r>
              <a:rPr lang="en-US" sz="2800" b="1" dirty="0">
                <a:solidFill>
                  <a:srgbClr val="00B050"/>
                </a:solidFill>
              </a:rPr>
              <a:t>N</a:t>
            </a:r>
          </a:p>
        </p:txBody>
      </p:sp>
      <p:sp>
        <p:nvSpPr>
          <p:cNvPr id="6" name="TextBox 5"/>
          <p:cNvSpPr txBox="1"/>
          <p:nvPr/>
        </p:nvSpPr>
        <p:spPr>
          <a:xfrm>
            <a:off x="3883568" y="535577"/>
            <a:ext cx="436338" cy="1815882"/>
          </a:xfrm>
          <a:prstGeom prst="rect">
            <a:avLst/>
          </a:prstGeom>
          <a:noFill/>
        </p:spPr>
        <p:txBody>
          <a:bodyPr wrap="none" rtlCol="0">
            <a:spAutoFit/>
          </a:bodyPr>
          <a:lstStyle/>
          <a:p>
            <a:pPr algn="ctr"/>
            <a:r>
              <a:rPr lang="en-US" sz="2800" b="1" dirty="0" smtClean="0">
                <a:solidFill>
                  <a:srgbClr val="00B0F0"/>
                </a:solidFill>
              </a:rPr>
              <a:t>B</a:t>
            </a:r>
          </a:p>
          <a:p>
            <a:pPr algn="ctr"/>
            <a:r>
              <a:rPr lang="en-US" sz="2800" b="1" dirty="0" smtClean="0">
                <a:solidFill>
                  <a:srgbClr val="00B0F0"/>
                </a:solidFill>
              </a:rPr>
              <a:t>L</a:t>
            </a:r>
            <a:endParaRPr lang="en-US" sz="2800" b="1" dirty="0">
              <a:solidFill>
                <a:srgbClr val="00B0F0"/>
              </a:solidFill>
            </a:endParaRPr>
          </a:p>
          <a:p>
            <a:pPr algn="ctr"/>
            <a:r>
              <a:rPr lang="en-US" sz="2800" b="1" dirty="0" smtClean="0">
                <a:solidFill>
                  <a:srgbClr val="00B0F0"/>
                </a:solidFill>
              </a:rPr>
              <a:t>U</a:t>
            </a:r>
          </a:p>
          <a:p>
            <a:pPr algn="ctr"/>
            <a:r>
              <a:rPr lang="en-US" sz="2800" b="1" dirty="0">
                <a:solidFill>
                  <a:srgbClr val="00B0F0"/>
                </a:solidFill>
              </a:rPr>
              <a:t>E</a:t>
            </a:r>
          </a:p>
        </p:txBody>
      </p:sp>
      <p:sp>
        <p:nvSpPr>
          <p:cNvPr id="7" name="TextBox 6"/>
          <p:cNvSpPr txBox="1"/>
          <p:nvPr/>
        </p:nvSpPr>
        <p:spPr>
          <a:xfrm>
            <a:off x="4415246" y="535577"/>
            <a:ext cx="356188" cy="2308324"/>
          </a:xfrm>
          <a:prstGeom prst="rect">
            <a:avLst/>
          </a:prstGeom>
          <a:noFill/>
        </p:spPr>
        <p:txBody>
          <a:bodyPr wrap="none" rtlCol="0">
            <a:spAutoFit/>
          </a:bodyPr>
          <a:lstStyle/>
          <a:p>
            <a:pPr algn="ctr"/>
            <a:r>
              <a:rPr lang="en-US" sz="2400" b="1" dirty="0" smtClean="0">
                <a:solidFill>
                  <a:srgbClr val="002060"/>
                </a:solidFill>
              </a:rPr>
              <a:t>i</a:t>
            </a:r>
          </a:p>
          <a:p>
            <a:r>
              <a:rPr lang="en-US" sz="2400" b="1" dirty="0" smtClean="0">
                <a:solidFill>
                  <a:srgbClr val="002060"/>
                </a:solidFill>
              </a:rPr>
              <a:t>n</a:t>
            </a:r>
          </a:p>
          <a:p>
            <a:r>
              <a:rPr lang="en-US" sz="2400" b="1" dirty="0" smtClean="0">
                <a:solidFill>
                  <a:srgbClr val="002060"/>
                </a:solidFill>
              </a:rPr>
              <a:t>d</a:t>
            </a:r>
          </a:p>
          <a:p>
            <a:pPr algn="ctr"/>
            <a:r>
              <a:rPr lang="en-US" sz="2400" b="1" dirty="0" smtClean="0">
                <a:solidFill>
                  <a:srgbClr val="002060"/>
                </a:solidFill>
              </a:rPr>
              <a:t>i</a:t>
            </a:r>
          </a:p>
          <a:p>
            <a:r>
              <a:rPr lang="en-US" sz="2400" b="1" dirty="0" smtClean="0">
                <a:solidFill>
                  <a:srgbClr val="002060"/>
                </a:solidFill>
              </a:rPr>
              <a:t>g</a:t>
            </a:r>
          </a:p>
          <a:p>
            <a:r>
              <a:rPr lang="en-US" sz="2400" b="1" dirty="0" smtClean="0">
                <a:solidFill>
                  <a:srgbClr val="002060"/>
                </a:solidFill>
              </a:rPr>
              <a:t>o</a:t>
            </a:r>
            <a:endParaRPr lang="en-US" sz="2400" b="1" dirty="0">
              <a:solidFill>
                <a:srgbClr val="002060"/>
              </a:solidFill>
            </a:endParaRPr>
          </a:p>
        </p:txBody>
      </p:sp>
      <p:sp>
        <p:nvSpPr>
          <p:cNvPr id="8" name="TextBox 7"/>
          <p:cNvSpPr txBox="1"/>
          <p:nvPr/>
        </p:nvSpPr>
        <p:spPr>
          <a:xfrm>
            <a:off x="4771434" y="535577"/>
            <a:ext cx="449162" cy="2677656"/>
          </a:xfrm>
          <a:prstGeom prst="rect">
            <a:avLst/>
          </a:prstGeom>
          <a:noFill/>
        </p:spPr>
        <p:txBody>
          <a:bodyPr wrap="none" rtlCol="0">
            <a:spAutoFit/>
          </a:bodyPr>
          <a:lstStyle/>
          <a:p>
            <a:pPr algn="ctr"/>
            <a:r>
              <a:rPr lang="en-US" sz="2800" b="1" dirty="0" smtClean="0">
                <a:solidFill>
                  <a:srgbClr val="7030A0"/>
                </a:solidFill>
              </a:rPr>
              <a:t>V</a:t>
            </a:r>
          </a:p>
          <a:p>
            <a:pPr algn="ctr"/>
            <a:r>
              <a:rPr lang="en-US" sz="2800" b="1" dirty="0" smtClean="0">
                <a:solidFill>
                  <a:srgbClr val="7030A0"/>
                </a:solidFill>
              </a:rPr>
              <a:t>I</a:t>
            </a:r>
          </a:p>
          <a:p>
            <a:pPr algn="ctr"/>
            <a:r>
              <a:rPr lang="en-US" sz="2800" b="1" dirty="0" smtClean="0">
                <a:solidFill>
                  <a:srgbClr val="7030A0"/>
                </a:solidFill>
              </a:rPr>
              <a:t>O</a:t>
            </a:r>
          </a:p>
          <a:p>
            <a:pPr algn="ctr"/>
            <a:r>
              <a:rPr lang="en-US" sz="2800" b="1" dirty="0" smtClean="0">
                <a:solidFill>
                  <a:srgbClr val="7030A0"/>
                </a:solidFill>
              </a:rPr>
              <a:t>L</a:t>
            </a:r>
          </a:p>
          <a:p>
            <a:pPr algn="ctr"/>
            <a:r>
              <a:rPr lang="en-US" sz="2800" b="1" dirty="0" smtClean="0">
                <a:solidFill>
                  <a:srgbClr val="7030A0"/>
                </a:solidFill>
              </a:rPr>
              <a:t>E</a:t>
            </a:r>
          </a:p>
          <a:p>
            <a:pPr algn="ctr"/>
            <a:r>
              <a:rPr lang="en-US" sz="2800" b="1" dirty="0" smtClean="0">
                <a:solidFill>
                  <a:srgbClr val="7030A0"/>
                </a:solidFill>
              </a:rPr>
              <a:t>T</a:t>
            </a:r>
          </a:p>
        </p:txBody>
      </p:sp>
      <p:sp>
        <p:nvSpPr>
          <p:cNvPr id="9" name="Rectangle 8"/>
          <p:cNvSpPr/>
          <p:nvPr/>
        </p:nvSpPr>
        <p:spPr>
          <a:xfrm>
            <a:off x="1632857" y="535577"/>
            <a:ext cx="3587739"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616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229600" cy="1569660"/>
          </a:xfrm>
          <a:prstGeom prst="rect">
            <a:avLst/>
          </a:prstGeom>
        </p:spPr>
        <p:txBody>
          <a:bodyPr wrap="square">
            <a:spAutoFit/>
          </a:bodyPr>
          <a:lstStyle/>
          <a:p>
            <a:r>
              <a:rPr lang="en-US" sz="3200" dirty="0" smtClean="0"/>
              <a:t>The type of energy for all forms of </a:t>
            </a:r>
            <a:r>
              <a:rPr lang="en-US" sz="3200" dirty="0" err="1" smtClean="0"/>
              <a:t>e.m.r</a:t>
            </a:r>
            <a:r>
              <a:rPr lang="en-US" sz="3200" dirty="0" smtClean="0"/>
              <a:t>. is the same, the only difference between them is their wavelength and frequency.</a:t>
            </a:r>
            <a:endParaRPr lang="en-US" sz="3200" dirty="0"/>
          </a:p>
        </p:txBody>
      </p:sp>
      <p:sp>
        <p:nvSpPr>
          <p:cNvPr id="3" name="Title 2"/>
          <p:cNvSpPr>
            <a:spLocks noGrp="1"/>
          </p:cNvSpPr>
          <p:nvPr>
            <p:ph type="title" idx="4294967295"/>
          </p:nvPr>
        </p:nvSpPr>
        <p:spPr>
          <a:xfrm>
            <a:off x="990600" y="512763"/>
            <a:ext cx="8153400" cy="914400"/>
          </a:xfrm>
        </p:spPr>
        <p:txBody>
          <a:bodyPr>
            <a:normAutofit fontScale="90000"/>
          </a:bodyPr>
          <a:lstStyle/>
          <a:p>
            <a:r>
              <a:rPr lang="en-US" sz="3200" dirty="0"/>
              <a:t>Electromagnetic radiation (</a:t>
            </a:r>
            <a:r>
              <a:rPr lang="en-US" sz="3200" dirty="0" err="1"/>
              <a:t>e.m.r</a:t>
            </a:r>
            <a:r>
              <a:rPr lang="en-US" sz="3200" dirty="0"/>
              <a:t>.)</a:t>
            </a:r>
            <a:br>
              <a:rPr lang="en-US" sz="3200" dirty="0"/>
            </a:br>
            <a:endParaRPr lang="en-US" sz="3200" dirty="0"/>
          </a:p>
        </p:txBody>
      </p:sp>
      <p:pic>
        <p:nvPicPr>
          <p:cNvPr id="5122" name="Picture 2" descr="http://astro.unl.edu/naap/blackbody/graphics/sat_rhessispe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25" y="2788860"/>
            <a:ext cx="8082875" cy="399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045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283811"/>
            <a:ext cx="3020379" cy="369332"/>
          </a:xfrm>
          <a:prstGeom prst="rect">
            <a:avLst/>
          </a:prstGeom>
          <a:noFill/>
        </p:spPr>
        <p:txBody>
          <a:bodyPr wrap="none" rtlCol="0">
            <a:spAutoFit/>
          </a:bodyPr>
          <a:lstStyle/>
          <a:p>
            <a:r>
              <a:rPr lang="en-US" b="1" dirty="0" smtClean="0"/>
              <a:t>HUBBLE SPACE TELESCOPE</a:t>
            </a:r>
            <a:endParaRPr lang="en-US" b="1" dirty="0"/>
          </a:p>
        </p:txBody>
      </p:sp>
      <p:pic>
        <p:nvPicPr>
          <p:cNvPr id="9218" name="Picture 2" descr="http://upload.wikimedia.org/wikipedia/commons/3/3f/HST-SM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249" y="156754"/>
            <a:ext cx="5238750" cy="393382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asd.gsfc.nasa.gov/archive/hubble/hubble20th_l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248" b="8458"/>
          <a:stretch/>
        </p:blipFill>
        <p:spPr bwMode="auto">
          <a:xfrm>
            <a:off x="291396" y="1750423"/>
            <a:ext cx="3952875" cy="41670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upload.wikimedia.org/wikipedia/commons/1/1c/NGC_6302_Hubble_2009.fu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4885238" y="3720011"/>
            <a:ext cx="2847373" cy="332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967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ist.gov/public_affairs/releases/images/06PHY009_EM_Spec2_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94" y="2057400"/>
            <a:ext cx="8001000" cy="358409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a:off x="6609807" y="1175657"/>
            <a:ext cx="1517634" cy="136674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48400" y="5715000"/>
            <a:ext cx="1638590" cy="369332"/>
          </a:xfrm>
          <a:prstGeom prst="rect">
            <a:avLst/>
          </a:prstGeom>
          <a:noFill/>
        </p:spPr>
        <p:txBody>
          <a:bodyPr wrap="none" rtlCol="0">
            <a:spAutoFit/>
          </a:bodyPr>
          <a:lstStyle/>
          <a:p>
            <a:r>
              <a:rPr lang="en-US" dirty="0" smtClean="0"/>
              <a:t>High frequency</a:t>
            </a:r>
            <a:endParaRPr lang="en-US" dirty="0"/>
          </a:p>
        </p:txBody>
      </p:sp>
      <p:sp>
        <p:nvSpPr>
          <p:cNvPr id="3" name="TextBox 2"/>
          <p:cNvSpPr txBox="1"/>
          <p:nvPr/>
        </p:nvSpPr>
        <p:spPr>
          <a:xfrm>
            <a:off x="766891" y="5715000"/>
            <a:ext cx="1595309" cy="369332"/>
          </a:xfrm>
          <a:prstGeom prst="rect">
            <a:avLst/>
          </a:prstGeom>
          <a:noFill/>
        </p:spPr>
        <p:txBody>
          <a:bodyPr wrap="none" rtlCol="0">
            <a:spAutoFit/>
          </a:bodyPr>
          <a:lstStyle/>
          <a:p>
            <a:r>
              <a:rPr lang="en-US" dirty="0" smtClean="0"/>
              <a:t>Low frequency</a:t>
            </a:r>
            <a:endParaRPr lang="en-US" dirty="0"/>
          </a:p>
        </p:txBody>
      </p:sp>
      <p:sp>
        <p:nvSpPr>
          <p:cNvPr id="4" name="TextBox 3"/>
          <p:cNvSpPr txBox="1"/>
          <p:nvPr/>
        </p:nvSpPr>
        <p:spPr>
          <a:xfrm>
            <a:off x="758182" y="1670260"/>
            <a:ext cx="1835759" cy="369332"/>
          </a:xfrm>
          <a:prstGeom prst="rect">
            <a:avLst/>
          </a:prstGeom>
          <a:noFill/>
        </p:spPr>
        <p:txBody>
          <a:bodyPr wrap="none" rtlCol="0">
            <a:spAutoFit/>
          </a:bodyPr>
          <a:lstStyle/>
          <a:p>
            <a:r>
              <a:rPr lang="en-US" dirty="0" smtClean="0"/>
              <a:t>Long wavelength</a:t>
            </a:r>
            <a:endParaRPr lang="en-US" dirty="0"/>
          </a:p>
        </p:txBody>
      </p:sp>
      <p:sp>
        <p:nvSpPr>
          <p:cNvPr id="5" name="TextBox 4"/>
          <p:cNvSpPr txBox="1"/>
          <p:nvPr/>
        </p:nvSpPr>
        <p:spPr>
          <a:xfrm>
            <a:off x="6248400" y="1670260"/>
            <a:ext cx="1879041" cy="369332"/>
          </a:xfrm>
          <a:prstGeom prst="rect">
            <a:avLst/>
          </a:prstGeom>
          <a:noFill/>
        </p:spPr>
        <p:txBody>
          <a:bodyPr wrap="none" rtlCol="0">
            <a:spAutoFit/>
          </a:bodyPr>
          <a:lstStyle/>
          <a:p>
            <a:r>
              <a:rPr lang="en-US" dirty="0" smtClean="0"/>
              <a:t>Short wavelength</a:t>
            </a:r>
            <a:endParaRPr lang="en-US" dirty="0"/>
          </a:p>
        </p:txBody>
      </p:sp>
      <p:cxnSp>
        <p:nvCxnSpPr>
          <p:cNvPr id="7" name="Straight Arrow Connector 6"/>
          <p:cNvCxnSpPr/>
          <p:nvPr/>
        </p:nvCxnSpPr>
        <p:spPr>
          <a:xfrm>
            <a:off x="2565762" y="914400"/>
            <a:ext cx="1676400" cy="15240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46762" y="304800"/>
            <a:ext cx="1676400" cy="21274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05299" y="838200"/>
            <a:ext cx="533400" cy="1600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93722" y="1368530"/>
            <a:ext cx="0" cy="106373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969727" y="681444"/>
            <a:ext cx="875210" cy="180396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76994" y="681444"/>
            <a:ext cx="619080" cy="369332"/>
          </a:xfrm>
          <a:prstGeom prst="rect">
            <a:avLst/>
          </a:prstGeom>
          <a:noFill/>
        </p:spPr>
        <p:txBody>
          <a:bodyPr wrap="none" rtlCol="0">
            <a:spAutoFit/>
          </a:bodyPr>
          <a:lstStyle/>
          <a:p>
            <a:r>
              <a:rPr lang="en-US" b="1" dirty="0" smtClean="0">
                <a:solidFill>
                  <a:srgbClr val="FF0000"/>
                </a:solidFill>
              </a:rPr>
              <a:t>RED</a:t>
            </a:r>
            <a:endParaRPr lang="en-US" b="1" dirty="0">
              <a:solidFill>
                <a:srgbClr val="FF0000"/>
              </a:solidFill>
            </a:endParaRPr>
          </a:p>
        </p:txBody>
      </p:sp>
      <p:sp>
        <p:nvSpPr>
          <p:cNvPr id="23" name="TextBox 22"/>
          <p:cNvSpPr txBox="1"/>
          <p:nvPr/>
        </p:nvSpPr>
        <p:spPr>
          <a:xfrm>
            <a:off x="2256222" y="120134"/>
            <a:ext cx="1106393" cy="369332"/>
          </a:xfrm>
          <a:prstGeom prst="rect">
            <a:avLst/>
          </a:prstGeom>
          <a:noFill/>
        </p:spPr>
        <p:txBody>
          <a:bodyPr wrap="none" rtlCol="0">
            <a:spAutoFit/>
          </a:bodyPr>
          <a:lstStyle/>
          <a:p>
            <a:r>
              <a:rPr lang="en-US" b="1" dirty="0" smtClean="0">
                <a:solidFill>
                  <a:schemeClr val="accent3"/>
                </a:solidFill>
              </a:rPr>
              <a:t>ORANGE</a:t>
            </a:r>
            <a:endParaRPr lang="en-US" b="1" dirty="0">
              <a:solidFill>
                <a:schemeClr val="accent3"/>
              </a:solidFill>
            </a:endParaRPr>
          </a:p>
        </p:txBody>
      </p:sp>
      <p:sp>
        <p:nvSpPr>
          <p:cNvPr id="24" name="TextBox 23"/>
          <p:cNvSpPr txBox="1"/>
          <p:nvPr/>
        </p:nvSpPr>
        <p:spPr>
          <a:xfrm>
            <a:off x="3623082" y="468868"/>
            <a:ext cx="1079719" cy="369332"/>
          </a:xfrm>
          <a:prstGeom prst="rect">
            <a:avLst/>
          </a:prstGeom>
          <a:noFill/>
        </p:spPr>
        <p:txBody>
          <a:bodyPr wrap="none" rtlCol="0">
            <a:spAutoFit/>
          </a:bodyPr>
          <a:lstStyle/>
          <a:p>
            <a:r>
              <a:rPr lang="en-US" b="1" dirty="0" smtClean="0">
                <a:solidFill>
                  <a:srgbClr val="FFFF00"/>
                </a:solidFill>
              </a:rPr>
              <a:t>YELLOW</a:t>
            </a:r>
            <a:endParaRPr lang="en-US" b="1" dirty="0">
              <a:solidFill>
                <a:srgbClr val="FFFF00"/>
              </a:solidFill>
            </a:endParaRPr>
          </a:p>
        </p:txBody>
      </p:sp>
      <p:sp>
        <p:nvSpPr>
          <p:cNvPr id="49" name="TextBox 48"/>
          <p:cNvSpPr txBox="1"/>
          <p:nvPr/>
        </p:nvSpPr>
        <p:spPr>
          <a:xfrm>
            <a:off x="4923753" y="964868"/>
            <a:ext cx="915635" cy="369332"/>
          </a:xfrm>
          <a:prstGeom prst="rect">
            <a:avLst/>
          </a:prstGeom>
          <a:noFill/>
        </p:spPr>
        <p:txBody>
          <a:bodyPr wrap="none" rtlCol="0">
            <a:spAutoFit/>
          </a:bodyPr>
          <a:lstStyle/>
          <a:p>
            <a:r>
              <a:rPr lang="en-US" b="1" dirty="0" smtClean="0">
                <a:solidFill>
                  <a:srgbClr val="00B050"/>
                </a:solidFill>
              </a:rPr>
              <a:t>GREEN</a:t>
            </a:r>
            <a:endParaRPr lang="en-US" b="1" dirty="0">
              <a:solidFill>
                <a:srgbClr val="00B050"/>
              </a:solidFill>
            </a:endParaRPr>
          </a:p>
        </p:txBody>
      </p:sp>
      <p:sp>
        <p:nvSpPr>
          <p:cNvPr id="50" name="TextBox 49"/>
          <p:cNvSpPr txBox="1"/>
          <p:nvPr/>
        </p:nvSpPr>
        <p:spPr>
          <a:xfrm>
            <a:off x="6113162" y="278064"/>
            <a:ext cx="745717" cy="369332"/>
          </a:xfrm>
          <a:prstGeom prst="rect">
            <a:avLst/>
          </a:prstGeom>
          <a:noFill/>
        </p:spPr>
        <p:txBody>
          <a:bodyPr wrap="none" rtlCol="0">
            <a:spAutoFit/>
          </a:bodyPr>
          <a:lstStyle/>
          <a:p>
            <a:r>
              <a:rPr lang="en-US" b="1" dirty="0" smtClean="0">
                <a:solidFill>
                  <a:srgbClr val="0070C0"/>
                </a:solidFill>
              </a:rPr>
              <a:t>BLUE</a:t>
            </a:r>
            <a:endParaRPr lang="en-US" b="1" dirty="0">
              <a:solidFill>
                <a:srgbClr val="0070C0"/>
              </a:solidFill>
            </a:endParaRPr>
          </a:p>
        </p:txBody>
      </p:sp>
      <p:sp>
        <p:nvSpPr>
          <p:cNvPr id="51" name="TextBox 50"/>
          <p:cNvSpPr txBox="1"/>
          <p:nvPr/>
        </p:nvSpPr>
        <p:spPr>
          <a:xfrm>
            <a:off x="7545033" y="780205"/>
            <a:ext cx="952505" cy="369332"/>
          </a:xfrm>
          <a:prstGeom prst="rect">
            <a:avLst/>
          </a:prstGeom>
          <a:noFill/>
        </p:spPr>
        <p:txBody>
          <a:bodyPr wrap="none" rtlCol="0">
            <a:spAutoFit/>
          </a:bodyPr>
          <a:lstStyle/>
          <a:p>
            <a:r>
              <a:rPr lang="en-US" b="1" dirty="0" smtClean="0">
                <a:solidFill>
                  <a:srgbClr val="7030A0"/>
                </a:solidFill>
              </a:rPr>
              <a:t>VIOLET</a:t>
            </a:r>
            <a:endParaRPr lang="en-US" b="1" dirty="0">
              <a:solidFill>
                <a:srgbClr val="7030A0"/>
              </a:solidFill>
            </a:endParaRPr>
          </a:p>
        </p:txBody>
      </p:sp>
      <p:sp>
        <p:nvSpPr>
          <p:cNvPr id="6161" name="TextBox 6160"/>
          <p:cNvSpPr txBox="1"/>
          <p:nvPr/>
        </p:nvSpPr>
        <p:spPr>
          <a:xfrm>
            <a:off x="884861" y="6229197"/>
            <a:ext cx="7337265" cy="369332"/>
          </a:xfrm>
          <a:prstGeom prst="rect">
            <a:avLst/>
          </a:prstGeom>
          <a:noFill/>
        </p:spPr>
        <p:txBody>
          <a:bodyPr wrap="none" rtlCol="0">
            <a:spAutoFit/>
          </a:bodyPr>
          <a:lstStyle/>
          <a:p>
            <a:r>
              <a:rPr lang="en-US" dirty="0" smtClean="0">
                <a:solidFill>
                  <a:srgbClr val="FFFF00"/>
                </a:solidFill>
              </a:rPr>
              <a:t>Visible light is only a very small part of the whole electromagnetic spectrum.</a:t>
            </a:r>
            <a:endParaRPr lang="en-US" dirty="0">
              <a:solidFill>
                <a:srgbClr val="FFFF00"/>
              </a:solidFill>
            </a:endParaRPr>
          </a:p>
        </p:txBody>
      </p:sp>
      <p:sp>
        <p:nvSpPr>
          <p:cNvPr id="6" name="TextBox 5"/>
          <p:cNvSpPr txBox="1"/>
          <p:nvPr/>
        </p:nvSpPr>
        <p:spPr>
          <a:xfrm>
            <a:off x="7545033" y="3547545"/>
            <a:ext cx="971741" cy="646331"/>
          </a:xfrm>
          <a:prstGeom prst="rect">
            <a:avLst/>
          </a:prstGeom>
          <a:noFill/>
        </p:spPr>
        <p:txBody>
          <a:bodyPr wrap="none" rtlCol="0">
            <a:spAutoFit/>
          </a:bodyPr>
          <a:lstStyle/>
          <a:p>
            <a:r>
              <a:rPr lang="en-US" b="1" dirty="0" smtClean="0">
                <a:solidFill>
                  <a:schemeClr val="bg1"/>
                </a:solidFill>
              </a:rPr>
              <a:t>Gamma</a:t>
            </a:r>
          </a:p>
          <a:p>
            <a:r>
              <a:rPr lang="en-US" b="1" dirty="0">
                <a:solidFill>
                  <a:schemeClr val="bg1"/>
                </a:solidFill>
              </a:rPr>
              <a:t> </a:t>
            </a:r>
            <a:r>
              <a:rPr lang="en-US" b="1" dirty="0" smtClean="0">
                <a:solidFill>
                  <a:schemeClr val="bg1"/>
                </a:solidFill>
              </a:rPr>
              <a:t>    Rays</a:t>
            </a:r>
            <a:endParaRPr lang="en-US" b="1" dirty="0">
              <a:solidFill>
                <a:schemeClr val="bg1"/>
              </a:solidFill>
            </a:endParaRPr>
          </a:p>
        </p:txBody>
      </p:sp>
    </p:spTree>
    <p:extLst>
      <p:ext uri="{BB962C8B-B14F-4D97-AF65-F5344CB8AC3E}">
        <p14:creationId xmlns:p14="http://schemas.microsoft.com/office/powerpoint/2010/main" val="205111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0709" y="757646"/>
            <a:ext cx="8033657" cy="2308324"/>
          </a:xfrm>
          <a:prstGeom prst="rect">
            <a:avLst/>
          </a:prstGeom>
          <a:noFill/>
        </p:spPr>
        <p:txBody>
          <a:bodyPr wrap="square" rtlCol="0">
            <a:spAutoFit/>
          </a:bodyPr>
          <a:lstStyle/>
          <a:p>
            <a:pPr marL="342900" indent="-342900">
              <a:buFont typeface="Wingdings" pitchFamily="2" charset="2"/>
              <a:buChar char="q"/>
            </a:pPr>
            <a:r>
              <a:rPr lang="en-US" sz="2400" dirty="0" smtClean="0"/>
              <a:t>All electromagnetic radiation travels at the same speed, the speed of light, which is 300,000 km/s. </a:t>
            </a:r>
            <a:r>
              <a:rPr lang="en-US" sz="2400" dirty="0"/>
              <a:t>T</a:t>
            </a:r>
            <a:r>
              <a:rPr lang="en-US" sz="2400" dirty="0" smtClean="0"/>
              <a:t>his is equal to orbiting the earth 7 times in one second.</a:t>
            </a:r>
          </a:p>
          <a:p>
            <a:pPr marL="342900" indent="-342900">
              <a:buFont typeface="Wingdings" pitchFamily="2" charset="2"/>
              <a:buChar char="q"/>
            </a:pPr>
            <a:r>
              <a:rPr lang="en-US" sz="2400" dirty="0" smtClean="0"/>
              <a:t>Light travels from the sun to the earth in 8 minutes</a:t>
            </a:r>
          </a:p>
          <a:p>
            <a:pPr marL="342900" indent="-342900">
              <a:buFont typeface="Wingdings" pitchFamily="2" charset="2"/>
              <a:buChar char="q"/>
            </a:pPr>
            <a:r>
              <a:rPr lang="en-US" sz="2400" dirty="0" smtClean="0"/>
              <a:t>Light travels from the earth to the moon in 1.5 seconds</a:t>
            </a:r>
          </a:p>
          <a:p>
            <a:pPr marL="342900" indent="-342900">
              <a:buFont typeface="Wingdings" pitchFamily="2" charset="2"/>
              <a:buChar char="q"/>
            </a:pPr>
            <a:r>
              <a:rPr lang="en-US" sz="2400" dirty="0" smtClean="0"/>
              <a:t>Light travels from the sun to Pluto in 6.5 hours.</a:t>
            </a:r>
            <a:endParaRPr lang="en-US" sz="2400" dirty="0"/>
          </a:p>
        </p:txBody>
      </p:sp>
      <p:pic>
        <p:nvPicPr>
          <p:cNvPr id="7170" name="Picture 2" descr="http://upload.wikimedia.org/wikipedia/commons/2/2e/Earth_to_Sun_-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2" y="3065970"/>
            <a:ext cx="6181363" cy="3504304"/>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p:cNvSpPr/>
          <p:nvPr/>
        </p:nvSpPr>
        <p:spPr>
          <a:xfrm rot="7778549">
            <a:off x="3249702" y="2689779"/>
            <a:ext cx="430773" cy="3529726"/>
          </a:xfrm>
          <a:prstGeom prst="leftBrace">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rot="2298628">
            <a:off x="3135083" y="3954472"/>
            <a:ext cx="1238606" cy="369332"/>
          </a:xfrm>
          <a:prstGeom prst="rect">
            <a:avLst/>
          </a:prstGeom>
          <a:noFill/>
        </p:spPr>
        <p:txBody>
          <a:bodyPr wrap="square" rtlCol="0">
            <a:spAutoFit/>
          </a:bodyPr>
          <a:lstStyle/>
          <a:p>
            <a:r>
              <a:rPr lang="en-US" dirty="0" smtClean="0">
                <a:solidFill>
                  <a:srgbClr val="FFFF00"/>
                </a:solidFill>
              </a:rPr>
              <a:t>8 minutes</a:t>
            </a:r>
            <a:endParaRPr lang="en-US" dirty="0">
              <a:solidFill>
                <a:srgbClr val="FFFF00"/>
              </a:solidFill>
            </a:endParaRPr>
          </a:p>
        </p:txBody>
      </p:sp>
      <p:sp>
        <p:nvSpPr>
          <p:cNvPr id="6" name="Left Brace 5"/>
          <p:cNvSpPr/>
          <p:nvPr/>
        </p:nvSpPr>
        <p:spPr>
          <a:xfrm rot="15873448">
            <a:off x="5413984" y="5236479"/>
            <a:ext cx="390536" cy="203697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086738" y="6437859"/>
            <a:ext cx="1277914" cy="369332"/>
          </a:xfrm>
          <a:prstGeom prst="rect">
            <a:avLst/>
          </a:prstGeom>
          <a:noFill/>
        </p:spPr>
        <p:txBody>
          <a:bodyPr wrap="none" rtlCol="0">
            <a:spAutoFit/>
          </a:bodyPr>
          <a:lstStyle/>
          <a:p>
            <a:r>
              <a:rPr lang="en-US" dirty="0" smtClean="0">
                <a:solidFill>
                  <a:srgbClr val="FF0000"/>
                </a:solidFill>
              </a:rPr>
              <a:t>1.5 seconds</a:t>
            </a:r>
            <a:endParaRPr lang="en-US" dirty="0">
              <a:solidFill>
                <a:srgbClr val="FF0000"/>
              </a:solidFill>
            </a:endParaRPr>
          </a:p>
        </p:txBody>
      </p:sp>
    </p:spTree>
    <p:extLst>
      <p:ext uri="{BB962C8B-B14F-4D97-AF65-F5344CB8AC3E}">
        <p14:creationId xmlns:p14="http://schemas.microsoft.com/office/powerpoint/2010/main" val="2243415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461" y="1502229"/>
            <a:ext cx="8306469" cy="2481942"/>
          </a:xfrm>
        </p:spPr>
        <p:txBody>
          <a:bodyPr/>
          <a:lstStyle/>
          <a:p>
            <a:r>
              <a:rPr lang="en-US" dirty="0" smtClean="0"/>
              <a:t>Radio waves</a:t>
            </a:r>
          </a:p>
          <a:p>
            <a:r>
              <a:rPr lang="en-US" dirty="0" smtClean="0"/>
              <a:t>Infrared waves</a:t>
            </a:r>
          </a:p>
          <a:p>
            <a:r>
              <a:rPr lang="en-US" dirty="0" smtClean="0"/>
              <a:t>Visible light</a:t>
            </a:r>
          </a:p>
          <a:p>
            <a:r>
              <a:rPr lang="en-US" dirty="0" smtClean="0"/>
              <a:t>Ultraviolet</a:t>
            </a:r>
          </a:p>
          <a:p>
            <a:r>
              <a:rPr lang="en-US" dirty="0" smtClean="0"/>
              <a:t>X-rays</a:t>
            </a:r>
          </a:p>
          <a:p>
            <a:r>
              <a:rPr lang="en-US" dirty="0" smtClean="0"/>
              <a:t>Gamma rays</a:t>
            </a:r>
            <a:endParaRPr lang="en-US" dirty="0"/>
          </a:p>
        </p:txBody>
      </p:sp>
      <p:sp>
        <p:nvSpPr>
          <p:cNvPr id="2" name="Title 1"/>
          <p:cNvSpPr>
            <a:spLocks noGrp="1"/>
          </p:cNvSpPr>
          <p:nvPr>
            <p:ph type="title"/>
          </p:nvPr>
        </p:nvSpPr>
        <p:spPr>
          <a:xfrm>
            <a:off x="733028" y="355309"/>
            <a:ext cx="8156448" cy="977102"/>
          </a:xfrm>
        </p:spPr>
        <p:txBody>
          <a:bodyPr/>
          <a:lstStyle/>
          <a:p>
            <a:r>
              <a:rPr lang="en-US" sz="2800" dirty="0" smtClean="0"/>
              <a:t>The Electromagnetic spectrum is divided up into 6 divisions</a:t>
            </a:r>
            <a:endParaRPr lang="en-US" sz="2800" dirty="0"/>
          </a:p>
        </p:txBody>
      </p:sp>
      <p:sp>
        <p:nvSpPr>
          <p:cNvPr id="4" name="TextBox 3"/>
          <p:cNvSpPr txBox="1"/>
          <p:nvPr/>
        </p:nvSpPr>
        <p:spPr>
          <a:xfrm>
            <a:off x="496389" y="4415246"/>
            <a:ext cx="8425542" cy="1938992"/>
          </a:xfrm>
          <a:prstGeom prst="rect">
            <a:avLst/>
          </a:prstGeom>
          <a:noFill/>
        </p:spPr>
        <p:txBody>
          <a:bodyPr wrap="square" rtlCol="0">
            <a:spAutoFit/>
          </a:bodyPr>
          <a:lstStyle/>
          <a:p>
            <a:pPr marL="285750" indent="-285750">
              <a:buFont typeface="Arial" pitchFamily="34" charset="0"/>
              <a:buChar char="•"/>
            </a:pPr>
            <a:r>
              <a:rPr lang="en-US" sz="2400" dirty="0" smtClean="0"/>
              <a:t>Even though we have these divisions, and we treat them as if they are different, the  only difference between these is the frequency.  They are still the same type of energy: electromagnetic radiation.</a:t>
            </a:r>
          </a:p>
          <a:p>
            <a:pPr marL="285750" indent="-285750">
              <a:buFont typeface="Arial" pitchFamily="34" charset="0"/>
              <a:buChar char="•"/>
            </a:pPr>
            <a:r>
              <a:rPr lang="en-US" sz="2400" dirty="0" smtClean="0"/>
              <a:t>The waves do behave differently because of their wavelengths.</a:t>
            </a:r>
            <a:endParaRPr lang="en-US" sz="2400" dirty="0"/>
          </a:p>
        </p:txBody>
      </p:sp>
    </p:spTree>
    <p:extLst>
      <p:ext uri="{BB962C8B-B14F-4D97-AF65-F5344CB8AC3E}">
        <p14:creationId xmlns:p14="http://schemas.microsoft.com/office/powerpoint/2010/main" val="559073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411" y="431074"/>
            <a:ext cx="8390965" cy="1569660"/>
          </a:xfrm>
          <a:prstGeom prst="rect">
            <a:avLst/>
          </a:prstGeom>
          <a:noFill/>
        </p:spPr>
        <p:txBody>
          <a:bodyPr wrap="square" rtlCol="0">
            <a:spAutoFit/>
          </a:bodyPr>
          <a:lstStyle/>
          <a:p>
            <a:r>
              <a:rPr lang="en-US" sz="2400" dirty="0" smtClean="0"/>
              <a:t>The frequency of  electromagnetic radiation is measured in Hertz.</a:t>
            </a:r>
          </a:p>
          <a:p>
            <a:pPr marL="285750" indent="-285750">
              <a:buFont typeface="Arial" pitchFamily="34" charset="0"/>
              <a:buChar char="•"/>
            </a:pPr>
            <a:r>
              <a:rPr lang="en-US" sz="2400" dirty="0" smtClean="0"/>
              <a:t>Kilohertz  is one thousand (1000) hertz</a:t>
            </a:r>
          </a:p>
          <a:p>
            <a:pPr marL="285750" indent="-285750">
              <a:buFont typeface="Arial" pitchFamily="34" charset="0"/>
              <a:buChar char="•"/>
            </a:pPr>
            <a:r>
              <a:rPr lang="en-US" sz="2400" dirty="0" smtClean="0"/>
              <a:t>Mega hertz is one million (1,000,000) hertz</a:t>
            </a:r>
          </a:p>
          <a:p>
            <a:pPr marL="285750" indent="-285750">
              <a:buFont typeface="Arial" pitchFamily="34" charset="0"/>
              <a:buChar char="•"/>
            </a:pPr>
            <a:r>
              <a:rPr lang="en-US" sz="2400" dirty="0" smtClean="0"/>
              <a:t>Giga hertz is 1000 </a:t>
            </a:r>
            <a:r>
              <a:rPr lang="en-US" sz="2400" dirty="0" err="1" smtClean="0"/>
              <a:t>MgHz</a:t>
            </a:r>
            <a:r>
              <a:rPr lang="en-US" sz="2400" dirty="0" smtClean="0"/>
              <a:t> or one billion (1,000,000,000) hertz</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847165" y="2151529"/>
                <a:ext cx="3509487" cy="619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h𝑒𝑟𝑡𝑧</m:t>
                      </m:r>
                      <m:r>
                        <a:rPr lang="en-US" b="0" i="1" smtClean="0">
                          <a:latin typeface="Cambria Math"/>
                        </a:rPr>
                        <m:t> </m:t>
                      </m:r>
                      <m:d>
                        <m:dPr>
                          <m:ctrlPr>
                            <a:rPr lang="en-US" b="0" i="1" smtClean="0">
                              <a:latin typeface="Cambria Math"/>
                            </a:rPr>
                          </m:ctrlPr>
                        </m:dPr>
                        <m:e>
                          <m:r>
                            <a:rPr lang="en-US" b="0" i="1" smtClean="0">
                              <a:latin typeface="Cambria Math"/>
                            </a:rPr>
                            <m:t>𝐻𝑧</m:t>
                          </m:r>
                        </m:e>
                      </m:d>
                      <m:r>
                        <a:rPr lang="en-US" b="0" i="1" smtClean="0">
                          <a:latin typeface="Cambria Math"/>
                        </a:rPr>
                        <m:t>=</m:t>
                      </m:r>
                      <m:f>
                        <m:fPr>
                          <m:ctrlPr>
                            <a:rPr lang="en-US" b="0" i="1" smtClean="0">
                              <a:latin typeface="Cambria Math"/>
                            </a:rPr>
                          </m:ctrlPr>
                        </m:fPr>
                        <m:num>
                          <m:r>
                            <a:rPr lang="en-US" b="0" i="1" smtClean="0">
                              <a:latin typeface="Cambria Math"/>
                            </a:rPr>
                            <m:t>1 </m:t>
                          </m:r>
                          <m:r>
                            <a:rPr lang="en-US" b="0" i="1" smtClean="0">
                              <a:latin typeface="Cambria Math"/>
                            </a:rPr>
                            <m:t>𝑣𝑖𝑏𝑟𝑎𝑡𝑖𝑜𝑛</m:t>
                          </m:r>
                          <m:r>
                            <a:rPr lang="en-US" b="0" i="1" smtClean="0">
                              <a:latin typeface="Cambria Math"/>
                            </a:rPr>
                            <m:t>(</m:t>
                          </m:r>
                          <m:r>
                            <a:rPr lang="en-US" b="0" i="1" smtClean="0">
                              <a:latin typeface="Cambria Math"/>
                            </a:rPr>
                            <m:t>𝑐𝑦𝑐𝑙𝑒</m:t>
                          </m:r>
                          <m:r>
                            <a:rPr lang="en-US" b="0" i="1" smtClean="0">
                              <a:latin typeface="Cambria Math"/>
                            </a:rPr>
                            <m:t>)</m:t>
                          </m:r>
                        </m:num>
                        <m:den>
                          <m:r>
                            <a:rPr lang="en-US" b="0" i="1" smtClean="0">
                              <a:latin typeface="Cambria Math"/>
                            </a:rPr>
                            <m:t>1 </m:t>
                          </m:r>
                          <m:r>
                            <a:rPr lang="en-US" b="0" i="1" smtClean="0">
                              <a:latin typeface="Cambria Math"/>
                            </a:rPr>
                            <m:t>𝑠𝑒𝑐𝑜𝑛𝑑</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847165" y="2151529"/>
                <a:ext cx="3509487" cy="61997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47165" y="2971800"/>
                <a:ext cx="5242846" cy="619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r>
                            <a:rPr lang="en-US" b="0" i="1" smtClean="0">
                              <a:latin typeface="Cambria Math"/>
                            </a:rPr>
                            <m:t>𝐴𝑀</m:t>
                          </m:r>
                        </m:e>
                      </m:d>
                      <m:r>
                        <a:rPr lang="en-US" b="0" i="1" smtClean="0">
                          <a:latin typeface="Cambria Math"/>
                        </a:rPr>
                        <m:t>𝐾𝑖𝑙𝑜h𝑒𝑟𝑡𝑧</m:t>
                      </m:r>
                      <m:r>
                        <a:rPr lang="en-US" b="0" i="1" smtClean="0">
                          <a:latin typeface="Cambria Math"/>
                        </a:rPr>
                        <m:t> </m:t>
                      </m:r>
                      <m:d>
                        <m:dPr>
                          <m:ctrlPr>
                            <a:rPr lang="en-US" b="0" i="1" smtClean="0">
                              <a:latin typeface="Cambria Math"/>
                            </a:rPr>
                          </m:ctrlPr>
                        </m:dPr>
                        <m:e>
                          <m:r>
                            <a:rPr lang="en-US" b="0" i="1" smtClean="0">
                              <a:latin typeface="Cambria Math"/>
                            </a:rPr>
                            <m:t>𝑘𝐻𝑧</m:t>
                          </m:r>
                        </m:e>
                      </m:d>
                      <m:r>
                        <a:rPr lang="en-US" b="0" i="1" smtClean="0">
                          <a:latin typeface="Cambria Math"/>
                        </a:rPr>
                        <m:t>=</m:t>
                      </m:r>
                      <m:f>
                        <m:fPr>
                          <m:ctrlPr>
                            <a:rPr lang="en-US" b="0" i="1" smtClean="0">
                              <a:latin typeface="Cambria Math"/>
                            </a:rPr>
                          </m:ctrlPr>
                        </m:fPr>
                        <m:num>
                          <m:r>
                            <a:rPr lang="en-US" b="0" i="1" smtClean="0">
                              <a:latin typeface="Cambria Math"/>
                            </a:rPr>
                            <m:t>1000 </m:t>
                          </m:r>
                          <m:r>
                            <a:rPr lang="en-US" b="0" i="1" smtClean="0">
                              <a:latin typeface="Cambria Math"/>
                            </a:rPr>
                            <m:t>𝑣𝑖𝑏𝑟𝑎𝑡𝑖𝑜𝑛𝑠</m:t>
                          </m:r>
                          <m:r>
                            <a:rPr lang="en-US" b="0" i="1" smtClean="0">
                              <a:latin typeface="Cambria Math"/>
                            </a:rPr>
                            <m:t> (</m:t>
                          </m:r>
                          <m:r>
                            <a:rPr lang="en-US" b="0" i="1" smtClean="0">
                              <a:latin typeface="Cambria Math"/>
                            </a:rPr>
                            <m:t>𝑐𝑦𝑐𝑙𝑒𝑠</m:t>
                          </m:r>
                          <m:r>
                            <a:rPr lang="en-US" b="0" i="1" smtClean="0">
                              <a:latin typeface="Cambria Math"/>
                            </a:rPr>
                            <m:t>)</m:t>
                          </m:r>
                        </m:num>
                        <m:den>
                          <m:r>
                            <a:rPr lang="en-US" b="0" i="1" smtClean="0">
                              <a:latin typeface="Cambria Math"/>
                            </a:rPr>
                            <m:t>1 </m:t>
                          </m:r>
                          <m:r>
                            <a:rPr lang="en-US" b="0" i="1" smtClean="0">
                              <a:latin typeface="Cambria Math"/>
                            </a:rPr>
                            <m:t>𝑠𝑒𝑐𝑜𝑛𝑑</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47165" y="2971800"/>
                <a:ext cx="5242846" cy="61997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47165" y="4034117"/>
                <a:ext cx="6147709" cy="619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m:t>
                      </m:r>
                      <m:r>
                        <a:rPr lang="en-US" b="0" i="1" smtClean="0">
                          <a:latin typeface="Cambria Math"/>
                        </a:rPr>
                        <m:t>𝐹𝑀</m:t>
                      </m:r>
                      <m:r>
                        <a:rPr lang="en-US" b="0" i="1" smtClean="0">
                          <a:latin typeface="Cambria Math"/>
                        </a:rPr>
                        <m:t>) </m:t>
                      </m:r>
                      <m:r>
                        <a:rPr lang="en-US" b="0" i="1" smtClean="0">
                          <a:latin typeface="Cambria Math"/>
                        </a:rPr>
                        <m:t>𝑀𝑒𝑔𝑎h𝑒𝑟𝑡𝑧</m:t>
                      </m:r>
                      <m:r>
                        <a:rPr lang="en-US" b="0" i="1" smtClean="0">
                          <a:latin typeface="Cambria Math"/>
                        </a:rPr>
                        <m:t> </m:t>
                      </m:r>
                      <m:d>
                        <m:dPr>
                          <m:ctrlPr>
                            <a:rPr lang="en-US" b="0" i="1" smtClean="0">
                              <a:latin typeface="Cambria Math"/>
                            </a:rPr>
                          </m:ctrlPr>
                        </m:dPr>
                        <m:e>
                          <m:r>
                            <a:rPr lang="en-US" b="0" i="1" smtClean="0">
                              <a:latin typeface="Cambria Math"/>
                            </a:rPr>
                            <m:t>𝑀𝑔𝐻𝑧</m:t>
                          </m:r>
                        </m:e>
                      </m:d>
                      <m:r>
                        <a:rPr lang="en-US" b="0" i="1" smtClean="0">
                          <a:latin typeface="Cambria Math"/>
                        </a:rPr>
                        <m:t>=</m:t>
                      </m:r>
                      <m:f>
                        <m:fPr>
                          <m:ctrlPr>
                            <a:rPr lang="en-US" b="0" i="1" smtClean="0">
                              <a:latin typeface="Cambria Math"/>
                            </a:rPr>
                          </m:ctrlPr>
                        </m:fPr>
                        <m:num>
                          <m:r>
                            <a:rPr lang="en-US" b="0" i="1" smtClean="0">
                              <a:latin typeface="Cambria Math"/>
                            </a:rPr>
                            <m:t>1,000,000 </m:t>
                          </m:r>
                          <m:r>
                            <a:rPr lang="en-US" b="0" i="1" smtClean="0">
                              <a:latin typeface="Cambria Math"/>
                            </a:rPr>
                            <m:t>𝑣𝑖𝑏𝑟𝑎𝑡𝑖𝑜𝑛𝑠</m:t>
                          </m:r>
                          <m:r>
                            <a:rPr lang="en-US" b="0" i="1" smtClean="0">
                              <a:latin typeface="Cambria Math"/>
                            </a:rPr>
                            <m:t> (</m:t>
                          </m:r>
                          <m:r>
                            <a:rPr lang="en-US" b="0" i="1" smtClean="0">
                              <a:latin typeface="Cambria Math"/>
                            </a:rPr>
                            <m:t>𝑐𝑦𝑐𝑙𝑒𝑠</m:t>
                          </m:r>
                          <m:r>
                            <a:rPr lang="en-US" b="0" i="1" smtClean="0">
                              <a:latin typeface="Cambria Math"/>
                            </a:rPr>
                            <m:t>)</m:t>
                          </m:r>
                        </m:num>
                        <m:den>
                          <m:r>
                            <a:rPr lang="en-US" b="0" i="1" smtClean="0">
                              <a:latin typeface="Cambria Math"/>
                            </a:rPr>
                            <m:t>1 </m:t>
                          </m:r>
                          <m:r>
                            <a:rPr lang="en-US" b="0" i="1" smtClean="0">
                              <a:latin typeface="Cambria Math"/>
                            </a:rPr>
                            <m:t>𝑠𝑒𝑐𝑜𝑛𝑑</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47165" y="4034117"/>
                <a:ext cx="6147709" cy="619978"/>
              </a:xfrm>
              <a:prstGeom prst="rect">
                <a:avLst/>
              </a:prstGeom>
              <a:blipFill rotWithShape="1">
                <a:blip r:embed="rId4"/>
                <a:stretch>
                  <a:fillRect/>
                </a:stretch>
              </a:blipFill>
            </p:spPr>
            <p:txBody>
              <a:bodyPr/>
              <a:lstStyle/>
              <a:p>
                <a:r>
                  <a:rPr lang="en-US">
                    <a:noFill/>
                  </a:rPr>
                  <a:t> </a:t>
                </a:r>
              </a:p>
            </p:txBody>
          </p:sp>
        </mc:Fallback>
      </mc:AlternateContent>
      <p:sp>
        <p:nvSpPr>
          <p:cNvPr id="7" name="TextBox 6"/>
          <p:cNvSpPr txBox="1"/>
          <p:nvPr/>
        </p:nvSpPr>
        <p:spPr>
          <a:xfrm>
            <a:off x="5651397" y="5891349"/>
            <a:ext cx="2686954" cy="646331"/>
          </a:xfrm>
          <a:prstGeom prst="rect">
            <a:avLst/>
          </a:prstGeom>
          <a:noFill/>
        </p:spPr>
        <p:txBody>
          <a:bodyPr wrap="none" rtlCol="0">
            <a:spAutoFit/>
          </a:bodyPr>
          <a:lstStyle/>
          <a:p>
            <a:r>
              <a:rPr lang="en-US" dirty="0" smtClean="0"/>
              <a:t>AM amplitude modulation</a:t>
            </a:r>
          </a:p>
          <a:p>
            <a:r>
              <a:rPr lang="en-US" dirty="0" smtClean="0"/>
              <a:t>FM frequency modulation</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847165" y="5016137"/>
                <a:ext cx="5760551" cy="6199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𝐺𝑖𝑔𝑎h𝑒𝑟𝑡𝑧</m:t>
                      </m:r>
                      <m:r>
                        <a:rPr lang="en-US" b="0" i="1" smtClean="0">
                          <a:latin typeface="Cambria Math"/>
                        </a:rPr>
                        <m:t> </m:t>
                      </m:r>
                      <m:d>
                        <m:dPr>
                          <m:ctrlPr>
                            <a:rPr lang="en-US" b="0" i="1" smtClean="0">
                              <a:latin typeface="Cambria Math"/>
                            </a:rPr>
                          </m:ctrlPr>
                        </m:dPr>
                        <m:e>
                          <m:r>
                            <a:rPr lang="en-US" b="0" i="1" smtClean="0">
                              <a:latin typeface="Cambria Math"/>
                            </a:rPr>
                            <m:t>𝐺𝐻𝑧</m:t>
                          </m:r>
                        </m:e>
                      </m:d>
                      <m:r>
                        <a:rPr lang="en-US" b="0" i="1" smtClean="0">
                          <a:latin typeface="Cambria Math"/>
                        </a:rPr>
                        <m:t>= </m:t>
                      </m:r>
                      <m:f>
                        <m:fPr>
                          <m:ctrlPr>
                            <a:rPr lang="en-US" b="0" i="1" smtClean="0">
                              <a:latin typeface="Cambria Math"/>
                            </a:rPr>
                          </m:ctrlPr>
                        </m:fPr>
                        <m:num>
                          <m:r>
                            <a:rPr lang="en-US" b="0" i="1" smtClean="0">
                              <a:latin typeface="Cambria Math"/>
                            </a:rPr>
                            <m:t>1,000,000,000 </m:t>
                          </m:r>
                          <m:r>
                            <a:rPr lang="en-US" b="0" i="1" smtClean="0">
                              <a:latin typeface="Cambria Math"/>
                            </a:rPr>
                            <m:t>𝑣𝑖𝑏𝑟𝑎𝑡𝑖𝑜𝑛𝑠</m:t>
                          </m:r>
                          <m:r>
                            <a:rPr lang="en-US" b="0" i="1" smtClean="0">
                              <a:latin typeface="Cambria Math"/>
                            </a:rPr>
                            <m:t> (</m:t>
                          </m:r>
                          <m:r>
                            <a:rPr lang="en-US" b="0" i="1" smtClean="0">
                              <a:latin typeface="Cambria Math"/>
                            </a:rPr>
                            <m:t>𝑐𝑦𝑐𝑙𝑒𝑠</m:t>
                          </m:r>
                          <m:r>
                            <a:rPr lang="en-US" b="0" i="1" smtClean="0">
                              <a:latin typeface="Cambria Math"/>
                            </a:rPr>
                            <m:t>)</m:t>
                          </m:r>
                        </m:num>
                        <m:den>
                          <m:r>
                            <a:rPr lang="en-US" b="0" i="1" smtClean="0">
                              <a:latin typeface="Cambria Math"/>
                            </a:rPr>
                            <m:t>1 </m:t>
                          </m:r>
                          <m:r>
                            <a:rPr lang="en-US" b="0" i="1" smtClean="0">
                              <a:latin typeface="Cambria Math"/>
                            </a:rPr>
                            <m:t>𝑠𝑒𝑐𝑜𝑛𝑑</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47165" y="5016137"/>
                <a:ext cx="5760551" cy="61997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45568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06902" y="1351672"/>
            <a:ext cx="8136652" cy="4160854"/>
          </a:xfrm>
        </p:spPr>
        <p:txBody>
          <a:bodyPr>
            <a:normAutofit/>
          </a:bodyPr>
          <a:lstStyle/>
          <a:p>
            <a:r>
              <a:rPr lang="en-US" sz="3200" dirty="0" smtClean="0"/>
              <a:t>Radio waves include:</a:t>
            </a:r>
          </a:p>
          <a:p>
            <a:r>
              <a:rPr lang="en-US" sz="3200" dirty="0" smtClean="0"/>
              <a:t>  AM and FM radio signals</a:t>
            </a:r>
          </a:p>
          <a:p>
            <a:r>
              <a:rPr lang="en-US" sz="3200" dirty="0" smtClean="0"/>
              <a:t>  TV signals</a:t>
            </a:r>
          </a:p>
          <a:p>
            <a:r>
              <a:rPr lang="en-US" sz="3200" dirty="0" smtClean="0"/>
              <a:t>  Microwaves</a:t>
            </a:r>
          </a:p>
          <a:p>
            <a:r>
              <a:rPr lang="en-US" sz="3200" dirty="0" smtClean="0"/>
              <a:t>  Background radiation from </a:t>
            </a:r>
          </a:p>
          <a:p>
            <a:r>
              <a:rPr lang="en-US" sz="3200" dirty="0"/>
              <a:t> </a:t>
            </a:r>
            <a:r>
              <a:rPr lang="en-US" sz="3200" dirty="0" smtClean="0"/>
              <a:t>     Outer Space</a:t>
            </a:r>
          </a:p>
          <a:p>
            <a:r>
              <a:rPr lang="en-US" sz="3200" dirty="0" smtClean="0"/>
              <a:t> </a:t>
            </a:r>
          </a:p>
          <a:p>
            <a:endParaRPr lang="en-US" sz="3200" dirty="0"/>
          </a:p>
        </p:txBody>
      </p:sp>
      <p:sp>
        <p:nvSpPr>
          <p:cNvPr id="3" name="Title 2"/>
          <p:cNvSpPr>
            <a:spLocks noGrp="1"/>
          </p:cNvSpPr>
          <p:nvPr>
            <p:ph type="title"/>
          </p:nvPr>
        </p:nvSpPr>
        <p:spPr>
          <a:xfrm>
            <a:off x="460375" y="512064"/>
            <a:ext cx="8579122" cy="777240"/>
          </a:xfrm>
        </p:spPr>
        <p:txBody>
          <a:bodyPr/>
          <a:lstStyle/>
          <a:p>
            <a:r>
              <a:rPr lang="en-US" dirty="0" smtClean="0"/>
              <a:t>Radio </a:t>
            </a:r>
            <a:r>
              <a:rPr lang="en-US" dirty="0"/>
              <a:t>waves </a:t>
            </a:r>
            <a:r>
              <a:rPr lang="en-US" dirty="0" smtClean="0"/>
              <a:t>(Up to 3 </a:t>
            </a:r>
            <a:r>
              <a:rPr lang="en-US" dirty="0"/>
              <a:t>x </a:t>
            </a:r>
            <a:r>
              <a:rPr lang="en-US" dirty="0" smtClean="0"/>
              <a:t>10</a:t>
            </a:r>
            <a:r>
              <a:rPr lang="en-US" baseline="30000" dirty="0" smtClean="0"/>
              <a:t>11 </a:t>
            </a:r>
            <a:r>
              <a:rPr lang="en-US" dirty="0" smtClean="0"/>
              <a:t>Hz)</a:t>
            </a:r>
            <a:endParaRPr lang="en-US" dirty="0"/>
          </a:p>
        </p:txBody>
      </p:sp>
      <p:pic>
        <p:nvPicPr>
          <p:cNvPr id="10242" name="Picture 2" descr="http://earmark.net/gesr/sr2_fil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404" y="5721170"/>
            <a:ext cx="52387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ages.teamsugar.com/files/upl1/0/88/50_2008/ae1fbd2962eafe82_RetroTV.x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188" y="4711972"/>
            <a:ext cx="2246811" cy="196596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SEhQUEhQUFRQUFRQUFBQWFBQVFBQWFBQXFhQUFBQYHCggGBolHRUWITEhJSorLi4uFx8zODMsNygtLisBCgoKDg0OGhAQGiwkHCQsLCwsLCwsLCwsLCwsLCwsLCwsLCwsLCwsLCwsLCwsLCwsLCwsLCwsLCwsLCwsLCwsLP/AABEIAQMAwgMBIgACEQEDEQH/xAAcAAABBQEBAQAAAAAAAAAAAAACAAEDBAUGBwj/xABCEAACAQMCBAQDBQUHAgYDAAABAgMAERIEIQUTMUEGIlFhcYGRFDJCofAjUrHB0QczcoKS4fFDYhVEY7LC0hZzg//EABkBAQEBAQEBAAAAAAAAAAAAAAEAAgMEBf/EACARAQEBAQADAAIDAQAAAAAAAAABEQISITEDFBNBYQT/2gAMAwEAAhEDEQA/APTaemFEKUcUQpgKIUISipBQCjFSFTgUwogakIUqelapGtStT0jUjCjWor0ampJKRob0S1IxoTRGhqRU4oacUg9DRGgNSMTUbGnJqMmpGvSpXpVJVFGtBRCopBRCgFEKEMGjFRijFSFTg0N6a9CSqaO9V1bc/Afz/pR5VJKTVfV6hUQsxsACdgSTYEmwG52Haq83EVEnKXzS4hygtdUJKh2J6C6ke5HzrL1mrbMxMtuaVhWQksWL2MkaqAAmMeTfeN8e5BpLa08wcKRfodiCCCLXDA7gj0q1euG8Z8Vm0ciamHOT+8jeILdJTHG0hJxF1xCnzb25bX2Fb3CvEsOo0zaiM7IH5iMQGjeMXeOS3Qj16EEEXBqDZZ7C52HrRxOCLggj2rh+B65p5nzYmyFgL7C7AbDoOtb+jmKN7Hr/AFrNuU5sbhoRSpwtaBjSFMwpqQKomNJmqMtUjMaA05NCakV6VNT1JBTimFFURLR1GKe9CHenBqO9ODQh3pXoL04NRJT5j8F/i1Sg1CvU/L+dSA1JxvFdfFC+pkWwmMypDvuZBGqte5uVBJJA2stqo8X8QDn6aCzAiTm3ZWiL4xTDmpmMt3kz+4eh698aCcu7atdRHEpklGSJHHMraiS8j/tVYz4J+6AbEgWAINTieoiE+nnRJZcYo5BzC7XAK4YvORcW3BW4u2wNbxI+Ncfm+y6eRpMjEVOQBIyaF43zdbAFuYRiUve92YGqHjnW5rp9VHNETqYlEuCsmckJRyk+TEXUhSOhFj1vU3HombRwTSypvywI+b50jjYLG6x+XYHI3UEgP1Nri5xvw2CramGOOL7OyjWaYkMpVShOpVOjAgBrX3/xDfUwJ/BXH1XVRMT5Zf2ZPYcy2J/1BR869UmisfjXiWn8FzYQmGaGVZgrAXZWQOLjLY39Nt+m1q9k4TzFijjncSSABTIFxD26Egnr79zvt0rj3PZ5bmlN1Hw/htUxNRRjFQPT9GkzVqAr0JNMTTZ0gLVETRO1Rk1I9CTSpqke9KmpVJEDSvQmkDUUl6V6DKmyoSW9Peogae9SGDR3qIGiBoStJrsJCGU42Wzb9TfbcAH4Ak+1Qcf4qsWl1EoO8cUjW7hgpxBHUG5HWtGvMvHnD9QskCCQCHIJziSCiStkVliUWKqIGa6YjYXAsSWTUx+J6rUQaYT6KAafStEsLSDktK9lsx1JTLFiSwubEEkGxNjwmt4lLkQWbfqLsfxl9gTt5rtt3JNev8R4KrtHNGmWQd9RpJU1B0rmMBD5QpVXViBliQMemwB8o4xIXldoxywAicpXYlLC3LUt53AwNzb+p68+xUvCvDeq1EMupRFMUQdpHaRAfKMmGN8i1htcC/rVnhHHEK8vUl2ChQhJZ0aMAq0DR3sNt1YWKsovcdMAKuNrnIkbfhNul7nc/D1q5w/h6yuqhySWxsAosxGSKXdgBlYj5d61YHqXg+VV+yKOmMai+/VLDf4mvQZF3tXinBNfiAqneFsVY33wbyHf2A7D4V7Zw7VJPEkq9GF/cHoyn3BuPlXl/JMrpy0tNLko9ehqQmq2lFr/ACqZmrU+M0xNATSJoaQVMaVNSCpr05oTUivSpqVKV8qWVRXpxQR3p6EU4oIhT3oacVIYoxUYrI8Q64qBGpsWF2Pt0A+e/wBKE0pOJRKbGRQe+/T4+lcpxHxHF9tijnV4QIy+TheWSC6IY5BcOLSE3HrY23AzuW2Vy3l7KFA/1E3/ACtWJ4w0iNFkTi6/dYddtyv0vTDfTTi1xaV49O2OjUkhcSocuxLiB7XEJkiyIBBGWIIHRpRlITyhk1snxRF2GIGwvsFA2HpWX4MYNATtfMg/BVULt22ttW9aq32oz34TGVcKeQhVmkMUScx8QSqhrbC/XY7GubHDYp1WJJW5cZ1SGQZEXLTNAqIDZ1dY0LWG2Q6XNdXrNThio+/IcUG1yTsPzIHzrk+BPJpDMCyqOYkZsM43dQTijAizWkBHXob1rm0VqcH8LcxoxGhiMiOWPMLqrCY47HdkMViDsbgX6mvRPDfA59I+KzK8LburKVIa33ksT1tvWF4I1AbUN/8AqNv9S3rvAu97/LtXLvvb7akWkW1ImgEn1p71qMHpqemrQNSpGlSgmmtRGkKsGhtSo7UqUzacUgKILWWjinApwKICpGtT2p6JRQkE2pRLZMBfoO5t1NvSuW4nrVmcslytgASLXt3X2rK8VcSPM1HqDyx7Ku231ZvnXJcR8QPGpwOJ2t0Ntx2IqynXbkVwHjXjau/KQghAQSD1Y9betunzNZuo8Q6qdWBc4hSzYBFJHTfoSLkbA/I1WhlZ4lgLCKO+crWU5sCShfYMCFvYFiPh0rc4z3VrR8L8ROmY8y+D22tcHfZlN7ev5Vs6nxvGAcI3J9yoX6gk/lWlwPhWhhjMrS5xIQCypEJUcKhu1w7qhJ6qwAtfcMLcLpo0/b3BwO+nzALsUkTGMFj1wYZAXJsB0vTkvsJv/ETqpP2mTMzxKqLkBiX8ygIrOT0Atv5idyADoxkB3iiVYpLxWW2zWgI5Sh2OLvucjY3Y9NgKej4pBp0xbRK84xOczyYqcQwPLBvckg9R2qpPx2SSXmMEFwiMEjCKFR8wVVSPMDcjfra9axa67wjxURaiJ2PlJwY9rNtf4A2Pyr2NWr58GnZixiLyoLeYg3sQPvHEAnre17W6nrXd+HvHfKiCalWYoLK62LMB0Vg1txtveuH5Px2+4ees9V6BqmN9hfpte1XNJJkPesLg3ExqYlmAtnfy3viQSLE/KtjRdT8K48XOnTr4uUxorUrV6HENMaK1NatSM2hpxT2p7VvGdNSpWpUJRC0WNFantRjWkBRY0lFGBRh0GNEBRWpqC8o/tF0zRalj+CdQ4PbIAK6/kD/mrz7Xm4r6D8R8Gj1cLRygn8SlbB0YDZkJ2v232N968+0/9lMmXn1CcvvijF/gAdvnf5VqWLHmUWQBAHUHfvaxFvnf86CWVm3Ym/uTffr1Nel+MfBiabSqkCPJJmZHkJXIxopDKFFrC7qbAfM15xFo2kdUjALOQFHx739O/wAK3LKhaIyeZYy26nMKxAKr5jlbqNr796uyaWRYmErGO0hUI0LFpJcvOOcE6iwJBb02rsOG8Ah0wUsDJJ0yxY7+iqNgPj9atcT4QuoTe8bXLA+X7zbkuBe9z1tvtWPOa143NedQ6cyFizHIsVu4c3P+Lcl+2Jt8aA6NlXI2sb9CDuDYg26H+tdKUkEskcgKkyAs12YZYkIQtwX2Y9ySGt3pNxEkqmCGOKZmMeLCKxY47MDsd+ov7E71rWcY3Bde0DBgMhdSyZOge17AlCD3uPft2re4fC+tyjgSMBXMtiyow5gxMaC/mF02HbvWtpeFaEwnHFmXJMlJJMhZsWvdtgqg7beZR61q8FYozzIbPLYMQFAKpsowACgbdhWeupFmo/AmtkhkfTvFLYm9gjExt0JYAXsbDf2FenaKIjc7elUeBa/mpv8AeXY+h9CK2FrjZL1rW2TD2prUQogK3GaDGlhUyrSYWrpGKjwoGonaomNWo16VNSo0oQKe1PalWqzPZ1FSAVGDUi1i1qQzVHUrCo7VlowFORTgVFriRFIRsQjkH0IU2NRYvECW1NlNsIDvbKxlkBBtf/0L/I1wnDeEI2pm1UShYg2CAbDJ1BYhd8T97YWABG2+2vxniE8E0qxqzGYlItQWy5QhRBK7xol7KXc39+3fo+H6OIaVIYlblKoCyKUkBI3L3RiWJNydu5p+QueK0LCpNewhvzLqOtyrgW9dxXJcc8Q8wGPTqxBDFnxIuq/fCA7n3PYfWszm1aucZ1JAXUosjCKWMEqyKt7oSpv5mYgKOlht13rK10JbSmYRfelzkkFzcmaROWWvdQch19Ae4rL0PErIRJJZRMkqxDqzoVUsxtbHC/fqPYVZ4txpGgZE8zOzGRyRkG5xdJFsCoJUYnFtxj+7v05mehasvqMQEzdivlZXAyiZfK8eQJyAZTbc103AJA0Ke2QPyY157pZnnfyRszFiWKjyANuFO3lAsbFm6Xv6103hfiYiYxSeUE7X2xfoQwPTp39KO+fS5vt6BwTViKQljZSpB/Iiuj03E1cEoCQDa52v8K4HVaxR5QwJIysDfboD+vQ11vh0X0yH/H/72rlfUa+10UMgYXFS3qho2sbev8RV2t8e3Pr0kU0zmhvSJrowhegqRzUZFBNSprUqsWmNNREU6rTbqkwAFSCixpWow6EmnVaVqJRWScLQTxBlZT0ZSpt6EWNSisjxTIRpZbY3YBAW6AyMEUnbfdhWa1HC+EOJgPqnZWdnktHI7qFEUkn3b9i7WOy+bbbYVucRM3NVkEGmdmXJkkMrPsxYSQkIshAQC53F/Ke1Q8Y0UWMMYEaiJ1VZA6ssUTHPItcNs6W7ff61zE+rY6jDTys17kpzgFGxQQxYFVWwDMWxUAE5X2Wt/fa+NDjfiSUtyxq1Tcq88MWUSo5WwZGBdHPT71tm83UVw+pGnEMQ2LLDKzZMrLm2OKrHm2DWJYMMTcdNjbo9dxSOH9ny2SeNVbmJO4Ibq9lZTdSgHlI6AddjXKyozwIGCsqpZGzjspVVZlsxLCwsLDG5NgNia1IGdpYwyFQmTF16C8irbcruMx12tYdzvtZ4lwd4Q+exzIKEgOoVyAWQAYj8qqLp3xaRdlQgEhgG817AdCdgb10fDfDAF2nJdibkBtviWBuxPxp66nKk1zullKsTm69Pugkm3T8QtYfwrb4TMMwJJWVWALkOCzFiAmOCMcgDcqbnb1Fq0OIcAhVGcB7rYkAlrqCMtrg9Lm9/Xp1B+F9GgdJDyrhWcIuZZSWxRnZiR2ewG4tc9r58pZqssq1wrgOqd9lbFckVpPL+zVrxmx83du19/p6N4SheON4ZQLqclIN1ZW62+Bv9RQeH/MjN/wB1vkAP61ffK10IDD7pIuL+47j1rj335NznGgibirYFQxAmxNr+3SrCiu34ucntx/J1t9GoGNGwoCK1RAGmIqQJRYUJBjSqfGnpxK9qNVogtGFrnrpgcaYipsaBq6yOVqLGmojQE1z6bgiaxPEKCRoYiLqWaZ1/eWBb2/1tHWxeua1kl9XJI74xaeEIfMVXJxzpMmU3FkWP696zjSHxJqpY1REZeYzYiV/wRAZvOwtZscB8+xuLlo+AKkayEFHFlU7ZrG5xdpSbhpWDF2Y33sPw3NXwrw99S41M2VlJ5SlnOwPlUhjvjYE3/GBsMPN2Gr0ucbp++rL/AKgR/On4XnfiblmKWJuX542dnwDGL70gUKd8y2IyubAHvesvQ+EofsMRMckryI0xZclMbGAtZWIAdPKLi1yfXa1jxz4YcRiaJ7xckSMrtdlCqOlxuN1HW9zWpw/h0i6aCEyytlFzECrGAQ6MWAJANhmosT+L0tWtyfR/bzXT6Jmjma18FiYYnEeeNm6g9bDpffFvhXX6c3A9gO9+qhhv32YG/uK5/RQs0M6xmwEekeUY4/8ATkX7xHW7dR967fGu30mnYxSosSMk0sYO4AiZ9LCcyWH3WOI2FxfvfbP5JrXPpjamZgGEW8mLFbW2spO99h0Ox61laSZFkUorJlDGrXO7NGLGQi+wIK/Qnvc7PGOETHXzrGqIJIYxyls0WEzLp7lSqhrHzbWINrE2sYpPDM0bouqmWLFGWF8coZCgGKtLcFGIyvkB93a/Z55kmM9V2fgbUB0kXurBvky2/wDia6BobV5X4Y8Q/ZtQpkuEYYSDuAejW72Nj8L162rhlDKQwYAqQbhgelj3rj3zZWuetifTLsPgKsBaGKOwHtU1q9M+PNaiK0/Lo1FGRUpdQ4U5FS40DrQ0hvSp7UqSYmmDUAohXB3HlUchoqBxXSVzsAWoKIrThaKYhnkxVm64qWt62F68z0s82vljgfGKORhqtQVJJKyWMEeXQEgKov6A/ug9/wCJ9TytJO/cROAPVmGKj5swrz7w/r5INMYjp40Js7S6nUCIlxGsbEIy5MPJbEXsLCmJ6lpogihVAVVAUAdAALACpq4WLj2vxSy6cZbAmLXTNaxKlikYBNh6797b2rN4xlRSuqaWKYH7sOmUJiXKq5eXMoLWJyUH2NYvNali74yWRNHrCSrAh4kXEhkVxt5srEhHJ6dyO9TaiRzpoGZUiwZQBzJLo6Ao0d1Qltg6+/oa4PxEJNRlqTJO0CqgSV1Uc3JwjsFjAVBuoAIJOIv12g8TcRQjEoxUSCRJJJ5mLK6vZTGWYXv5svfpY1uc+hpuAleVrBLIqFodJiMguVsrLZxe4HYe9dn4Y41pUidZZkOYh8rHMtfTRKy4gG+6kWtXlejIIkOaqVj2B8pfdbqthubAnf8AdrvfBzSmExR6wpIyxNc8l0jjxKjLNb3FgoQH6C9PUWpZeORjicWTNyljSIyOsisV5gmiLKy5GzKFy73v616O2nh1MJBwlikHUEMp9CCNrivLPFOmMfLH7UkGTMyMGBdzlmshC3D2JvYDy26iw0xqkQRNDLHDNbBhp1BZgUzR5EARGB8tg5/6hH3hai8/MZ1e8SeD4iWYcuGQBL2W0Uil8WmCjZSAy5BbWsdiCKD+zWcrM+mIJMTNd1BMewkyOQ2FyyWv1+VZnEfFSTSGLXKsgibyPGhBBKN5sJBbINy73sPKfKQTV7+yrULE+HMDGdGum91aEgofcMrvv/2VvL4+2bZvp6kNqYVGzU4asixIFpwKHOkZKtokkSBacx0AeiMtYuukQ4U9HzBSq2nGbzKJWqFNxf1oxWW096a9MGpiapRYVYXinUOoRVJAa5JBsTa21/TetwtVfUMjqQ6kr13Vv3b3BtsfcUrHIaGZ5ZIdMWyUyLMwbzEJCGfp6FxGK6KTTFYWBtJ/05kx2k6BZApJ85UqSPxX9bVgcPbDiLGGAIkenWJ3fJ5ObMVnZQciXGCxb3NtgASbVq8e419mjMz8oxsUUkSst3RwbbpYMVve5Fgm5FqUzPG8iRQoujLRzzE8rlO6Rog2kleNfKoGQS+N8nUDfauV0Hh55URkkkmeSOGSb9vLFisxAi0xkGSsTlkRh5VVj+JSdHSy6xiuqaC0+qnTlQuwRDgc4mC/3gijUM7ZAFmYtYELfovCkaaeIwsRfTajVNM4UDmNsUYov4mTUx2A9AB2rU9QVwHjXgCaOCNmg5ZMirYEOzC12IkUAHZbb2Pmpazw26adQI3yksyMIGDZMWZoGJVclKgEC5F0Iv0vt/2hNJINNNzxDnOgjRi1iFIZZMlvZUNjf8RNxcBK67juiCQqudoy8eVrAqwIPMh3srXGWPtcb3DW/A8G0XDnlcKoOy5kmw8hYLkPXdh866ngXBShdhNFC6Ro5Z5HBKu0mSiJR5z5LWFu3rWRwlPNKCzBeWLkOULg6iNQSBa+9jY39e23W+ENHHlJ+0dIUjimnwkN2kWSXlLjbfdQ3xVQPvGtj4raxH5aNqtPypM1fljTD+7DAM7uZMiCTYqRYFlG2QJ0ZtIrIzRkxSRJzEWNFjyR7lDgxJZElxuCbKrDc43Orxrgr/ZpZZ5JXkwLgFlIixyZIjYXZQDYkEea56Has2iE8YLST5IUmVP2RYCRgJgtk8wOZYfhIkUEbEVMqWm4bHLpzqWLSPFPJJIpxu8BfCRkYIpbYZXGwK2svStwcMh0/K1MK4iKbrk3mgZiHdg3YK62A9Se+y8MaNZNFEhuI1EjZ9GJZ2NgT+Gx819j0NxcVFwSdMZ9JLIGwUxxuATnFIqhStr3ICKLD0pZrvuZTg7Vh+GuK86CJmG5jU5A3ViLq29tjdTt71rtqQCLd9v50K6mBoGmqFp7gfraoC1IXBNT86qIkpjLWLG5V7nUqz+ZSo8T5DjawHsBRc2qRlpjNT4ryX+bRCSsyXWKgu7BRdVuSALswVR8SSB86l+0VeK8mgJKCdroQOrCwPu/lB/OqBmv39O/vWV4i17QaV3UsWRFxUFN3H3Abjplje2/pvReTKscEjzRpm/81qJ3uPwobJAyn1x00BHu1ZPiaaHVTxQSoltMw1OumIssaQC6x5HrncGxvZCe5qI6t9HoYlM3MkSGIRRgQoXeMxqERcLt5io633Gx61V8P8HZpm5kgdEYPqyFsuo1QbmJFkSc1iJ3Itc4g3xIFmNa67gcbSO2rmBV5FxhjIsYILggEHpI5Ad/Syr+C5x9Zw+RuJShMOVJFBO6uzDNlzhIGIPZI7/Ed7Fel53vWHxnVrFqdNMSbMJ9OQO5dBMg+JOnxHu/vSzrH8fcyWXRo8UDhdQLDOQXYwyMIiQBsRHew74dmrej4lqJEB5enBEiqRzpNiCNiOV6EfC/qKx+JS21GgZ2AUzzOSbAMx07rlc9Bd1VR6W9ds7xlqninYobo40gdCVCB2nkXmtcHbFcTuNylGHXD6aSWN5Wjt/dyNJ5gQVTUrYWIBJzwsNyfyrpPBWqjaS8hxVMZJBfISSpLIyHEXYhS4sCLeX2U1yPBoQ02oHQpDqT5hcZK6gdDYkZH1HQ+ldt4G1IhkszErMpAO2KPznAU+mXbtf4it0Wuu4t4gi5MtipBjcWMiKW8puFW+RPtauRXiqvpoykhj1EKEI11LFUIyje/wCE7FbjY2sew6vjRDNAuViZch3thG7An2yx+tu9cdoyqw6omwdF1CKy2ONiTjl3y5rdui+wqkZ1v8J0MT6SLzPIyxowUuxVCtmwVRsu4I9at8VIhlhkWyq45MpUWDRSMMZDboQ1hf8A7yR3tJpwNOisg2CIJVHU4qBzAO7ADf1A9QKz21iSacq8bukgCBrBVWMm0Ju5B6EG4BsSaZGbWvwiyzToQuzs6bD7kh6D/OktapjHUAXvfoP13rheG8UkWWDmrdhzdPMwN/2itkpIttcEsP8AEa677WfQ/l/WnAui/T2/hSJNZZ1ZyTci/XpvdWP8qsc6nBq3l70zSVTMtNzasG1azpVV5tKrxW1UXW+35/7UZ1nt+f8AtXOafX3eRbtYYML9RkDdR7eW/wDmPa1WRqh+9+RobXeKSrJDIji6sjA7m9rHcEdD70PCNczQQs+7tFGzG9rsUBY9PWsbi/EAscguN4Zj3uCqX+m/6vVnh06iKMX6RoOh7KB6UH+m6us9vz/2rO45qeYYIsbh5ldt/wAMAMt+nTNIx86qw8SU5XIGLFb2IB6EEfIgH3BrmPFHG0WRyCSyQGOExsQebO4DdCL2CIbfztVTPqfjPF2nkgSJ8OXOFhkUK5MjsFlm3GyRrJgPV3HpXfaEpDGsca2VBYea5PcliRcsSSST1JJrz7hvDE0sMA8vMk1OnLkG9gpLKgJPQY/Use9dimsUki+62v8AMXB9x7+x9KzhrYGr9vz/ANqx/FsoOnyI2ikhlNztgkq82/8A/MuPnRfbFvYEXFjb43t/A/Sq+ukSWOSIkedGUj2cFf6/SrBrmfHmiEsyBBjhBqnNmIuYkjcHbr99R9aXGNQOTzCt2bTaG37Vk87yyHsRsTYnfYLftVSDXPI8RYEk6DUZC6ffkaMSN97YZXFjv5RVbQaoSQo5ytDBEoJsQ4ViMlAvvu6X9A42y2mmRwIqjzrKALR6lfNY2YYdj0O1db4Vljcslrq0cwa23/mLqQfUevYgVwHGWYSTMJDi2onUqOvnNyb33BAAsfSqWl4nLEf2cjrbYWJG172+F961ir2GPiUhkwZGZ4eXZ7oFdTndxvcFtri1gVrntXOwGsiwxUyxsAGBKtKVuPcEMw26VzkHjJxixQNIrEl8sclIAZSoW2+IO3cCoZ/EzM7yYKOY0RK3JH7K2O/valnHr51nsfy/rVGXUBLqR+ykuD/6Zbr/AJST8iffbzweOpyfux9fRv8A7VpjxUWUh0XcEGx9RboaWPGr/EdYYZS5vY8sFrf9WFg6H/NGSPyrrhrFI9QR6djXlOq4mzBkLCzWKl3OQwtiPLGSxBvYk9yN6s6TxFNylAcLgoBtp3dgF2uzs4W+1R8Xd8J1Y5UYJ/u3aO9uojLxgn5AVrDVD1/L/avJNLx51YHmSWyc7xJhdmDElVN79bi+3auhi8QNcEjNSNmiu4+afeB67WNWq813n2gev8aYagev51xvD/EsbY5SKpPW5AJ7W3rQ/wDF1LEL5rC9xuN+ljSzjpPtA/eH1pVxw4rf976XH1pVeUXizYPEEIkkJcDLC3rYL1+pNW18QwEEiRT/AB+VcTip/D9RRYDsAPlavF+1/jveOQeKuIPJOxjkYx4qAAxx+6Mxj723rImkkJ+8xH+I9PrWx9mHtTnTL6Cj9prI5+SMje3X2qSDTsb7du+1bJhUb2pfZwe3X40/tf4cjHWJlI7fDbsa1eD66VJoyZZAuaZ/tHsVy/EL7jc/Wi+xr6N9fpT/AGRfQ1fsxZG3qPHJV2IjZgLoCZLXsfvDy99qryeO5clblbhWA/aE9Stz93/trKGk+P5UX2b5/Sn9mDwiP/8AI5QWYKu6uovc4rJNztvn+VFo+PmEFQiEFI19LYb3Hub70R0l9r+3al9i/Xwq/Z5XjGZrNSXkdztm7PYm9siTa/frVeth+H39KhOkIP4a1P8Ao5WM0NRBtq0hor9h8qZNF7U/z8jxUEbcVomekdKR2+lCYj6Gr+aVeKvqptx1+u1RGX3/ACqyNN8aUul9utP8nJnKsr+9WdPrGQhlJDDuO9vUd6CPTW6japIlXLzAEb7W6+lXnFi0eMy+U+S6sSDibnIkkEXtbc7VSlmZixON/J0W3fs19rXt13FOy+tvnf8ApQED1H53rfmPFX+2Sfvv/rb+tPU/K+FKrzhytMsf+afnfD61XBv60RYdbV83FqTm37/wNIv3/X5VFfa9re9x/SpFN6sSS4P/ADS+H8aHEH/iiA9LVlFdvS9M0ht0J+lHnb0p8/160akayex/L+VIN7fkaK/tQr7i30pQthviflRBh6N9BUT29D9ajDW9frViWlPsfyogvw+lVVk9KJprdR+verKtWr2+ftQMR+v+KhWUGnv+t/yozCkIHtSc+wqFmPalj6gb1oJWPtQsRTqAOgpr/EfnVqR3/VhT4+tTWH/H8aDIVeRROB+6Pp+dNyV7qPpUhcXsf4/oUR+Na8qkPKX0FKpAfh+VKjyq2q8Tk9f1vRKaVKmmpk6fr0piPLfv/vSpVhhFFuTf09KNVFKlWumqKLoPl/OiIpUqxfoJGv19/wCNJ+367UqVVVRtRL1tTUqVBqKZ+3x/jSpUxomQde+9Dp23pqVP9Adtr+9DBuPlSpUf0akbr8qjVt/r/KlSogMT/CgZztSpVuBIrfrrRQ7nf3pUqzTCNKlS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SEhQUEhQUFRQUFRQUFBQWFBQVFBQWFBQXFhQUFBQYHCggGBolHRUWITEhJSorLi4uFx8zODMsNygtLisBCgoKDg0OGhAQGiwkHCQsLCwsLCwsLCwsLCwsLCwsLCwsLCwsLCwsLCwsLCwsLCwsLCwsLCwsLCwsLCwsLCwsLP/AABEIAQMAwgMBIgACEQEDEQH/xAAcAAABBQEBAQAAAAAAAAAAAAACAAEDBAUGBwj/xABCEAACAQMCBAQDBQUHAgYDAAABAgMAERIEIQUTMUEGIlFhcYGRFDJCofAjUrHB0QczcoKS4fFDYhVEY7LC0hZzg//EABkBAQEBAQEBAAAAAAAAAAAAAAEAAgMEBf/EACARAQEBAQADAAIDAQAAAAAAAAABEQISITEDFBNBYQT/2gAMAwEAAhEDEQA/APTaemFEKUcUQpgKIUISipBQCjFSFTgUwogakIUqelapGtStT0jUjCjWor0ampJKRob0S1IxoTRGhqRU4oacUg9DRGgNSMTUbGnJqMmpGvSpXpVJVFGtBRCopBRCgFEKEMGjFRijFSFTg0N6a9CSqaO9V1bc/Afz/pR5VJKTVfV6hUQsxsACdgSTYEmwG52Haq83EVEnKXzS4hygtdUJKh2J6C6ke5HzrL1mrbMxMtuaVhWQksWL2MkaqAAmMeTfeN8e5BpLa08wcKRfodiCCCLXDA7gj0q1euG8Z8Vm0ciamHOT+8jeILdJTHG0hJxF1xCnzb25bX2Fb3CvEsOo0zaiM7IH5iMQGjeMXeOS3Qj16EEEXBqDZZ7C52HrRxOCLggj2rh+B65p5nzYmyFgL7C7AbDoOtb+jmKN7Hr/AFrNuU5sbhoRSpwtaBjSFMwpqQKomNJmqMtUjMaA05NCakV6VNT1JBTimFFURLR1GKe9CHenBqO9ODQh3pXoL04NRJT5j8F/i1Sg1CvU/L+dSA1JxvFdfFC+pkWwmMypDvuZBGqte5uVBJJA2stqo8X8QDn6aCzAiTm3ZWiL4xTDmpmMt3kz+4eh698aCcu7atdRHEpklGSJHHMraiS8j/tVYz4J+6AbEgWAINTieoiE+nnRJZcYo5BzC7XAK4YvORcW3BW4u2wNbxI+Ncfm+y6eRpMjEVOQBIyaF43zdbAFuYRiUve92YGqHjnW5rp9VHNETqYlEuCsmckJRyk+TEXUhSOhFj1vU3HombRwTSypvywI+b50jjYLG6x+XYHI3UEgP1Nri5xvw2CramGOOL7OyjWaYkMpVShOpVOjAgBrX3/xDfUwJ/BXH1XVRMT5Zf2ZPYcy2J/1BR869UmisfjXiWn8FzYQmGaGVZgrAXZWQOLjLY39Nt+m1q9k4TzFijjncSSABTIFxD26Egnr79zvt0rj3PZ5bmlN1Hw/htUxNRRjFQPT9GkzVqAr0JNMTTZ0gLVETRO1Rk1I9CTSpqke9KmpVJEDSvQmkDUUl6V6DKmyoSW9Peogae9SGDR3qIGiBoStJrsJCGU42Wzb9TfbcAH4Ak+1Qcf4qsWl1EoO8cUjW7hgpxBHUG5HWtGvMvHnD9QskCCQCHIJziSCiStkVliUWKqIGa6YjYXAsSWTUx+J6rUQaYT6KAafStEsLSDktK9lsx1JTLFiSwubEEkGxNjwmt4lLkQWbfqLsfxl9gTt5rtt3JNev8R4KrtHNGmWQd9RpJU1B0rmMBD5QpVXViBliQMemwB8o4xIXldoxywAicpXYlLC3LUt53AwNzb+p68+xUvCvDeq1EMupRFMUQdpHaRAfKMmGN8i1htcC/rVnhHHEK8vUl2ChQhJZ0aMAq0DR3sNt1YWKsovcdMAKuNrnIkbfhNul7nc/D1q5w/h6yuqhySWxsAosxGSKXdgBlYj5d61YHqXg+VV+yKOmMai+/VLDf4mvQZF3tXinBNfiAqneFsVY33wbyHf2A7D4V7Zw7VJPEkq9GF/cHoyn3BuPlXl/JMrpy0tNLko9ehqQmq2lFr/ACqZmrU+M0xNATSJoaQVMaVNSCpr05oTUivSpqVKV8qWVRXpxQR3p6EU4oIhT3oacVIYoxUYrI8Q64qBGpsWF2Pt0A+e/wBKE0pOJRKbGRQe+/T4+lcpxHxHF9tijnV4QIy+TheWSC6IY5BcOLSE3HrY23AzuW2Vy3l7KFA/1E3/ACtWJ4w0iNFkTi6/dYddtyv0vTDfTTi1xaV49O2OjUkhcSocuxLiB7XEJkiyIBBGWIIHRpRlITyhk1snxRF2GIGwvsFA2HpWX4MYNATtfMg/BVULt22ttW9aq32oz34TGVcKeQhVmkMUScx8QSqhrbC/XY7GubHDYp1WJJW5cZ1SGQZEXLTNAqIDZ1dY0LWG2Q6XNdXrNThio+/IcUG1yTsPzIHzrk+BPJpDMCyqOYkZsM43dQTijAizWkBHXob1rm0VqcH8LcxoxGhiMiOWPMLqrCY47HdkMViDsbgX6mvRPDfA59I+KzK8LburKVIa33ksT1tvWF4I1AbUN/8AqNv9S3rvAu97/LtXLvvb7akWkW1ImgEn1p71qMHpqemrQNSpGlSgmmtRGkKsGhtSo7UqUzacUgKILWWjinApwKICpGtT2p6JRQkE2pRLZMBfoO5t1NvSuW4nrVmcslytgASLXt3X2rK8VcSPM1HqDyx7Ku231ZvnXJcR8QPGpwOJ2t0Ntx2IqynXbkVwHjXjau/KQghAQSD1Y9betunzNZuo8Q6qdWBc4hSzYBFJHTfoSLkbA/I1WhlZ4lgLCKO+crWU5sCShfYMCFvYFiPh0rc4z3VrR8L8ROmY8y+D22tcHfZlN7ev5Vs6nxvGAcI3J9yoX6gk/lWlwPhWhhjMrS5xIQCypEJUcKhu1w7qhJ6qwAtfcMLcLpo0/b3BwO+nzALsUkTGMFj1wYZAXJsB0vTkvsJv/ETqpP2mTMzxKqLkBiX8ygIrOT0Atv5idyADoxkB3iiVYpLxWW2zWgI5Sh2OLvucjY3Y9NgKej4pBp0xbRK84xOczyYqcQwPLBvckg9R2qpPx2SSXmMEFwiMEjCKFR8wVVSPMDcjfra9axa67wjxURaiJ2PlJwY9rNtf4A2Pyr2NWr58GnZixiLyoLeYg3sQPvHEAnre17W6nrXd+HvHfKiCalWYoLK62LMB0Vg1txtveuH5Px2+4ees9V6BqmN9hfpte1XNJJkPesLg3ExqYlmAtnfy3viQSLE/KtjRdT8K48XOnTr4uUxorUrV6HENMaK1NatSM2hpxT2p7VvGdNSpWpUJRC0WNFantRjWkBRY0lFGBRh0GNEBRWpqC8o/tF0zRalj+CdQ4PbIAK6/kD/mrz7Xm4r6D8R8Gj1cLRygn8SlbB0YDZkJ2v232N968+0/9lMmXn1CcvvijF/gAdvnf5VqWLHmUWQBAHUHfvaxFvnf86CWVm3Ym/uTffr1Nel+MfBiabSqkCPJJmZHkJXIxopDKFFrC7qbAfM15xFo2kdUjALOQFHx739O/wAK3LKhaIyeZYy26nMKxAKr5jlbqNr796uyaWRYmErGO0hUI0LFpJcvOOcE6iwJBb02rsOG8Ah0wUsDJJ0yxY7+iqNgPj9atcT4QuoTe8bXLA+X7zbkuBe9z1tvtWPOa143NedQ6cyFizHIsVu4c3P+Lcl+2Jt8aA6NlXI2sb9CDuDYg26H+tdKUkEskcgKkyAs12YZYkIQtwX2Y9ySGt3pNxEkqmCGOKZmMeLCKxY47MDsd+ov7E71rWcY3Bde0DBgMhdSyZOge17AlCD3uPft2re4fC+tyjgSMBXMtiyow5gxMaC/mF02HbvWtpeFaEwnHFmXJMlJJMhZsWvdtgqg7beZR61q8FYozzIbPLYMQFAKpsowACgbdhWeupFmo/AmtkhkfTvFLYm9gjExt0JYAXsbDf2FenaKIjc7elUeBa/mpv8AeXY+h9CK2FrjZL1rW2TD2prUQogK3GaDGlhUyrSYWrpGKjwoGonaomNWo16VNSo0oQKe1PalWqzPZ1FSAVGDUi1i1qQzVHUrCo7VlowFORTgVFriRFIRsQjkH0IU2NRYvECW1NlNsIDvbKxlkBBtf/0L/I1wnDeEI2pm1UShYg2CAbDJ1BYhd8T97YWABG2+2vxniE8E0qxqzGYlItQWy5QhRBK7xol7KXc39+3fo+H6OIaVIYlblKoCyKUkBI3L3RiWJNydu5p+QueK0LCpNewhvzLqOtyrgW9dxXJcc8Q8wGPTqxBDFnxIuq/fCA7n3PYfWszm1aucZ1JAXUosjCKWMEqyKt7oSpv5mYgKOlht13rK10JbSmYRfelzkkFzcmaROWWvdQch19Ae4rL0PErIRJJZRMkqxDqzoVUsxtbHC/fqPYVZ4txpGgZE8zOzGRyRkG5xdJFsCoJUYnFtxj+7v05mehasvqMQEzdivlZXAyiZfK8eQJyAZTbc103AJA0Ke2QPyY157pZnnfyRszFiWKjyANuFO3lAsbFm6Xv6103hfiYiYxSeUE7X2xfoQwPTp39KO+fS5vt6BwTViKQljZSpB/Iiuj03E1cEoCQDa52v8K4HVaxR5QwJIysDfboD+vQ11vh0X0yH/H/72rlfUa+10UMgYXFS3qho2sbev8RV2t8e3Pr0kU0zmhvSJrowhegqRzUZFBNSprUqsWmNNREU6rTbqkwAFSCixpWow6EmnVaVqJRWScLQTxBlZT0ZSpt6EWNSisjxTIRpZbY3YBAW6AyMEUnbfdhWa1HC+EOJgPqnZWdnktHI7qFEUkn3b9i7WOy+bbbYVucRM3NVkEGmdmXJkkMrPsxYSQkIshAQC53F/Ke1Q8Y0UWMMYEaiJ1VZA6ssUTHPItcNs6W7ff61zE+rY6jDTys17kpzgFGxQQxYFVWwDMWxUAE5X2Wt/fa+NDjfiSUtyxq1Tcq88MWUSo5WwZGBdHPT71tm83UVw+pGnEMQ2LLDKzZMrLm2OKrHm2DWJYMMTcdNjbo9dxSOH9ny2SeNVbmJO4Ibq9lZTdSgHlI6AddjXKyozwIGCsqpZGzjspVVZlsxLCwsLDG5NgNia1IGdpYwyFQmTF16C8irbcruMx12tYdzvtZ4lwd4Q+exzIKEgOoVyAWQAYj8qqLp3xaRdlQgEhgG817AdCdgb10fDfDAF2nJdibkBtviWBuxPxp66nKk1zullKsTm69Pugkm3T8QtYfwrb4TMMwJJWVWALkOCzFiAmOCMcgDcqbnb1Fq0OIcAhVGcB7rYkAlrqCMtrg9Lm9/Xp1B+F9GgdJDyrhWcIuZZSWxRnZiR2ewG4tc9r58pZqssq1wrgOqd9lbFckVpPL+zVrxmx83du19/p6N4SheON4ZQLqclIN1ZW62+Bv9RQeH/MjN/wB1vkAP61ffK10IDD7pIuL+47j1rj335NznGgibirYFQxAmxNr+3SrCiu34ucntx/J1t9GoGNGwoCK1RAGmIqQJRYUJBjSqfGnpxK9qNVogtGFrnrpgcaYipsaBq6yOVqLGmojQE1z6bgiaxPEKCRoYiLqWaZ1/eWBb2/1tHWxeua1kl9XJI74xaeEIfMVXJxzpMmU3FkWP696zjSHxJqpY1REZeYzYiV/wRAZvOwtZscB8+xuLlo+AKkayEFHFlU7ZrG5xdpSbhpWDF2Y33sPw3NXwrw99S41M2VlJ5SlnOwPlUhjvjYE3/GBsMPN2Gr0ucbp++rL/AKgR/On4XnfiblmKWJuX542dnwDGL70gUKd8y2IyubAHvesvQ+EofsMRMckryI0xZclMbGAtZWIAdPKLi1yfXa1jxz4YcRiaJ7xckSMrtdlCqOlxuN1HW9zWpw/h0i6aCEyytlFzECrGAQ6MWAJANhmosT+L0tWtyfR/bzXT6Jmjma18FiYYnEeeNm6g9bDpffFvhXX6c3A9gO9+qhhv32YG/uK5/RQs0M6xmwEekeUY4/8ATkX7xHW7dR967fGu30mnYxSosSMk0sYO4AiZ9LCcyWH3WOI2FxfvfbP5JrXPpjamZgGEW8mLFbW2spO99h0Ox61laSZFkUorJlDGrXO7NGLGQi+wIK/Qnvc7PGOETHXzrGqIJIYxyls0WEzLp7lSqhrHzbWINrE2sYpPDM0bouqmWLFGWF8coZCgGKtLcFGIyvkB93a/Z55kmM9V2fgbUB0kXurBvky2/wDia6BobV5X4Y8Q/ZtQpkuEYYSDuAejW72Nj8L162rhlDKQwYAqQbhgelj3rj3zZWuetifTLsPgKsBaGKOwHtU1q9M+PNaiK0/Lo1FGRUpdQ4U5FS40DrQ0hvSp7UqSYmmDUAohXB3HlUchoqBxXSVzsAWoKIrThaKYhnkxVm64qWt62F68z0s82vljgfGKORhqtQVJJKyWMEeXQEgKov6A/ug9/wCJ9TytJO/cROAPVmGKj5swrz7w/r5INMYjp40Js7S6nUCIlxGsbEIy5MPJbEXsLCmJ6lpogihVAVVAUAdAALACpq4WLj2vxSy6cZbAmLXTNaxKlikYBNh6797b2rN4xlRSuqaWKYH7sOmUJiXKq5eXMoLWJyUH2NYvNali74yWRNHrCSrAh4kXEhkVxt5srEhHJ6dyO9TaiRzpoGZUiwZQBzJLo6Ao0d1Qltg6+/oa4PxEJNRlqTJO0CqgSV1Uc3JwjsFjAVBuoAIJOIv12g8TcRQjEoxUSCRJJJ5mLK6vZTGWYXv5svfpY1uc+hpuAleVrBLIqFodJiMguVsrLZxe4HYe9dn4Y41pUidZZkOYh8rHMtfTRKy4gG+6kWtXlejIIkOaqVj2B8pfdbqthubAnf8AdrvfBzSmExR6wpIyxNc8l0jjxKjLNb3FgoQH6C9PUWpZeORjicWTNyljSIyOsisV5gmiLKy5GzKFy73v616O2nh1MJBwlikHUEMp9CCNrivLPFOmMfLH7UkGTMyMGBdzlmshC3D2JvYDy26iw0xqkQRNDLHDNbBhp1BZgUzR5EARGB8tg5/6hH3hai8/MZ1e8SeD4iWYcuGQBL2W0Uil8WmCjZSAy5BbWsdiCKD+zWcrM+mIJMTNd1BMewkyOQ2FyyWv1+VZnEfFSTSGLXKsgibyPGhBBKN5sJBbINy73sPKfKQTV7+yrULE+HMDGdGum91aEgofcMrvv/2VvL4+2bZvp6kNqYVGzU4asixIFpwKHOkZKtokkSBacx0AeiMtYuukQ4U9HzBSq2nGbzKJWqFNxf1oxWW096a9MGpiapRYVYXinUOoRVJAa5JBsTa21/TetwtVfUMjqQ6kr13Vv3b3BtsfcUrHIaGZ5ZIdMWyUyLMwbzEJCGfp6FxGK6KTTFYWBtJ/05kx2k6BZApJ85UqSPxX9bVgcPbDiLGGAIkenWJ3fJ5ObMVnZQciXGCxb3NtgASbVq8e419mjMz8oxsUUkSst3RwbbpYMVve5Fgm5FqUzPG8iRQoujLRzzE8rlO6Rog2kleNfKoGQS+N8nUDfauV0Hh55URkkkmeSOGSb9vLFisxAi0xkGSsTlkRh5VVj+JSdHSy6xiuqaC0+qnTlQuwRDgc4mC/3gijUM7ZAFmYtYELfovCkaaeIwsRfTajVNM4UDmNsUYov4mTUx2A9AB2rU9QVwHjXgCaOCNmg5ZMirYEOzC12IkUAHZbb2Pmpazw26adQI3yksyMIGDZMWZoGJVclKgEC5F0Iv0vt/2hNJINNNzxDnOgjRi1iFIZZMlvZUNjf8RNxcBK67juiCQqudoy8eVrAqwIPMh3srXGWPtcb3DW/A8G0XDnlcKoOy5kmw8hYLkPXdh866ngXBShdhNFC6Ro5Z5HBKu0mSiJR5z5LWFu3rWRwlPNKCzBeWLkOULg6iNQSBa+9jY39e23W+ENHHlJ+0dIUjimnwkN2kWSXlLjbfdQ3xVQPvGtj4raxH5aNqtPypM1fljTD+7DAM7uZMiCTYqRYFlG2QJ0ZtIrIzRkxSRJzEWNFjyR7lDgxJZElxuCbKrDc43Orxrgr/ZpZZ5JXkwLgFlIixyZIjYXZQDYkEea56Has2iE8YLST5IUmVP2RYCRgJgtk8wOZYfhIkUEbEVMqWm4bHLpzqWLSPFPJJIpxu8BfCRkYIpbYZXGwK2svStwcMh0/K1MK4iKbrk3mgZiHdg3YK62A9Se+y8MaNZNFEhuI1EjZ9GJZ2NgT+Gx819j0NxcVFwSdMZ9JLIGwUxxuATnFIqhStr3ICKLD0pZrvuZTg7Vh+GuK86CJmG5jU5A3ViLq29tjdTt71rtqQCLd9v50K6mBoGmqFp7gfraoC1IXBNT86qIkpjLWLG5V7nUqz+ZSo8T5DjawHsBRc2qRlpjNT4ryX+bRCSsyXWKgu7BRdVuSALswVR8SSB86l+0VeK8mgJKCdroQOrCwPu/lB/OqBmv39O/vWV4i17QaV3UsWRFxUFN3H3Abjplje2/pvReTKscEjzRpm/81qJ3uPwobJAyn1x00BHu1ZPiaaHVTxQSoltMw1OumIssaQC6x5HrncGxvZCe5qI6t9HoYlM3MkSGIRRgQoXeMxqERcLt5io633Gx61V8P8HZpm5kgdEYPqyFsuo1QbmJFkSc1iJ3Itc4g3xIFmNa67gcbSO2rmBV5FxhjIsYILggEHpI5Ad/Syr+C5x9Zw+RuJShMOVJFBO6uzDNlzhIGIPZI7/Ed7Fel53vWHxnVrFqdNMSbMJ9OQO5dBMg+JOnxHu/vSzrH8fcyWXRo8UDhdQLDOQXYwyMIiQBsRHew74dmrej4lqJEB5enBEiqRzpNiCNiOV6EfC/qKx+JS21GgZ2AUzzOSbAMx07rlc9Bd1VR6W9ds7xlqninYobo40gdCVCB2nkXmtcHbFcTuNylGHXD6aSWN5Wjt/dyNJ5gQVTUrYWIBJzwsNyfyrpPBWqjaS8hxVMZJBfISSpLIyHEXYhS4sCLeX2U1yPBoQ02oHQpDqT5hcZK6gdDYkZH1HQ+ldt4G1IhkszErMpAO2KPznAU+mXbtf4it0Wuu4t4gi5MtipBjcWMiKW8puFW+RPtauRXiqvpoykhj1EKEI11LFUIyje/wCE7FbjY2sew6vjRDNAuViZch3thG7An2yx+tu9cdoyqw6omwdF1CKy2ONiTjl3y5rdui+wqkZ1v8J0MT6SLzPIyxowUuxVCtmwVRsu4I9at8VIhlhkWyq45MpUWDRSMMZDboQ1hf8A7yR3tJpwNOisg2CIJVHU4qBzAO7ADf1A9QKz21iSacq8bukgCBrBVWMm0Ju5B6EG4BsSaZGbWvwiyzToQuzs6bD7kh6D/OktapjHUAXvfoP13rheG8UkWWDmrdhzdPMwN/2itkpIttcEsP8AEa677WfQ/l/WnAui/T2/hSJNZZ1ZyTci/XpvdWP8qsc6nBq3l70zSVTMtNzasG1azpVV5tKrxW1UXW+35/7UZ1nt+f8AtXOafX3eRbtYYML9RkDdR7eW/wDmPa1WRqh+9+RobXeKSrJDIji6sjA7m9rHcEdD70PCNczQQs+7tFGzG9rsUBY9PWsbi/EAscguN4Zj3uCqX+m/6vVnh06iKMX6RoOh7KB6UH+m6us9vz/2rO45qeYYIsbh5ldt/wAMAMt+nTNIx86qw8SU5XIGLFb2IB6EEfIgH3BrmPFHG0WRyCSyQGOExsQebO4DdCL2CIbfztVTPqfjPF2nkgSJ8OXOFhkUK5MjsFlm3GyRrJgPV3HpXfaEpDGsca2VBYea5PcliRcsSSST1JJrz7hvDE0sMA8vMk1OnLkG9gpLKgJPQY/Use9dimsUki+62v8AMXB9x7+x9KzhrYGr9vz/ANqx/FsoOnyI2ikhlNztgkq82/8A/MuPnRfbFvYEXFjb43t/A/Sq+ukSWOSIkedGUj2cFf6/SrBrmfHmiEsyBBjhBqnNmIuYkjcHbr99R9aXGNQOTzCt2bTaG37Vk87yyHsRsTYnfYLftVSDXPI8RYEk6DUZC6ffkaMSN97YZXFjv5RVbQaoSQo5ytDBEoJsQ4ViMlAvvu6X9A42y2mmRwIqjzrKALR6lfNY2YYdj0O1db4Vljcslrq0cwa23/mLqQfUevYgVwHGWYSTMJDi2onUqOvnNyb33BAAsfSqWl4nLEf2cjrbYWJG172+F961ir2GPiUhkwZGZ4eXZ7oFdTndxvcFtri1gVrntXOwGsiwxUyxsAGBKtKVuPcEMw26VzkHjJxixQNIrEl8sclIAZSoW2+IO3cCoZ/EzM7yYKOY0RK3JH7K2O/valnHr51nsfy/rVGXUBLqR+ykuD/6Zbr/AJST8iffbzweOpyfux9fRv8A7VpjxUWUh0XcEGx9RboaWPGr/EdYYZS5vY8sFrf9WFg6H/NGSPyrrhrFI9QR6djXlOq4mzBkLCzWKl3OQwtiPLGSxBvYk9yN6s6TxFNylAcLgoBtp3dgF2uzs4W+1R8Xd8J1Y5UYJ/u3aO9uojLxgn5AVrDVD1/L/avJNLx51YHmSWyc7xJhdmDElVN79bi+3auhi8QNcEjNSNmiu4+afeB67WNWq813n2gev8aYagev51xvD/EsbY5SKpPW5AJ7W3rQ/wDF1LEL5rC9xuN+ljSzjpPtA/eH1pVxw4rf976XH1pVeUXizYPEEIkkJcDLC3rYL1+pNW18QwEEiRT/AB+VcTip/D9RRYDsAPlavF+1/jveOQeKuIPJOxjkYx4qAAxx+6Mxj723rImkkJ+8xH+I9PrWx9mHtTnTL6Cj9prI5+SMje3X2qSDTsb7du+1bJhUb2pfZwe3X40/tf4cjHWJlI7fDbsa1eD66VJoyZZAuaZ/tHsVy/EL7jc/Wi+xr6N9fpT/AGRfQ1fsxZG3qPHJV2IjZgLoCZLXsfvDy99qryeO5clblbhWA/aE9Stz93/trKGk+P5UX2b5/Sn9mDwiP/8AI5QWYKu6uovc4rJNztvn+VFo+PmEFQiEFI19LYb3Hub70R0l9r+3al9i/Xwq/Z5XjGZrNSXkdztm7PYm9siTa/frVeth+H39KhOkIP4a1P8Ao5WM0NRBtq0hor9h8qZNF7U/z8jxUEbcVomekdKR2+lCYj6Gr+aVeKvqptx1+u1RGX3/ACqyNN8aUul9utP8nJnKsr+9WdPrGQhlJDDuO9vUd6CPTW6japIlXLzAEb7W6+lXnFi0eMy+U+S6sSDibnIkkEXtbc7VSlmZixON/J0W3fs19rXt13FOy+tvnf8ApQED1H53rfmPFX+2Sfvv/rb+tPU/K+FKrzhytMsf+afnfD61XBv60RYdbV83FqTm37/wNIv3/X5VFfa9re9x/SpFN6sSS4P/ADS+H8aHEH/iiA9LVlFdvS9M0ht0J+lHnb0p8/160akayex/L+VIN7fkaK/tQr7i30pQthviflRBh6N9BUT29D9ajDW9frViWlPsfyogvw+lVVk9KJprdR+verKtWr2+ftQMR+v+KhWUGnv+t/yozCkIHtSc+wqFmPalj6gb1oJWPtQsRTqAOgpr/EfnVqR3/VhT4+tTWH/H8aDIVeRROB+6Pp+dNyV7qPpUhcXsf4/oUR+Na8qkPKX0FKpAfh+VKjyq2q8Tk9f1vRKaVKmmpk6fr0piPLfv/vSpVhhFFuTf09KNVFKlWumqKLoPl/OiIpUqxfoJGv19/wCNJ+367UqVVVRtRL1tTUqVBqKZ+3x/jSpUxomQde+9Dp23pqVP9Adtr+9DBuPlSpUf0akbr8qjVt/r/KlSogMT/CgZztSpVuBIrfrrRQ7nf3pUqzTCNKlS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0" name="Picture 10" descr="http://www.extremetech.com/wp-content/uploads/2013/05/Whitestone_BT-Tower_-_geograph.org_.uk_-_894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154" y="1410789"/>
            <a:ext cx="2477987" cy="330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6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5001567" cy="5336511"/>
          </a:xfrm>
        </p:spPr>
        <p:txBody>
          <a:bodyPr>
            <a:normAutofit lnSpcReduction="10000"/>
          </a:bodyPr>
          <a:lstStyle/>
          <a:p>
            <a:pPr marL="397764" indent="-342900">
              <a:buFont typeface="Arial" pitchFamily="34" charset="0"/>
              <a:buChar char="•"/>
            </a:pPr>
            <a:r>
              <a:rPr lang="en-US" dirty="0" smtClean="0"/>
              <a:t>An array of radio telescopes </a:t>
            </a:r>
            <a:r>
              <a:rPr lang="en-US" dirty="0"/>
              <a:t>in Soccoro, </a:t>
            </a:r>
            <a:r>
              <a:rPr lang="en-US" dirty="0" smtClean="0"/>
              <a:t>NM for receiving radio signals from outer space</a:t>
            </a:r>
          </a:p>
          <a:p>
            <a:pPr marL="397764" indent="-342900">
              <a:buFont typeface="Arial" pitchFamily="34" charset="0"/>
              <a:buChar char="•"/>
            </a:pPr>
            <a:r>
              <a:rPr lang="en-US" dirty="0" smtClean="0"/>
              <a:t>The sources include:</a:t>
            </a:r>
          </a:p>
          <a:p>
            <a:r>
              <a:rPr lang="en-US" i="1" dirty="0" smtClean="0"/>
              <a:t>The </a:t>
            </a:r>
            <a:r>
              <a:rPr lang="en-US" i="1" dirty="0"/>
              <a:t>Sun</a:t>
            </a:r>
          </a:p>
          <a:p>
            <a:r>
              <a:rPr lang="en-US" i="1" dirty="0"/>
              <a:t>Supernova remnants</a:t>
            </a:r>
          </a:p>
          <a:p>
            <a:r>
              <a:rPr lang="en-US" i="1" dirty="0"/>
              <a:t>Pulsars</a:t>
            </a:r>
          </a:p>
          <a:p>
            <a:r>
              <a:rPr lang="en-US" i="1" dirty="0"/>
              <a:t>Star forming regions</a:t>
            </a:r>
          </a:p>
          <a:p>
            <a:r>
              <a:rPr lang="en-US" i="1" dirty="0"/>
              <a:t>Spiral galaxies </a:t>
            </a:r>
          </a:p>
          <a:p>
            <a:r>
              <a:rPr lang="en-US" i="1" dirty="0"/>
              <a:t>Radio galaxies</a:t>
            </a:r>
          </a:p>
          <a:p>
            <a:r>
              <a:rPr lang="en-US" i="1" dirty="0"/>
              <a:t>Quasars (quasi-stellar radio </a:t>
            </a:r>
            <a:r>
              <a:rPr lang="en-US" i="1" dirty="0" smtClean="0"/>
              <a:t>source)</a:t>
            </a:r>
            <a:endParaRPr lang="en-US" i="1" dirty="0"/>
          </a:p>
          <a:p>
            <a:r>
              <a:rPr lang="en-US" i="1" dirty="0"/>
              <a:t>Cosmic microwave background</a:t>
            </a:r>
          </a:p>
          <a:p>
            <a:r>
              <a:rPr lang="en-US" i="1" dirty="0"/>
              <a:t>Primordial black holes</a:t>
            </a:r>
          </a:p>
          <a:p>
            <a:r>
              <a:rPr lang="en-US" i="1" dirty="0"/>
              <a:t>RRATs (Rotating radio transients)</a:t>
            </a:r>
          </a:p>
          <a:p>
            <a:r>
              <a:rPr lang="en-US" i="1" dirty="0"/>
              <a:t>Extragalactic pulses</a:t>
            </a:r>
          </a:p>
          <a:p>
            <a:pPr marL="397764" indent="-342900">
              <a:buFont typeface="Arial" pitchFamily="34" charset="0"/>
              <a:buChar char="•"/>
            </a:pPr>
            <a:endParaRPr lang="en-US" dirty="0"/>
          </a:p>
        </p:txBody>
      </p:sp>
      <p:sp>
        <p:nvSpPr>
          <p:cNvPr id="3" name="Title 2"/>
          <p:cNvSpPr>
            <a:spLocks noGrp="1"/>
          </p:cNvSpPr>
          <p:nvPr>
            <p:ph type="title"/>
          </p:nvPr>
        </p:nvSpPr>
        <p:spPr/>
        <p:txBody>
          <a:bodyPr/>
          <a:lstStyle/>
          <a:p>
            <a:r>
              <a:rPr lang="en-US" dirty="0" smtClean="0"/>
              <a:t>Very Large Array (VLA) </a:t>
            </a:r>
            <a:endParaRPr lang="en-US" dirty="0"/>
          </a:p>
        </p:txBody>
      </p:sp>
      <p:pic>
        <p:nvPicPr>
          <p:cNvPr id="11270" name="Picture 6" descr="https://encrypted-tbn1.gstatic.com/images?q=tbn:ANd9GcTEHDzAcAqPtLzI2AJrwUS8BFT5lHmLCGwXBRiEFa3HfP5JLVkDFIopjB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0466" y="2269475"/>
            <a:ext cx="3833042" cy="255071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encrypted-tbn2.gstatic.com/images?q=tbn:ANd9GcT-jxaV-Ojw1iK1MpwhtBK8A1gTDXKFotuVE5Mai8vf6ZX3F5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008" y="1210785"/>
            <a:ext cx="3220992" cy="245647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oc.nrao.edu/intro/vlapix/cent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8353" y="4230633"/>
            <a:ext cx="3452950" cy="258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65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daviddarling.info/images/radio_astronomy.jpg"/>
          <p:cNvPicPr/>
          <p:nvPr/>
        </p:nvPicPr>
        <p:blipFill>
          <a:blip r:embed="rId2">
            <a:extLst>
              <a:ext uri="{28A0092B-C50C-407E-A947-70E740481C1C}">
                <a14:useLocalDpi xmlns:a14="http://schemas.microsoft.com/office/drawing/2010/main" val="0"/>
              </a:ext>
            </a:extLst>
          </a:blip>
          <a:srcRect/>
          <a:stretch>
            <a:fillRect/>
          </a:stretch>
        </p:blipFill>
        <p:spPr bwMode="auto">
          <a:xfrm>
            <a:off x="311097" y="291177"/>
            <a:ext cx="3333115" cy="2447925"/>
          </a:xfrm>
          <a:prstGeom prst="rect">
            <a:avLst/>
          </a:prstGeom>
          <a:noFill/>
          <a:ln>
            <a:noFill/>
          </a:ln>
        </p:spPr>
      </p:pic>
      <p:pic>
        <p:nvPicPr>
          <p:cNvPr id="5" name="Picture 4" descr="https://upload.wikimedia.org/wikipedia/commons/c/cb/Cassiopeia_A_Spitzer_Cro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212" y="71846"/>
            <a:ext cx="3344545" cy="2546350"/>
          </a:xfrm>
          <a:prstGeom prst="rect">
            <a:avLst/>
          </a:prstGeom>
          <a:noFill/>
          <a:ln>
            <a:noFill/>
          </a:ln>
        </p:spPr>
      </p:pic>
      <p:pic>
        <p:nvPicPr>
          <p:cNvPr id="6" name="Picture 5" descr="http://staff.on.br/jlkm/astron2e/AT_MEDIA/CH05/CHAP05AT/AT05FG24.JPG"/>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98381"/>
            <a:ext cx="4198620" cy="2261235"/>
          </a:xfrm>
          <a:prstGeom prst="rect">
            <a:avLst/>
          </a:prstGeom>
          <a:noFill/>
          <a:ln>
            <a:noFill/>
          </a:ln>
        </p:spPr>
      </p:pic>
      <p:pic>
        <p:nvPicPr>
          <p:cNvPr id="7" name="Picture 6" descr="http://willricketts.com/content/images/2014/Mar/comparison.jpg"/>
          <p:cNvPicPr/>
          <p:nvPr/>
        </p:nvPicPr>
        <p:blipFill>
          <a:blip r:embed="rId5">
            <a:extLst>
              <a:ext uri="{28A0092B-C50C-407E-A947-70E740481C1C}">
                <a14:useLocalDpi xmlns:a14="http://schemas.microsoft.com/office/drawing/2010/main" val="0"/>
              </a:ext>
            </a:extLst>
          </a:blip>
          <a:srcRect/>
          <a:stretch>
            <a:fillRect/>
          </a:stretch>
        </p:blipFill>
        <p:spPr bwMode="auto">
          <a:xfrm>
            <a:off x="311097" y="4855845"/>
            <a:ext cx="5943600" cy="2002155"/>
          </a:xfrm>
          <a:prstGeom prst="rect">
            <a:avLst/>
          </a:prstGeom>
          <a:noFill/>
          <a:ln>
            <a:noFill/>
          </a:ln>
        </p:spPr>
      </p:pic>
    </p:spTree>
    <p:extLst>
      <p:ext uri="{BB962C8B-B14F-4D97-AF65-F5344CB8AC3E}">
        <p14:creationId xmlns:p14="http://schemas.microsoft.com/office/powerpoint/2010/main" val="676961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TotalTime>
  <Words>616</Words>
  <Application>Microsoft Office PowerPoint</Application>
  <PresentationFormat>On-screen Show (4:3)</PresentationFormat>
  <Paragraphs>115</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Electromagnetic Radiation</vt:lpstr>
      <vt:lpstr>Electromagnetic radiation (e.m.r.) </vt:lpstr>
      <vt:lpstr>PowerPoint Presentation</vt:lpstr>
      <vt:lpstr>PowerPoint Presentation</vt:lpstr>
      <vt:lpstr>The Electromagnetic spectrum is divided up into 6 divisions</vt:lpstr>
      <vt:lpstr>PowerPoint Presentation</vt:lpstr>
      <vt:lpstr>Radio waves (Up to 3 x 1011 Hz)</vt:lpstr>
      <vt:lpstr>Very Large Array (VLA) </vt:lpstr>
      <vt:lpstr>PowerPoint Presentation</vt:lpstr>
      <vt:lpstr>PowerPoint Presentation</vt:lpstr>
      <vt:lpstr>Comparing AM and FM signals</vt:lpstr>
      <vt:lpstr>PowerPoint Presentation</vt:lpstr>
      <vt:lpstr>Infrared (3 x 1011 - 4 x 1014 Hz) </vt:lpstr>
      <vt:lpstr>PowerPoint Presentation</vt:lpstr>
      <vt:lpstr>PowerPoint Presentation</vt:lpstr>
      <vt:lpstr>PowerPoint Presentation</vt:lpstr>
      <vt:lpstr>Visible Light (4 x 1014-7.5 x 1014 Hz)</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Radiation</dc:title>
  <dc:creator>admin</dc:creator>
  <cp:lastModifiedBy>admin</cp:lastModifiedBy>
  <cp:revision>1</cp:revision>
  <dcterms:created xsi:type="dcterms:W3CDTF">2017-03-17T19:46:58Z</dcterms:created>
  <dcterms:modified xsi:type="dcterms:W3CDTF">2017-03-17T19:48:02Z</dcterms:modified>
</cp:coreProperties>
</file>