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4"/>
  </p:handoutMasterIdLst>
  <p:sldIdLst>
    <p:sldId id="256" r:id="rId2"/>
    <p:sldId id="257" r:id="rId3"/>
    <p:sldId id="258" r:id="rId4"/>
    <p:sldId id="267" r:id="rId5"/>
    <p:sldId id="259" r:id="rId6"/>
    <p:sldId id="269" r:id="rId7"/>
    <p:sldId id="275" r:id="rId8"/>
    <p:sldId id="273" r:id="rId9"/>
    <p:sldId id="272" r:id="rId10"/>
    <p:sldId id="270" r:id="rId11"/>
    <p:sldId id="271" r:id="rId12"/>
    <p:sldId id="276" r:id="rId13"/>
    <p:sldId id="268" r:id="rId14"/>
    <p:sldId id="263" r:id="rId15"/>
    <p:sldId id="261" r:id="rId16"/>
    <p:sldId id="264" r:id="rId17"/>
    <p:sldId id="285" r:id="rId18"/>
    <p:sldId id="277" r:id="rId19"/>
    <p:sldId id="281" r:id="rId20"/>
    <p:sldId id="282" r:id="rId21"/>
    <p:sldId id="283" r:id="rId22"/>
    <p:sldId id="278" r:id="rId23"/>
    <p:sldId id="280" r:id="rId24"/>
    <p:sldId id="279" r:id="rId25"/>
    <p:sldId id="286" r:id="rId26"/>
    <p:sldId id="287" r:id="rId27"/>
    <p:sldId id="260" r:id="rId28"/>
    <p:sldId id="265" r:id="rId29"/>
    <p:sldId id="266" r:id="rId30"/>
    <p:sldId id="262" r:id="rId31"/>
    <p:sldId id="284" r:id="rId32"/>
    <p:sldId id="274"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7924"/>
    <a:srgbClr val="0CA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479C7C9-AB0F-4D13-8C6E-0F8A94221DD3}" type="datetimeFigureOut">
              <a:rPr lang="en-US" smtClean="0"/>
              <a:t>2/15/2017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D15FA5E-867C-4FA8-A9E4-4517CD1B03AC}" type="slidenum">
              <a:rPr lang="en-US" smtClean="0"/>
              <a:t>‹#›</a:t>
            </a:fld>
            <a:endParaRPr lang="en-US"/>
          </a:p>
        </p:txBody>
      </p:sp>
    </p:spTree>
    <p:extLst>
      <p:ext uri="{BB962C8B-B14F-4D97-AF65-F5344CB8AC3E}">
        <p14:creationId xmlns:p14="http://schemas.microsoft.com/office/powerpoint/2010/main" val="26337830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27C776-1A01-4BD9-811E-3CFFAA1C9A60}"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C828-D2D3-4C8A-B314-F6FB85FF4D0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7C776-1A01-4BD9-811E-3CFFAA1C9A60}"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C828-D2D3-4C8A-B314-F6FB85FF4D0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7C776-1A01-4BD9-811E-3CFFAA1C9A60}"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C828-D2D3-4C8A-B314-F6FB85FF4D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7C776-1A01-4BD9-811E-3CFFAA1C9A60}"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C828-D2D3-4C8A-B314-F6FB85FF4D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7C776-1A01-4BD9-811E-3CFFAA1C9A60}" type="datetimeFigureOut">
              <a:rPr lang="en-US" smtClean="0"/>
              <a:t>2/15/2017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AC828-D2D3-4C8A-B314-F6FB85FF4D0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27C776-1A01-4BD9-811E-3CFFAA1C9A60}"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AC828-D2D3-4C8A-B314-F6FB85FF4D0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7C776-1A01-4BD9-811E-3CFFAA1C9A60}" type="datetimeFigureOut">
              <a:rPr lang="en-US" smtClean="0"/>
              <a:t>2/15/2017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AC828-D2D3-4C8A-B314-F6FB85FF4D0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7C776-1A01-4BD9-811E-3CFFAA1C9A60}" type="datetimeFigureOut">
              <a:rPr lang="en-US" smtClean="0"/>
              <a:t>2/15/2017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AC828-D2D3-4C8A-B314-F6FB85FF4D0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7C776-1A01-4BD9-811E-3CFFAA1C9A60}" type="datetimeFigureOut">
              <a:rPr lang="en-US" smtClean="0"/>
              <a:t>2/15/2017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AC828-D2D3-4C8A-B314-F6FB85FF4D0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7C776-1A01-4BD9-811E-3CFFAA1C9A60}" type="datetimeFigureOut">
              <a:rPr lang="en-US" smtClean="0"/>
              <a:t>2/15/2017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AC828-D2D3-4C8A-B314-F6FB85FF4D0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27C776-1A01-4BD9-811E-3CFFAA1C9A60}" type="datetimeFigureOut">
              <a:rPr lang="en-US" smtClean="0"/>
              <a:t>2/15/2017</a:t>
            </a:fld>
            <a:endParaRPr lang="en-US"/>
          </a:p>
        </p:txBody>
      </p:sp>
      <p:sp>
        <p:nvSpPr>
          <p:cNvPr id="9" name="Slide Number Placeholder 8"/>
          <p:cNvSpPr>
            <a:spLocks noGrp="1"/>
          </p:cNvSpPr>
          <p:nvPr>
            <p:ph type="sldNum" sz="quarter" idx="11"/>
          </p:nvPr>
        </p:nvSpPr>
        <p:spPr/>
        <p:txBody>
          <a:bodyPr/>
          <a:lstStyle/>
          <a:p>
            <a:fld id="{500AC828-D2D3-4C8A-B314-F6FB85FF4D0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00AC828-D2D3-4C8A-B314-F6FB85FF4D0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27C776-1A01-4BD9-811E-3CFFAA1C9A60}" type="datetimeFigureOut">
              <a:rPr lang="en-US" smtClean="0"/>
              <a:t>2/15/2017</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Eclipses</a:t>
            </a:r>
            <a:endParaRPr lang="en-US" dirty="0"/>
          </a:p>
        </p:txBody>
      </p:sp>
      <p:sp>
        <p:nvSpPr>
          <p:cNvPr id="3" name="Subtitle 2"/>
          <p:cNvSpPr>
            <a:spLocks noGrp="1"/>
          </p:cNvSpPr>
          <p:nvPr>
            <p:ph type="subTitle" idx="1"/>
          </p:nvPr>
        </p:nvSpPr>
        <p:spPr>
          <a:xfrm>
            <a:off x="0" y="4572000"/>
            <a:ext cx="8305800" cy="1066800"/>
          </a:xfrm>
        </p:spPr>
        <p:txBody>
          <a:bodyPr>
            <a:noAutofit/>
          </a:bodyPr>
          <a:lstStyle/>
          <a:p>
            <a:r>
              <a:rPr lang="en-US" sz="3200" b="1" dirty="0" smtClean="0"/>
              <a:t>What causes an eclipse?</a:t>
            </a:r>
          </a:p>
          <a:p>
            <a:r>
              <a:rPr lang="en-US" sz="3200" b="1" dirty="0" smtClean="0"/>
              <a:t>How many different types of eclipses are there?</a:t>
            </a:r>
            <a:endParaRPr lang="en-US" sz="3200" b="1" dirty="0"/>
          </a:p>
        </p:txBody>
      </p:sp>
    </p:spTree>
    <p:extLst>
      <p:ext uri="{BB962C8B-B14F-4D97-AF65-F5344CB8AC3E}">
        <p14:creationId xmlns:p14="http://schemas.microsoft.com/office/powerpoint/2010/main" val="3864127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hyperphysics.phy-astr.gsu.edu/hbase/solar/imgsol/lunec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26"/>
            <a:ext cx="8496866" cy="5692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0336" y="5410200"/>
            <a:ext cx="8236529" cy="1569660"/>
          </a:xfrm>
          <a:prstGeom prst="rect">
            <a:avLst/>
          </a:prstGeom>
          <a:noFill/>
        </p:spPr>
        <p:txBody>
          <a:bodyPr wrap="square" rtlCol="0">
            <a:spAutoFit/>
          </a:bodyPr>
          <a:lstStyle/>
          <a:p>
            <a:r>
              <a:rPr lang="en-US" sz="3200" b="1" dirty="0" smtClean="0"/>
              <a:t>Notice: the tilt doesn’t change, the position in orbit changes as the Earth and moon go around the sun.</a:t>
            </a:r>
            <a:endParaRPr lang="en-US" sz="3200" b="1" dirty="0"/>
          </a:p>
        </p:txBody>
      </p:sp>
    </p:spTree>
    <p:extLst>
      <p:ext uri="{BB962C8B-B14F-4D97-AF65-F5344CB8AC3E}">
        <p14:creationId xmlns:p14="http://schemas.microsoft.com/office/powerpoint/2010/main" val="1333611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people.highline.edu/iglozman/classes/astronotes/media/eclipse_nod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6" y="914400"/>
            <a:ext cx="8380041"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851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956" y="6172200"/>
            <a:ext cx="7659687" cy="685800"/>
          </a:xfrm>
        </p:spPr>
        <p:txBody>
          <a:bodyPr/>
          <a:lstStyle/>
          <a:p>
            <a:r>
              <a:rPr lang="en-US" dirty="0" smtClean="0"/>
              <a:t>Solar Eclipse</a:t>
            </a:r>
            <a:endParaRPr lang="en-US" dirty="0"/>
          </a:p>
        </p:txBody>
      </p:sp>
      <p:sp>
        <p:nvSpPr>
          <p:cNvPr id="3" name="Text Placeholder 2"/>
          <p:cNvSpPr>
            <a:spLocks noGrp="1"/>
          </p:cNvSpPr>
          <p:nvPr>
            <p:ph type="body" idx="1"/>
          </p:nvPr>
        </p:nvSpPr>
        <p:spPr>
          <a:xfrm>
            <a:off x="381000" y="5562600"/>
            <a:ext cx="7924800" cy="685800"/>
          </a:xfrm>
        </p:spPr>
        <p:txBody>
          <a:bodyPr>
            <a:noAutofit/>
          </a:bodyPr>
          <a:lstStyle/>
          <a:p>
            <a:r>
              <a:rPr lang="en-US" sz="2400" b="1" dirty="0" smtClean="0"/>
              <a:t>Happens during a new moon. The shadow of the moon falls on the earth.</a:t>
            </a:r>
            <a:endParaRPr lang="en-US" sz="2400" b="1" dirty="0"/>
          </a:p>
        </p:txBody>
      </p:sp>
      <p:pic>
        <p:nvPicPr>
          <p:cNvPr id="25602" name="Picture 2" descr="http://upload.wikimedia.org/wikipedia/commons/c/cd/Earth_Eclipses_Sun-ap12-s80-374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892" b="14705"/>
          <a:stretch/>
        </p:blipFill>
        <p:spPr bwMode="auto">
          <a:xfrm>
            <a:off x="457200" y="228600"/>
            <a:ext cx="7315200" cy="5296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11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Eclipse</a:t>
            </a:r>
            <a:endParaRPr lang="en-US" dirty="0"/>
          </a:p>
        </p:txBody>
      </p:sp>
      <p:pic>
        <p:nvPicPr>
          <p:cNvPr id="11266" name="Picture 2" descr="http://www.tourismportdouglas.com.au/uploads/pics/Solar-Eclipse_anatomy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097509" cy="3980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042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 eclipse look like?</a:t>
            </a:r>
            <a:endParaRPr lang="en-US" dirty="0"/>
          </a:p>
        </p:txBody>
      </p:sp>
      <p:pic>
        <p:nvPicPr>
          <p:cNvPr id="6146" name="Picture 2" descr="http://www.crystalinks.com/solar_eclipse722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5414208"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43000" y="5257800"/>
            <a:ext cx="1569982" cy="369332"/>
          </a:xfrm>
          <a:prstGeom prst="rect">
            <a:avLst/>
          </a:prstGeom>
          <a:noFill/>
        </p:spPr>
        <p:txBody>
          <a:bodyPr wrap="none" rtlCol="0">
            <a:spAutoFit/>
          </a:bodyPr>
          <a:lstStyle/>
          <a:p>
            <a:r>
              <a:rPr lang="en-US" dirty="0" smtClean="0"/>
              <a:t>Partial eclipses</a:t>
            </a:r>
            <a:endParaRPr lang="en-US" dirty="0"/>
          </a:p>
        </p:txBody>
      </p:sp>
      <p:cxnSp>
        <p:nvCxnSpPr>
          <p:cNvPr id="6" name="Straight Arrow Connector 5"/>
          <p:cNvCxnSpPr/>
          <p:nvPr/>
        </p:nvCxnSpPr>
        <p:spPr>
          <a:xfrm flipV="1">
            <a:off x="2133600" y="4419600"/>
            <a:ext cx="457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1981200" y="4419600"/>
            <a:ext cx="1524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192215" y="4419600"/>
            <a:ext cx="1008185"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92215" y="4572000"/>
            <a:ext cx="3141785"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31104" y="5334000"/>
            <a:ext cx="3623492" cy="369332"/>
          </a:xfrm>
          <a:prstGeom prst="rect">
            <a:avLst/>
          </a:prstGeom>
          <a:noFill/>
        </p:spPr>
        <p:txBody>
          <a:bodyPr wrap="none" rtlCol="0">
            <a:spAutoFit/>
          </a:bodyPr>
          <a:lstStyle/>
          <a:p>
            <a:r>
              <a:rPr lang="en-US" dirty="0" smtClean="0"/>
              <a:t>Total Eclipse with the *</a:t>
            </a:r>
            <a:r>
              <a:rPr lang="en-US" i="1" u="sng" dirty="0" smtClean="0"/>
              <a:t>corona</a:t>
            </a:r>
            <a:r>
              <a:rPr lang="en-US" dirty="0" smtClean="0"/>
              <a:t> visible</a:t>
            </a:r>
            <a:endParaRPr lang="en-US" dirty="0"/>
          </a:p>
        </p:txBody>
      </p:sp>
      <p:cxnSp>
        <p:nvCxnSpPr>
          <p:cNvPr id="17" name="Straight Arrow Connector 16"/>
          <p:cNvCxnSpPr/>
          <p:nvPr/>
        </p:nvCxnSpPr>
        <p:spPr>
          <a:xfrm flipH="1" flipV="1">
            <a:off x="4243664" y="4543111"/>
            <a:ext cx="1166536"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030136" y="6183868"/>
            <a:ext cx="5808770" cy="369332"/>
          </a:xfrm>
          <a:prstGeom prst="rect">
            <a:avLst/>
          </a:prstGeom>
          <a:noFill/>
        </p:spPr>
        <p:txBody>
          <a:bodyPr wrap="none" rtlCol="0">
            <a:spAutoFit/>
          </a:bodyPr>
          <a:lstStyle/>
          <a:p>
            <a:r>
              <a:rPr lang="en-US" dirty="0" smtClean="0"/>
              <a:t>*</a:t>
            </a:r>
            <a:r>
              <a:rPr lang="en-US" i="1" u="sng" dirty="0" smtClean="0"/>
              <a:t>Corona</a:t>
            </a:r>
            <a:r>
              <a:rPr lang="en-US" i="1" dirty="0" smtClean="0"/>
              <a:t>- Spanish for crown. The sun’s rays look like a crown</a:t>
            </a:r>
            <a:endParaRPr lang="en-US" i="1" dirty="0"/>
          </a:p>
        </p:txBody>
      </p:sp>
    </p:spTree>
    <p:extLst>
      <p:ext uri="{BB962C8B-B14F-4D97-AF65-F5344CB8AC3E}">
        <p14:creationId xmlns:p14="http://schemas.microsoft.com/office/powerpoint/2010/main" val="36471041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1752600"/>
          </a:xfrm>
        </p:spPr>
        <p:txBody>
          <a:bodyPr/>
          <a:lstStyle/>
          <a:p>
            <a:r>
              <a:rPr lang="en-US" dirty="0" smtClean="0"/>
              <a:t>The difference between a total eclipse, a partial eclipse and an annular eclipse.</a:t>
            </a:r>
            <a:endParaRPr lang="en-US" dirty="0"/>
          </a:p>
        </p:txBody>
      </p:sp>
      <p:pic>
        <p:nvPicPr>
          <p:cNvPr id="4098" name="Picture 2" descr="http://csep10.phys.utk.edu/astr161/lect/time/solar_eclip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14600"/>
            <a:ext cx="4853126"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4876800"/>
            <a:ext cx="7848600" cy="2062103"/>
          </a:xfrm>
          <a:prstGeom prst="rect">
            <a:avLst/>
          </a:prstGeom>
          <a:noFill/>
        </p:spPr>
        <p:txBody>
          <a:bodyPr wrap="square" rtlCol="0">
            <a:spAutoFit/>
          </a:bodyPr>
          <a:lstStyle/>
          <a:p>
            <a:r>
              <a:rPr lang="en-US" sz="3200" dirty="0" smtClean="0"/>
              <a:t>When the moon is farther away from us we get an annular eclipse because the moon </a:t>
            </a:r>
            <a:r>
              <a:rPr lang="en-US" sz="3200" i="1" dirty="0" smtClean="0"/>
              <a:t>appears</a:t>
            </a:r>
            <a:r>
              <a:rPr lang="en-US" sz="3200" dirty="0" smtClean="0"/>
              <a:t> smaller, so it doesn’t cover the whole sun.</a:t>
            </a:r>
            <a:endParaRPr lang="en-US" sz="3200" dirty="0"/>
          </a:p>
        </p:txBody>
      </p:sp>
    </p:spTree>
    <p:extLst>
      <p:ext uri="{BB962C8B-B14F-4D97-AF65-F5344CB8AC3E}">
        <p14:creationId xmlns:p14="http://schemas.microsoft.com/office/powerpoint/2010/main" val="752953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ienceblogs.com/startswithabang/files/2013/07/eclipse99_mir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
            <a:ext cx="7153275" cy="53625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722649"/>
            <a:ext cx="6019800" cy="646331"/>
          </a:xfrm>
          <a:prstGeom prst="rect">
            <a:avLst/>
          </a:prstGeom>
          <a:noFill/>
        </p:spPr>
        <p:txBody>
          <a:bodyPr wrap="square" rtlCol="0">
            <a:spAutoFit/>
          </a:bodyPr>
          <a:lstStyle/>
          <a:p>
            <a:r>
              <a:rPr lang="en-US" dirty="0" smtClean="0"/>
              <a:t>A picture of a Solar eclipse from space.  This is the moon’s shadow on the earth</a:t>
            </a:r>
            <a:endParaRPr lang="en-US" dirty="0"/>
          </a:p>
        </p:txBody>
      </p:sp>
      <p:sp>
        <p:nvSpPr>
          <p:cNvPr id="5" name="TextBox 4"/>
          <p:cNvSpPr txBox="1"/>
          <p:nvPr/>
        </p:nvSpPr>
        <p:spPr>
          <a:xfrm>
            <a:off x="2362200" y="1981200"/>
            <a:ext cx="1629933" cy="369332"/>
          </a:xfrm>
          <a:prstGeom prst="rect">
            <a:avLst/>
          </a:prstGeom>
          <a:noFill/>
        </p:spPr>
        <p:txBody>
          <a:bodyPr wrap="none" rtlCol="0">
            <a:spAutoFit/>
          </a:bodyPr>
          <a:lstStyle/>
          <a:p>
            <a:r>
              <a:rPr lang="en-US" b="1" dirty="0" smtClean="0">
                <a:solidFill>
                  <a:srgbClr val="FF0000"/>
                </a:solidFill>
              </a:rPr>
              <a:t>Area of totality</a:t>
            </a:r>
            <a:endParaRPr lang="en-US" b="1" dirty="0">
              <a:solidFill>
                <a:srgbClr val="FF0000"/>
              </a:solidFill>
            </a:endParaRPr>
          </a:p>
        </p:txBody>
      </p:sp>
      <p:cxnSp>
        <p:nvCxnSpPr>
          <p:cNvPr id="7" name="Straight Arrow Connector 6"/>
          <p:cNvCxnSpPr/>
          <p:nvPr/>
        </p:nvCxnSpPr>
        <p:spPr>
          <a:xfrm>
            <a:off x="3429000" y="2350532"/>
            <a:ext cx="342900" cy="7736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394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eclipse.gsfc.nasa.gov/5MCSEmap/2001-2100/2012-05-2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699" y="-5024"/>
            <a:ext cx="5791200" cy="66821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90800" y="3810000"/>
            <a:ext cx="1629933" cy="369332"/>
          </a:xfrm>
          <a:prstGeom prst="rect">
            <a:avLst/>
          </a:prstGeom>
          <a:noFill/>
        </p:spPr>
        <p:txBody>
          <a:bodyPr wrap="none" rtlCol="0">
            <a:spAutoFit/>
          </a:bodyPr>
          <a:lstStyle/>
          <a:p>
            <a:r>
              <a:rPr lang="en-US" b="1" dirty="0" smtClean="0">
                <a:solidFill>
                  <a:srgbClr val="FF0000"/>
                </a:solidFill>
              </a:rPr>
              <a:t>Area of totality</a:t>
            </a:r>
            <a:endParaRPr lang="en-US" b="1" dirty="0">
              <a:solidFill>
                <a:srgbClr val="FF0000"/>
              </a:solidFill>
            </a:endParaRPr>
          </a:p>
        </p:txBody>
      </p:sp>
      <p:cxnSp>
        <p:nvCxnSpPr>
          <p:cNvPr id="4" name="Straight Arrow Connector 3"/>
          <p:cNvCxnSpPr>
            <a:stCxn id="3" idx="0"/>
          </p:cNvCxnSpPr>
          <p:nvPr/>
        </p:nvCxnSpPr>
        <p:spPr>
          <a:xfrm flipV="1">
            <a:off x="3405767" y="3357824"/>
            <a:ext cx="480433" cy="4521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8012" y="3399246"/>
            <a:ext cx="1914948" cy="369332"/>
          </a:xfrm>
          <a:prstGeom prst="rect">
            <a:avLst/>
          </a:prstGeom>
          <a:noFill/>
        </p:spPr>
        <p:txBody>
          <a:bodyPr wrap="none" rtlCol="0">
            <a:spAutoFit/>
          </a:bodyPr>
          <a:lstStyle/>
          <a:p>
            <a:r>
              <a:rPr lang="en-US" b="1" dirty="0" smtClean="0">
                <a:solidFill>
                  <a:srgbClr val="097924"/>
                </a:solidFill>
              </a:rPr>
              <a:t>Area of partiality </a:t>
            </a:r>
            <a:endParaRPr lang="en-US" b="1" dirty="0">
              <a:solidFill>
                <a:srgbClr val="097924"/>
              </a:solidFill>
            </a:endParaRPr>
          </a:p>
        </p:txBody>
      </p:sp>
      <p:cxnSp>
        <p:nvCxnSpPr>
          <p:cNvPr id="8" name="Straight Arrow Connector 7"/>
          <p:cNvCxnSpPr/>
          <p:nvPr/>
        </p:nvCxnSpPr>
        <p:spPr>
          <a:xfrm>
            <a:off x="4953000" y="3788229"/>
            <a:ext cx="1143000" cy="478971"/>
          </a:xfrm>
          <a:prstGeom prst="straightConnector1">
            <a:avLst/>
          </a:prstGeom>
          <a:ln w="28575">
            <a:solidFill>
              <a:srgbClr val="097924"/>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911969" y="1737919"/>
            <a:ext cx="41031" cy="1605224"/>
          </a:xfrm>
          <a:prstGeom prst="straightConnector1">
            <a:avLst/>
          </a:prstGeom>
          <a:ln w="28575">
            <a:solidFill>
              <a:srgbClr val="09792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8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upload.wikimedia.org/wikipedia/commons/1/1c/Solar_eclipse_1999_4_N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0"/>
            <a:ext cx="5619750" cy="5534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Total Solar Eclipse</a:t>
            </a:r>
            <a:endParaRPr lang="en-US" dirty="0"/>
          </a:p>
        </p:txBody>
      </p:sp>
      <p:sp>
        <p:nvSpPr>
          <p:cNvPr id="4" name="Text Placeholder 3"/>
          <p:cNvSpPr>
            <a:spLocks noGrp="1"/>
          </p:cNvSpPr>
          <p:nvPr>
            <p:ph type="body" sz="half" idx="2"/>
          </p:nvPr>
        </p:nvSpPr>
        <p:spPr/>
        <p:txBody>
          <a:bodyPr/>
          <a:lstStyle/>
          <a:p>
            <a:r>
              <a:rPr lang="en-US" dirty="0" smtClean="0"/>
              <a:t>Notice the flares and prominences in red.  The corona is in white.  The corona of the sun is not visible to the scientists unless we have a total solar eclipse.</a:t>
            </a:r>
            <a:endParaRPr lang="en-US" dirty="0"/>
          </a:p>
        </p:txBody>
      </p:sp>
    </p:spTree>
    <p:extLst>
      <p:ext uri="{BB962C8B-B14F-4D97-AF65-F5344CB8AC3E}">
        <p14:creationId xmlns:p14="http://schemas.microsoft.com/office/powerpoint/2010/main" val="23866503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Prominence</a:t>
            </a:r>
            <a:endParaRPr lang="en-US" dirty="0"/>
          </a:p>
        </p:txBody>
      </p:sp>
      <p:sp>
        <p:nvSpPr>
          <p:cNvPr id="4" name="Text Placeholder 3"/>
          <p:cNvSpPr>
            <a:spLocks noGrp="1"/>
          </p:cNvSpPr>
          <p:nvPr>
            <p:ph type="body" sz="half" idx="2"/>
          </p:nvPr>
        </p:nvSpPr>
        <p:spPr/>
        <p:txBody>
          <a:bodyPr/>
          <a:lstStyle/>
          <a:p>
            <a:r>
              <a:rPr lang="en-US" dirty="0" smtClean="0"/>
              <a:t>The planets are represented in a true scale size compared to the sun.</a:t>
            </a:r>
            <a:endParaRPr lang="en-US" dirty="0"/>
          </a:p>
        </p:txBody>
      </p:sp>
      <p:pic>
        <p:nvPicPr>
          <p:cNvPr id="22532" name="Picture 4" descr="http://upload.wikimedia.org/wikipedia/commons/3/39/Sun_earth_jupiter_whole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51638"/>
            <a:ext cx="5257800" cy="52490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4400" y="3200400"/>
            <a:ext cx="1311065" cy="369332"/>
          </a:xfrm>
          <a:prstGeom prst="rect">
            <a:avLst/>
          </a:prstGeom>
          <a:noFill/>
        </p:spPr>
        <p:txBody>
          <a:bodyPr wrap="none" rtlCol="0">
            <a:spAutoFit/>
          </a:bodyPr>
          <a:lstStyle/>
          <a:p>
            <a:r>
              <a:rPr lang="en-US" dirty="0" smtClean="0"/>
              <a:t>Prominence</a:t>
            </a:r>
            <a:endParaRPr lang="en-US" dirty="0"/>
          </a:p>
        </p:txBody>
      </p:sp>
      <p:sp>
        <p:nvSpPr>
          <p:cNvPr id="6" name="TextBox 5"/>
          <p:cNvSpPr txBox="1"/>
          <p:nvPr/>
        </p:nvSpPr>
        <p:spPr>
          <a:xfrm>
            <a:off x="381000" y="3946435"/>
            <a:ext cx="824969" cy="369332"/>
          </a:xfrm>
          <a:prstGeom prst="rect">
            <a:avLst/>
          </a:prstGeom>
          <a:noFill/>
        </p:spPr>
        <p:txBody>
          <a:bodyPr wrap="none" rtlCol="0">
            <a:spAutoFit/>
          </a:bodyPr>
          <a:lstStyle/>
          <a:p>
            <a:r>
              <a:rPr lang="en-US" dirty="0" smtClean="0"/>
              <a:t>Jupiter</a:t>
            </a:r>
            <a:endParaRPr lang="en-US" dirty="0"/>
          </a:p>
        </p:txBody>
      </p:sp>
      <p:sp>
        <p:nvSpPr>
          <p:cNvPr id="7" name="TextBox 6"/>
          <p:cNvSpPr txBox="1"/>
          <p:nvPr/>
        </p:nvSpPr>
        <p:spPr>
          <a:xfrm>
            <a:off x="1295400" y="4800600"/>
            <a:ext cx="682559" cy="369332"/>
          </a:xfrm>
          <a:prstGeom prst="rect">
            <a:avLst/>
          </a:prstGeom>
          <a:noFill/>
        </p:spPr>
        <p:txBody>
          <a:bodyPr wrap="none" rtlCol="0">
            <a:spAutoFit/>
          </a:bodyPr>
          <a:lstStyle/>
          <a:p>
            <a:r>
              <a:rPr lang="en-US" dirty="0" smtClean="0"/>
              <a:t>Earth</a:t>
            </a:r>
            <a:endParaRPr lang="en-US" dirty="0"/>
          </a:p>
        </p:txBody>
      </p:sp>
      <p:sp>
        <p:nvSpPr>
          <p:cNvPr id="8" name="TextBox 7"/>
          <p:cNvSpPr txBox="1"/>
          <p:nvPr/>
        </p:nvSpPr>
        <p:spPr>
          <a:xfrm>
            <a:off x="1205969" y="1447800"/>
            <a:ext cx="1103187" cy="369332"/>
          </a:xfrm>
          <a:prstGeom prst="rect">
            <a:avLst/>
          </a:prstGeom>
          <a:noFill/>
        </p:spPr>
        <p:txBody>
          <a:bodyPr wrap="none" rtlCol="0">
            <a:spAutoFit/>
          </a:bodyPr>
          <a:lstStyle/>
          <a:p>
            <a:r>
              <a:rPr lang="en-US" dirty="0" smtClean="0"/>
              <a:t>Sun Spots</a:t>
            </a:r>
            <a:endParaRPr lang="en-US" dirty="0"/>
          </a:p>
        </p:txBody>
      </p:sp>
      <p:cxnSp>
        <p:nvCxnSpPr>
          <p:cNvPr id="10" name="Straight Arrow Connector 9"/>
          <p:cNvCxnSpPr/>
          <p:nvPr/>
        </p:nvCxnSpPr>
        <p:spPr>
          <a:xfrm>
            <a:off x="2219388" y="1817132"/>
            <a:ext cx="1285812" cy="31646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71788" y="1658898"/>
            <a:ext cx="1971612"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219388" y="3411498"/>
            <a:ext cx="904812" cy="855702"/>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174338" y="4131101"/>
            <a:ext cx="1687956" cy="42785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977959" y="4892243"/>
            <a:ext cx="1036735" cy="13695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53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a:xfrm>
            <a:off x="152400" y="1295400"/>
            <a:ext cx="7924800" cy="4800600"/>
          </a:xfrm>
        </p:spPr>
        <p:txBody>
          <a:bodyPr>
            <a:noAutofit/>
          </a:bodyPr>
          <a:lstStyle/>
          <a:p>
            <a:r>
              <a:rPr lang="en-US" sz="2800" dirty="0"/>
              <a:t>An </a:t>
            </a:r>
            <a:r>
              <a:rPr lang="en-US" sz="2800" b="1" dirty="0"/>
              <a:t>eclipse</a:t>
            </a:r>
            <a:r>
              <a:rPr lang="en-US" sz="2800" dirty="0"/>
              <a:t> is an astronomical event that occurs when an astronomical object is temporarily obscured, either by passing into the shadow of another body or by having another body pass between it and the viewer. An eclipse is a type of </a:t>
            </a:r>
            <a:r>
              <a:rPr lang="en-US" sz="2800" b="1" dirty="0"/>
              <a:t>syzygy</a:t>
            </a:r>
            <a:r>
              <a:rPr lang="en-US" sz="2800" b="1" dirty="0" smtClean="0"/>
              <a:t>.</a:t>
            </a:r>
          </a:p>
          <a:p>
            <a:endParaRPr lang="en-US" sz="2800" dirty="0"/>
          </a:p>
          <a:p>
            <a:r>
              <a:rPr lang="en-US" sz="2800" dirty="0"/>
              <a:t>In astronomy, a </a:t>
            </a:r>
            <a:r>
              <a:rPr lang="en-US" sz="2800" b="1" dirty="0"/>
              <a:t>syzygy</a:t>
            </a:r>
            <a:r>
              <a:rPr lang="en-US" sz="2800" dirty="0"/>
              <a:t> /ˈsɪzɨdʒi/ (from the Ancient Greek </a:t>
            </a:r>
            <a:r>
              <a:rPr lang="en-US" sz="2800" i="1" dirty="0"/>
              <a:t>suzugos</a:t>
            </a:r>
            <a:r>
              <a:rPr lang="en-US" sz="2800" dirty="0"/>
              <a:t> (σύζυγος) meaning, "yoked together</a:t>
            </a:r>
            <a:r>
              <a:rPr lang="en-US" sz="2800" dirty="0" smtClean="0"/>
              <a:t>") </a:t>
            </a:r>
            <a:r>
              <a:rPr lang="en-US" sz="2800" dirty="0"/>
              <a:t>is a straight-line configuration of three celestial bodies in a gravitational system</a:t>
            </a:r>
            <a:r>
              <a:rPr lang="en-US" sz="2800" dirty="0" smtClean="0"/>
              <a:t>.</a:t>
            </a:r>
            <a:endParaRPr lang="en-US" sz="2800" dirty="0"/>
          </a:p>
        </p:txBody>
      </p:sp>
    </p:spTree>
    <p:extLst>
      <p:ext uri="{BB962C8B-B14F-4D97-AF65-F5344CB8AC3E}">
        <p14:creationId xmlns:p14="http://schemas.microsoft.com/office/powerpoint/2010/main" val="39639394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Flares</a:t>
            </a:r>
            <a:endParaRPr lang="en-US" dirty="0"/>
          </a:p>
        </p:txBody>
      </p:sp>
      <p:sp>
        <p:nvSpPr>
          <p:cNvPr id="4" name="Text Placeholder 3"/>
          <p:cNvSpPr>
            <a:spLocks noGrp="1"/>
          </p:cNvSpPr>
          <p:nvPr>
            <p:ph type="body" sz="half" idx="2"/>
          </p:nvPr>
        </p:nvSpPr>
        <p:spPr/>
        <p:txBody>
          <a:bodyPr/>
          <a:lstStyle/>
          <a:p>
            <a:r>
              <a:rPr lang="en-US" dirty="0" smtClean="0"/>
              <a:t>These flares send electromagnetic energy into space that can reach Earth and even the outer planets.  This energy causes auroras and disturbances in radio signals.</a:t>
            </a:r>
            <a:endParaRPr lang="en-US" dirty="0"/>
          </a:p>
        </p:txBody>
      </p:sp>
      <p:pic>
        <p:nvPicPr>
          <p:cNvPr id="23554" name="Picture 2" descr="https://sp.yimg.com/ib/th?id=HN.608049167709503945&amp;pid=15.1&amp;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6324600" cy="500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107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Aurora Borealis</a:t>
            </a:r>
            <a:endParaRPr lang="en-US" dirty="0"/>
          </a:p>
        </p:txBody>
      </p:sp>
      <p:sp>
        <p:nvSpPr>
          <p:cNvPr id="4" name="Text Placeholder 3"/>
          <p:cNvSpPr>
            <a:spLocks noGrp="1"/>
          </p:cNvSpPr>
          <p:nvPr>
            <p:ph type="body" sz="half" idx="2"/>
          </p:nvPr>
        </p:nvSpPr>
        <p:spPr/>
        <p:txBody>
          <a:bodyPr/>
          <a:lstStyle/>
          <a:p>
            <a:r>
              <a:rPr lang="en-US" dirty="0" smtClean="0"/>
              <a:t>When the sun’s energy interacts with the earth’s magnetic field  at the poles, these beautiful lights appear in the sky.</a:t>
            </a:r>
            <a:endParaRPr lang="en-US" dirty="0"/>
          </a:p>
        </p:txBody>
      </p:sp>
      <p:pic>
        <p:nvPicPr>
          <p:cNvPr id="24578" name="Picture 2" descr="http://sohowww.nascom.nasa.gov/classroom/images/image00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771"/>
            <a:ext cx="3886200" cy="3024759"/>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www.watchonepiecepoint.com/wp-content/uploads/2010/09/Aurora-Light-Norway-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9116" y="10048"/>
            <a:ext cx="4085742" cy="2692719"/>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images.nationalgeographic.com/wpf/media-live/photos/000/015/cache/swirling-aurora-nicklen_1528_600x4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590800"/>
            <a:ext cx="3657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http://journalweek.com/wp-content/uploads/2011/04/aurora-borealis-curtains-alask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828264"/>
            <a:ext cx="4267200" cy="2839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6469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Annular solar eclipse</a:t>
            </a:r>
            <a:endParaRPr lang="en-US" dirty="0"/>
          </a:p>
        </p:txBody>
      </p:sp>
      <p:sp>
        <p:nvSpPr>
          <p:cNvPr id="4" name="Text Placeholder 3"/>
          <p:cNvSpPr>
            <a:spLocks noGrp="1"/>
          </p:cNvSpPr>
          <p:nvPr>
            <p:ph type="body" sz="half" idx="2"/>
          </p:nvPr>
        </p:nvSpPr>
        <p:spPr/>
        <p:txBody>
          <a:bodyPr>
            <a:normAutofit fontScale="85000" lnSpcReduction="20000"/>
          </a:bodyPr>
          <a:lstStyle/>
          <a:p>
            <a:r>
              <a:rPr lang="en-US" dirty="0" smtClean="0"/>
              <a:t>Notice that the corona is not visible in this picture. There is still a ring of the sun’s disk that is visible and very bright.  Even with the majority of the sun obscured, the amount of sun that is visible can do permanent damage to your eyes.</a:t>
            </a:r>
            <a:endParaRPr lang="en-US" dirty="0"/>
          </a:p>
        </p:txBody>
      </p:sp>
      <p:pic>
        <p:nvPicPr>
          <p:cNvPr id="19458" name="Picture 2" descr="http://static2.businessinsider.com/image/5446714d69bedd28203ecd70-1024-768/2718767762_6d6cd2b71f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9537"/>
            <a:ext cx="6991350" cy="524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622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Solar Eclipse</a:t>
            </a:r>
            <a:endParaRPr lang="en-US" dirty="0"/>
          </a:p>
        </p:txBody>
      </p:sp>
      <p:pic>
        <p:nvPicPr>
          <p:cNvPr id="21506" name="Picture 2" descr="http://www.nasa.gov/sites/default/files/1280px-partial_solar_eclipse_may_20_2012_minneapolis_minnesota_tlr1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8386"/>
            <a:ext cx="6991350" cy="492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577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Partial Solar Eclipse</a:t>
            </a:r>
            <a:endParaRPr lang="en-US" dirty="0"/>
          </a:p>
        </p:txBody>
      </p:sp>
      <p:sp>
        <p:nvSpPr>
          <p:cNvPr id="4" name="Text Placeholder 3"/>
          <p:cNvSpPr>
            <a:spLocks noGrp="1"/>
          </p:cNvSpPr>
          <p:nvPr>
            <p:ph type="body" sz="half" idx="2"/>
          </p:nvPr>
        </p:nvSpPr>
        <p:spPr/>
        <p:txBody>
          <a:bodyPr/>
          <a:lstStyle/>
          <a:p>
            <a:r>
              <a:rPr lang="en-US" dirty="0" smtClean="0"/>
              <a:t>This was taken with special filters.</a:t>
            </a:r>
            <a:endParaRPr lang="en-US" dirty="0"/>
          </a:p>
        </p:txBody>
      </p:sp>
      <p:pic>
        <p:nvPicPr>
          <p:cNvPr id="20482" name="Picture 2" descr="http://d1jqu7g1y74ds1.cloudfront.net/wp-content/uploads/2014/10/Hin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304800"/>
            <a:ext cx="51054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30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Lunar Eclipse</a:t>
            </a:r>
            <a:endParaRPr lang="en-US" dirty="0"/>
          </a:p>
        </p:txBody>
      </p:sp>
      <p:sp>
        <p:nvSpPr>
          <p:cNvPr id="4" name="Text Placeholder 3"/>
          <p:cNvSpPr>
            <a:spLocks noGrp="1"/>
          </p:cNvSpPr>
          <p:nvPr>
            <p:ph type="body" sz="half" idx="2"/>
          </p:nvPr>
        </p:nvSpPr>
        <p:spPr/>
        <p:txBody>
          <a:bodyPr/>
          <a:lstStyle/>
          <a:p>
            <a:r>
              <a:rPr lang="en-US" dirty="0" smtClean="0"/>
              <a:t>When the moon moves into the shadow of the earth during a full moon phase. Because of the reddish color of the moon, sometimes this eclipse is called a “Blood Moon”</a:t>
            </a:r>
            <a:endParaRPr lang="en-US" dirty="0"/>
          </a:p>
        </p:txBody>
      </p:sp>
      <p:pic>
        <p:nvPicPr>
          <p:cNvPr id="28674" name="Picture 2" descr="http://www.skyandtelescope.com/wp-content/uploads/041027LunarEclipseRTF_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81000"/>
            <a:ext cx="6991350" cy="465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81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8503" y="4114800"/>
            <a:ext cx="8153400" cy="2585323"/>
          </a:xfrm>
          <a:prstGeom prst="rect">
            <a:avLst/>
          </a:prstGeom>
        </p:spPr>
        <p:txBody>
          <a:bodyPr wrap="square">
            <a:spAutoFit/>
          </a:bodyPr>
          <a:lstStyle/>
          <a:p>
            <a:r>
              <a:rPr lang="en-US" dirty="0" smtClean="0"/>
              <a:t>From the Moon's perspective, the Sun remains completely hidden behind Earth for 59 minutes. From Earth's perspective, the lunar disk isn't completely blacked out but instead remains dimly lit by a deep orange or red glow. That's because Earth's atmosphere scatters and </a:t>
            </a:r>
            <a:r>
              <a:rPr lang="en-US" i="1" dirty="0" smtClean="0"/>
              <a:t>refracts</a:t>
            </a:r>
            <a:r>
              <a:rPr lang="en-US" dirty="0" smtClean="0"/>
              <a:t> (bends) sunlight that grazes the rim of our globe, and some of this light continues on toward the Moon. For an astronaut standing on the Moon during a total lunar eclipse, the situation would be obvious. The edge of the Earth would shine brilliant orange-red with the light of all the world's sunrises and sunsets happening at the time, and this light would be bright enough to cast a dim red glow on the lunar landscape at the astronaut's feet.</a:t>
            </a:r>
            <a:endParaRPr lang="en-US" dirty="0"/>
          </a:p>
        </p:txBody>
      </p:sp>
      <p:pic>
        <p:nvPicPr>
          <p:cNvPr id="29698" name="Picture 2" descr="From Simi Valley, California, December 2011's totally eclipsed Moon hung just a few degrees above the western horizon. The southern half (lower left) of the disk, nearest the umbra's outer edge,  is relatively bright. S&amp;T: J. Kelly Beat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2895600" cy="38106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02334" y="269692"/>
            <a:ext cx="2438400" cy="3693319"/>
          </a:xfrm>
          <a:prstGeom prst="rect">
            <a:avLst/>
          </a:prstGeom>
        </p:spPr>
        <p:txBody>
          <a:bodyPr wrap="square">
            <a:spAutoFit/>
          </a:bodyPr>
          <a:lstStyle/>
          <a:p>
            <a:r>
              <a:rPr lang="en-US" i="1" dirty="0" smtClean="0">
                <a:latin typeface="Times New Roman" pitchFamily="18" charset="0"/>
                <a:cs typeface="Times New Roman" pitchFamily="18" charset="0"/>
              </a:rPr>
              <a:t>From Simi Valley, California, December 2011's totally eclipsed Moon hung just a few degrees above the western horizon. The southern half (lower left) of the disk, nearest the umbra's outer edge, is relatively bright.</a:t>
            </a:r>
          </a:p>
          <a:p>
            <a:r>
              <a:rPr lang="en-US" i="1" dirty="0" smtClean="0">
                <a:latin typeface="Times New Roman" pitchFamily="18" charset="0"/>
                <a:cs typeface="Times New Roman" pitchFamily="18" charset="0"/>
              </a:rPr>
              <a:t/>
            </a:r>
            <a:br>
              <a:rPr lang="en-US" i="1" dirty="0" smtClean="0">
                <a:latin typeface="Times New Roman" pitchFamily="18" charset="0"/>
                <a:cs typeface="Times New Roman" pitchFamily="18" charset="0"/>
              </a:rPr>
            </a:br>
            <a:r>
              <a:rPr lang="en-US" i="1" dirty="0" smtClean="0">
                <a:latin typeface="Times New Roman" pitchFamily="18" charset="0"/>
                <a:cs typeface="Times New Roman" pitchFamily="18" charset="0"/>
              </a:rPr>
              <a:t>Sky &amp; Telescope / J. Kelly Beatty</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50405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mars.nasa.gov/images/Lunar_eclipse_sid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7153275"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543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1jqu7g1y74ds1.cloudfront.net/wp-content/uploads/2010/12/eclip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4267200" cy="64142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82048" y="2423774"/>
            <a:ext cx="1742721" cy="369332"/>
          </a:xfrm>
          <a:prstGeom prst="rect">
            <a:avLst/>
          </a:prstGeom>
          <a:noFill/>
        </p:spPr>
        <p:txBody>
          <a:bodyPr wrap="none" rtlCol="0">
            <a:spAutoFit/>
          </a:bodyPr>
          <a:lstStyle/>
          <a:p>
            <a:r>
              <a:rPr lang="en-US" dirty="0" smtClean="0"/>
              <a:t>View from space</a:t>
            </a:r>
            <a:endParaRPr lang="en-US" dirty="0"/>
          </a:p>
        </p:txBody>
      </p:sp>
      <p:sp>
        <p:nvSpPr>
          <p:cNvPr id="4" name="TextBox 3"/>
          <p:cNvSpPr txBox="1"/>
          <p:nvPr/>
        </p:nvSpPr>
        <p:spPr>
          <a:xfrm>
            <a:off x="4582048" y="5181600"/>
            <a:ext cx="1705210" cy="369332"/>
          </a:xfrm>
          <a:prstGeom prst="rect">
            <a:avLst/>
          </a:prstGeom>
          <a:noFill/>
        </p:spPr>
        <p:txBody>
          <a:bodyPr wrap="none" rtlCol="0">
            <a:spAutoFit/>
          </a:bodyPr>
          <a:lstStyle/>
          <a:p>
            <a:r>
              <a:rPr lang="en-US" dirty="0" smtClean="0"/>
              <a:t>View from Earth</a:t>
            </a:r>
            <a:endParaRPr lang="en-US" dirty="0"/>
          </a:p>
        </p:txBody>
      </p:sp>
    </p:spTree>
    <p:extLst>
      <p:ext uri="{BB962C8B-B14F-4D97-AF65-F5344CB8AC3E}">
        <p14:creationId xmlns:p14="http://schemas.microsoft.com/office/powerpoint/2010/main" val="17424812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hswstatic.com/gif/lunar-eclips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
            <a:ext cx="6629400"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50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c/c2/Three_Planets_Dance_Over_La_Silla.jpg/1280px-Three_Planets_Dance_Over_La_Si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2" y="26542"/>
            <a:ext cx="8491360" cy="591705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028" y="5958898"/>
            <a:ext cx="8688628" cy="738664"/>
          </a:xfrm>
          <a:prstGeom prst="rect">
            <a:avLst/>
          </a:prstGeom>
        </p:spPr>
        <p:txBody>
          <a:bodyPr wrap="square">
            <a:spAutoFit/>
          </a:bodyPr>
          <a:lstStyle/>
          <a:p>
            <a:r>
              <a:rPr lang="en-US" sz="1400" dirty="0" smtClean="0"/>
              <a:t>Above the round domes of La </a:t>
            </a:r>
            <a:r>
              <a:rPr lang="en-US" sz="1400" dirty="0" err="1" smtClean="0"/>
              <a:t>Silla</a:t>
            </a:r>
            <a:r>
              <a:rPr lang="en-US" sz="1400" dirty="0" smtClean="0"/>
              <a:t> Observatory, three astronomical objects in the Solar System — Jupiter (top), Venus (lower left), and Mercury (lower right).  This is an astronomical syzygy. Even though the planets are not precisely lined up in an absolute straight line, they are in the same area of space, or quadrant, which classifies as a syzygy.</a:t>
            </a:r>
            <a:endParaRPr lang="en-US" sz="1400" dirty="0"/>
          </a:p>
        </p:txBody>
      </p:sp>
    </p:spTree>
    <p:extLst>
      <p:ext uri="{BB962C8B-B14F-4D97-AF65-F5344CB8AC3E}">
        <p14:creationId xmlns:p14="http://schemas.microsoft.com/office/powerpoint/2010/main" val="38029057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 lunar eclipses</a:t>
            </a:r>
            <a:endParaRPr lang="en-US" dirty="0"/>
          </a:p>
        </p:txBody>
      </p:sp>
      <p:pic>
        <p:nvPicPr>
          <p:cNvPr id="5122" name="Picture 2" descr="http://lcogt.net/files/styles/fourcol-image/public/spacebook/lunar%20eclipse%20types%20new%20star%20background_1.png?itok=5pbMnLv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594360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299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eclipse.gsfc.nasa.gov/5MCLEmap/2001-2100/LE2014-10-08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5562600" cy="5933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073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GMCS\UserFiles\mseslar1\My Documents\astronomy\Unit ancient astronomers\astronomy\Eclipses notes 2.jpg"/>
          <p:cNvPicPr>
            <a:picLocks noChangeAspect="1" noChangeArrowheads="1"/>
          </p:cNvPicPr>
          <p:nvPr/>
        </p:nvPicPr>
        <p:blipFill rotWithShape="1">
          <a:blip r:embed="rId2">
            <a:extLst>
              <a:ext uri="{28A0092B-C50C-407E-A947-70E740481C1C}">
                <a14:useLocalDpi xmlns:a14="http://schemas.microsoft.com/office/drawing/2010/main" val="0"/>
              </a:ext>
            </a:extLst>
          </a:blip>
          <a:srcRect l="56399" t="1543" b="2817"/>
          <a:stretch/>
        </p:blipFill>
        <p:spPr bwMode="auto">
          <a:xfrm>
            <a:off x="533400" y="457200"/>
            <a:ext cx="3449795" cy="4566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9600" y="304800"/>
            <a:ext cx="3505200" cy="4247317"/>
          </a:xfrm>
          <a:prstGeom prst="rect">
            <a:avLst/>
          </a:prstGeom>
          <a:noFill/>
        </p:spPr>
        <p:txBody>
          <a:bodyPr wrap="square" rtlCol="0">
            <a:spAutoFit/>
          </a:bodyPr>
          <a:lstStyle/>
          <a:p>
            <a:r>
              <a:rPr lang="en-US" u="sng" dirty="0" smtClean="0"/>
              <a:t>Total Solar </a:t>
            </a:r>
            <a:r>
              <a:rPr lang="en-US" u="sng" dirty="0"/>
              <a:t>E</a:t>
            </a:r>
            <a:r>
              <a:rPr lang="en-US" u="sng" dirty="0" smtClean="0"/>
              <a:t>clipse- </a:t>
            </a:r>
            <a:r>
              <a:rPr lang="en-US" dirty="0" smtClean="0"/>
              <a:t>all of the sun is covered by the moon</a:t>
            </a:r>
          </a:p>
          <a:p>
            <a:r>
              <a:rPr lang="en-US" u="sng" dirty="0" smtClean="0"/>
              <a:t>Partial Solar Eclipse-</a:t>
            </a:r>
            <a:r>
              <a:rPr lang="en-US" dirty="0" smtClean="0"/>
              <a:t>the whole sun is NOT covered up, portions are visible.</a:t>
            </a:r>
          </a:p>
          <a:p>
            <a:r>
              <a:rPr lang="en-US" u="sng" dirty="0" smtClean="0"/>
              <a:t>Total Lunar Eclipse</a:t>
            </a:r>
            <a:r>
              <a:rPr lang="en-US" dirty="0" smtClean="0"/>
              <a:t>-The whole moon is in the Earth’s shadow</a:t>
            </a:r>
          </a:p>
          <a:p>
            <a:r>
              <a:rPr lang="en-US" u="sng" dirty="0" smtClean="0"/>
              <a:t>Partial </a:t>
            </a:r>
            <a:r>
              <a:rPr lang="en-US" u="sng" dirty="0"/>
              <a:t>L</a:t>
            </a:r>
            <a:r>
              <a:rPr lang="en-US" u="sng" dirty="0" smtClean="0"/>
              <a:t>unar Eclipse</a:t>
            </a:r>
            <a:r>
              <a:rPr lang="en-US" dirty="0" smtClean="0"/>
              <a:t>-Only part of the moon is in the Earth’s shadow</a:t>
            </a:r>
          </a:p>
          <a:p>
            <a:r>
              <a:rPr lang="en-US" u="sng" dirty="0" smtClean="0"/>
              <a:t>Annular Solar Eclipse</a:t>
            </a:r>
            <a:r>
              <a:rPr lang="en-US" dirty="0" smtClean="0"/>
              <a:t>- The moon is too far away from the Earth so it </a:t>
            </a:r>
            <a:r>
              <a:rPr lang="en-US" i="1" dirty="0" smtClean="0"/>
              <a:t>appears</a:t>
            </a:r>
            <a:r>
              <a:rPr lang="en-US" dirty="0" smtClean="0"/>
              <a:t> smaller and doesn’t completely cover the sun.  We see a bright ring of the sun.  No corona is visible.</a:t>
            </a:r>
            <a:endParaRPr lang="en-US" u="sng" dirty="0"/>
          </a:p>
        </p:txBody>
      </p:sp>
      <p:sp>
        <p:nvSpPr>
          <p:cNvPr id="3" name="Rectangle 2"/>
          <p:cNvSpPr/>
          <p:nvPr/>
        </p:nvSpPr>
        <p:spPr>
          <a:xfrm>
            <a:off x="4114800" y="4568016"/>
            <a:ext cx="3788735" cy="2031325"/>
          </a:xfrm>
          <a:prstGeom prst="rect">
            <a:avLst/>
          </a:prstGeom>
        </p:spPr>
        <p:txBody>
          <a:bodyPr wrap="square">
            <a:spAutoFit/>
          </a:bodyPr>
          <a:lstStyle/>
          <a:p>
            <a:pPr marL="285750" indent="-285750">
              <a:buFont typeface="Arial" panose="020B0604020202020204" pitchFamily="34" charset="0"/>
              <a:buChar char="•"/>
            </a:pPr>
            <a:r>
              <a:rPr lang="en-US" b="1" dirty="0">
                <a:solidFill>
                  <a:srgbClr val="FF0000"/>
                </a:solidFill>
              </a:rPr>
              <a:t>Annotations</a:t>
            </a:r>
          </a:p>
          <a:p>
            <a:pPr marL="285750" indent="-285750">
              <a:buFont typeface="Arial" panose="020B0604020202020204" pitchFamily="34" charset="0"/>
              <a:buChar char="•"/>
            </a:pPr>
            <a:r>
              <a:rPr lang="en-US" b="1" dirty="0">
                <a:solidFill>
                  <a:srgbClr val="FF0000"/>
                </a:solidFill>
              </a:rPr>
              <a:t>Color coding</a:t>
            </a:r>
          </a:p>
          <a:p>
            <a:pPr marL="285750" indent="-285750">
              <a:buFont typeface="Arial" panose="020B0604020202020204" pitchFamily="34" charset="0"/>
              <a:buChar char="•"/>
            </a:pPr>
            <a:r>
              <a:rPr lang="en-US" b="1" dirty="0">
                <a:solidFill>
                  <a:srgbClr val="FF0000"/>
                </a:solidFill>
              </a:rPr>
              <a:t>Write a summary</a:t>
            </a:r>
          </a:p>
          <a:p>
            <a:pPr marL="285750" indent="-285750">
              <a:buFont typeface="Arial" panose="020B0604020202020204" pitchFamily="34" charset="0"/>
              <a:buChar char="•"/>
            </a:pPr>
            <a:r>
              <a:rPr lang="en-US" b="1" dirty="0">
                <a:solidFill>
                  <a:srgbClr val="FF0000"/>
                </a:solidFill>
              </a:rPr>
              <a:t>Write a response</a:t>
            </a:r>
          </a:p>
          <a:p>
            <a:pPr marL="285750" indent="-285750">
              <a:buFont typeface="Arial" panose="020B0604020202020204" pitchFamily="34" charset="0"/>
              <a:buChar char="•"/>
            </a:pPr>
            <a:r>
              <a:rPr lang="en-US" b="1" dirty="0">
                <a:solidFill>
                  <a:srgbClr val="FF0000"/>
                </a:solidFill>
              </a:rPr>
              <a:t>You will a have an </a:t>
            </a:r>
            <a:r>
              <a:rPr lang="en-US" b="1" dirty="0" smtClean="0">
                <a:solidFill>
                  <a:srgbClr val="FF0000"/>
                </a:solidFill>
              </a:rPr>
              <a:t>activity that you will need to use your notes</a:t>
            </a:r>
            <a:r>
              <a:rPr lang="en-US" b="1" dirty="0">
                <a:solidFill>
                  <a:srgbClr val="FF0000"/>
                </a:solidFill>
              </a:rPr>
              <a:t>! Be sure you have good notes</a:t>
            </a:r>
          </a:p>
        </p:txBody>
      </p:sp>
      <p:sp>
        <p:nvSpPr>
          <p:cNvPr id="5" name="Title 1"/>
          <p:cNvSpPr txBox="1">
            <a:spLocks/>
          </p:cNvSpPr>
          <p:nvPr/>
        </p:nvSpPr>
        <p:spPr>
          <a:xfrm>
            <a:off x="202020" y="5583678"/>
            <a:ext cx="4495800" cy="971891"/>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4000" dirty="0" smtClean="0"/>
              <a:t>Finish your notes!</a:t>
            </a:r>
            <a:endParaRPr lang="en-US" sz="4000" dirty="0"/>
          </a:p>
        </p:txBody>
      </p:sp>
    </p:spTree>
    <p:extLst>
      <p:ext uri="{BB962C8B-B14F-4D97-AF65-F5344CB8AC3E}">
        <p14:creationId xmlns:p14="http://schemas.microsoft.com/office/powerpoint/2010/main" val="3802970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24800" cy="1143000"/>
          </a:xfrm>
        </p:spPr>
        <p:txBody>
          <a:bodyPr/>
          <a:lstStyle/>
          <a:p>
            <a:r>
              <a:rPr lang="en-US" dirty="0" smtClean="0"/>
              <a:t>Artist’s conception of an eclipse</a:t>
            </a:r>
            <a:endParaRPr lang="en-US" dirty="0"/>
          </a:p>
        </p:txBody>
      </p:sp>
      <p:pic>
        <p:nvPicPr>
          <p:cNvPr id="10242" name="Picture 2" descr="http://www.visuallearningsys.com/ds/images/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808163"/>
            <a:ext cx="4638675" cy="34766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71048" y="5284789"/>
            <a:ext cx="1992853"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This is not to scale!</a:t>
            </a:r>
            <a:endParaRPr lang="en-US" i="1" dirty="0">
              <a:latin typeface="Times New Roman" pitchFamily="18" charset="0"/>
              <a:cs typeface="Times New Roman" pitchFamily="18" charset="0"/>
            </a:endParaRPr>
          </a:p>
        </p:txBody>
      </p:sp>
    </p:spTree>
    <p:extLst>
      <p:ext uri="{BB962C8B-B14F-4D97-AF65-F5344CB8AC3E}">
        <p14:creationId xmlns:p14="http://schemas.microsoft.com/office/powerpoint/2010/main" val="36639987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7620000" cy="1371600"/>
          </a:xfrm>
        </p:spPr>
        <p:txBody>
          <a:bodyPr/>
          <a:lstStyle/>
          <a:p>
            <a:r>
              <a:rPr lang="en-US" dirty="0" smtClean="0"/>
              <a:t>We only have eclipses during the full and new moon phases.</a:t>
            </a:r>
          </a:p>
          <a:p>
            <a:r>
              <a:rPr lang="en-US" dirty="0" smtClean="0"/>
              <a:t>Those are the only times when the Earth , Moon and Sun are lined up and the shadows can fall on each other.</a:t>
            </a:r>
            <a:endParaRPr lang="en-US" dirty="0"/>
          </a:p>
        </p:txBody>
      </p:sp>
      <p:pic>
        <p:nvPicPr>
          <p:cNvPr id="2050" name="Picture 2" descr="\\GMCS\UserFiles\mseslar1\My Documents\astronomy\Unit ancient astronomers\astronomy\Eclipses notes 1.jpg"/>
          <p:cNvPicPr>
            <a:picLocks noChangeAspect="1" noChangeArrowheads="1"/>
          </p:cNvPicPr>
          <p:nvPr/>
        </p:nvPicPr>
        <p:blipFill rotWithShape="1">
          <a:blip r:embed="rId2">
            <a:extLst>
              <a:ext uri="{28A0092B-C50C-407E-A947-70E740481C1C}">
                <a14:useLocalDpi xmlns:a14="http://schemas.microsoft.com/office/drawing/2010/main" val="0"/>
              </a:ext>
            </a:extLst>
          </a:blip>
          <a:srcRect t="28762" r="40728"/>
          <a:stretch/>
        </p:blipFill>
        <p:spPr bwMode="auto">
          <a:xfrm>
            <a:off x="1371600" y="1828800"/>
            <a:ext cx="5224717" cy="39933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4800600"/>
            <a:ext cx="2344296" cy="369332"/>
          </a:xfrm>
          <a:prstGeom prst="rect">
            <a:avLst/>
          </a:prstGeom>
          <a:noFill/>
        </p:spPr>
        <p:txBody>
          <a:bodyPr wrap="none" rtlCol="0">
            <a:spAutoFit/>
          </a:bodyPr>
          <a:lstStyle/>
          <a:p>
            <a:r>
              <a:rPr lang="en-US" dirty="0" smtClean="0"/>
              <a:t>Shadow cones in space</a:t>
            </a:r>
            <a:endParaRPr lang="en-US" dirty="0"/>
          </a:p>
        </p:txBody>
      </p:sp>
      <p:cxnSp>
        <p:nvCxnSpPr>
          <p:cNvPr id="6" name="Straight Arrow Connector 5"/>
          <p:cNvCxnSpPr/>
          <p:nvPr/>
        </p:nvCxnSpPr>
        <p:spPr>
          <a:xfrm flipV="1">
            <a:off x="2514600" y="3124200"/>
            <a:ext cx="762000" cy="152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895600" y="3200400"/>
            <a:ext cx="1905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79017" y="2466201"/>
            <a:ext cx="1219436" cy="276999"/>
          </a:xfrm>
          <a:prstGeom prst="rect">
            <a:avLst/>
          </a:prstGeom>
          <a:solidFill>
            <a:schemeClr val="tx1"/>
          </a:solidFill>
        </p:spPr>
        <p:txBody>
          <a:bodyPr wrap="none" rtlCol="0">
            <a:spAutoFit/>
          </a:bodyPr>
          <a:lstStyle/>
          <a:p>
            <a:r>
              <a:rPr lang="en-US" sz="1200" dirty="0" smtClean="0">
                <a:solidFill>
                  <a:schemeClr val="bg1"/>
                </a:solidFill>
              </a:rPr>
              <a:t>Waning crescent</a:t>
            </a:r>
            <a:endParaRPr lang="en-US" sz="1200" dirty="0">
              <a:solidFill>
                <a:schemeClr val="bg1"/>
              </a:solidFill>
            </a:endParaRPr>
          </a:p>
        </p:txBody>
      </p:sp>
      <p:sp>
        <p:nvSpPr>
          <p:cNvPr id="13" name="TextBox 12"/>
          <p:cNvSpPr txBox="1"/>
          <p:nvPr/>
        </p:nvSpPr>
        <p:spPr>
          <a:xfrm>
            <a:off x="2764522" y="4267200"/>
            <a:ext cx="1205202" cy="276999"/>
          </a:xfrm>
          <a:prstGeom prst="rect">
            <a:avLst/>
          </a:prstGeom>
          <a:solidFill>
            <a:schemeClr val="tx1"/>
          </a:solidFill>
        </p:spPr>
        <p:txBody>
          <a:bodyPr wrap="none" rtlCol="0">
            <a:spAutoFit/>
          </a:bodyPr>
          <a:lstStyle/>
          <a:p>
            <a:r>
              <a:rPr lang="en-US" sz="1200" dirty="0" smtClean="0">
                <a:solidFill>
                  <a:schemeClr val="bg1"/>
                </a:solidFill>
              </a:rPr>
              <a:t>Waxing crescent</a:t>
            </a:r>
            <a:endParaRPr lang="en-US" sz="1200" dirty="0">
              <a:solidFill>
                <a:schemeClr val="bg1"/>
              </a:solidFill>
            </a:endParaRPr>
          </a:p>
        </p:txBody>
      </p:sp>
      <p:sp>
        <p:nvSpPr>
          <p:cNvPr id="14" name="TextBox 13"/>
          <p:cNvSpPr txBox="1"/>
          <p:nvPr/>
        </p:nvSpPr>
        <p:spPr>
          <a:xfrm>
            <a:off x="2749236" y="3328434"/>
            <a:ext cx="470835" cy="276999"/>
          </a:xfrm>
          <a:prstGeom prst="rect">
            <a:avLst/>
          </a:prstGeom>
          <a:solidFill>
            <a:schemeClr val="tx1"/>
          </a:solidFill>
        </p:spPr>
        <p:txBody>
          <a:bodyPr wrap="none" rtlCol="0">
            <a:spAutoFit/>
          </a:bodyPr>
          <a:lstStyle/>
          <a:p>
            <a:r>
              <a:rPr lang="en-US" sz="1200" dirty="0">
                <a:solidFill>
                  <a:schemeClr val="bg1"/>
                </a:solidFill>
              </a:rPr>
              <a:t>N</a:t>
            </a:r>
            <a:r>
              <a:rPr lang="en-US" sz="1200" dirty="0" smtClean="0">
                <a:solidFill>
                  <a:schemeClr val="bg1"/>
                </a:solidFill>
              </a:rPr>
              <a:t>ew</a:t>
            </a:r>
            <a:endParaRPr lang="en-US" sz="1200" dirty="0">
              <a:solidFill>
                <a:schemeClr val="bg1"/>
              </a:solidFill>
            </a:endParaRPr>
          </a:p>
        </p:txBody>
      </p:sp>
      <p:sp>
        <p:nvSpPr>
          <p:cNvPr id="15" name="TextBox 14"/>
          <p:cNvSpPr txBox="1"/>
          <p:nvPr/>
        </p:nvSpPr>
        <p:spPr>
          <a:xfrm>
            <a:off x="4198453" y="2189202"/>
            <a:ext cx="571182" cy="276999"/>
          </a:xfrm>
          <a:prstGeom prst="rect">
            <a:avLst/>
          </a:prstGeom>
          <a:solidFill>
            <a:schemeClr val="tx1"/>
          </a:solidFill>
        </p:spPr>
        <p:txBody>
          <a:bodyPr wrap="none" rtlCol="0">
            <a:spAutoFit/>
          </a:bodyPr>
          <a:lstStyle/>
          <a:p>
            <a:r>
              <a:rPr lang="en-US" sz="1200" dirty="0" smtClean="0">
                <a:solidFill>
                  <a:schemeClr val="bg1"/>
                </a:solidFill>
              </a:rPr>
              <a:t>3</a:t>
            </a:r>
            <a:r>
              <a:rPr lang="en-US" sz="1200" baseline="30000" dirty="0" smtClean="0">
                <a:solidFill>
                  <a:schemeClr val="bg1"/>
                </a:solidFill>
              </a:rPr>
              <a:t>rd</a:t>
            </a:r>
            <a:r>
              <a:rPr lang="en-US" sz="1200" dirty="0" smtClean="0">
                <a:solidFill>
                  <a:schemeClr val="bg1"/>
                </a:solidFill>
              </a:rPr>
              <a:t> </a:t>
            </a:r>
            <a:r>
              <a:rPr lang="en-US" sz="1200" dirty="0" err="1" smtClean="0">
                <a:solidFill>
                  <a:schemeClr val="bg1"/>
                </a:solidFill>
              </a:rPr>
              <a:t>Qu</a:t>
            </a:r>
            <a:endParaRPr lang="en-US" sz="1200" dirty="0">
              <a:solidFill>
                <a:schemeClr val="bg1"/>
              </a:solidFill>
            </a:endParaRPr>
          </a:p>
        </p:txBody>
      </p:sp>
      <p:sp>
        <p:nvSpPr>
          <p:cNvPr id="16" name="TextBox 15"/>
          <p:cNvSpPr txBox="1"/>
          <p:nvPr/>
        </p:nvSpPr>
        <p:spPr>
          <a:xfrm>
            <a:off x="4236954" y="4544535"/>
            <a:ext cx="590675" cy="276999"/>
          </a:xfrm>
          <a:prstGeom prst="rect">
            <a:avLst/>
          </a:prstGeom>
          <a:solidFill>
            <a:schemeClr val="tx1"/>
          </a:solidFill>
        </p:spPr>
        <p:txBody>
          <a:bodyPr wrap="none" rtlCol="0">
            <a:spAutoFit/>
          </a:bodyPr>
          <a:lstStyle/>
          <a:p>
            <a:r>
              <a:rPr lang="en-US" sz="1200" dirty="0" smtClean="0">
                <a:solidFill>
                  <a:schemeClr val="bg1"/>
                </a:solidFill>
              </a:rPr>
              <a:t>1</a:t>
            </a:r>
            <a:r>
              <a:rPr lang="en-US" sz="1200" baseline="30000" dirty="0" smtClean="0">
                <a:solidFill>
                  <a:schemeClr val="bg1"/>
                </a:solidFill>
              </a:rPr>
              <a:t>st</a:t>
            </a:r>
            <a:r>
              <a:rPr lang="en-US" sz="1200" dirty="0" smtClean="0">
                <a:solidFill>
                  <a:schemeClr val="bg1"/>
                </a:solidFill>
              </a:rPr>
              <a:t>  </a:t>
            </a:r>
            <a:r>
              <a:rPr lang="en-US" sz="1200" dirty="0" err="1" smtClean="0">
                <a:solidFill>
                  <a:schemeClr val="bg1"/>
                </a:solidFill>
              </a:rPr>
              <a:t>Qu</a:t>
            </a:r>
            <a:endParaRPr lang="en-US" sz="1200" dirty="0">
              <a:solidFill>
                <a:schemeClr val="bg1"/>
              </a:solidFill>
            </a:endParaRPr>
          </a:p>
        </p:txBody>
      </p:sp>
      <p:sp>
        <p:nvSpPr>
          <p:cNvPr id="17" name="TextBox 16"/>
          <p:cNvSpPr txBox="1"/>
          <p:nvPr/>
        </p:nvSpPr>
        <p:spPr>
          <a:xfrm>
            <a:off x="5943600" y="3342334"/>
            <a:ext cx="405880" cy="276999"/>
          </a:xfrm>
          <a:prstGeom prst="rect">
            <a:avLst/>
          </a:prstGeom>
          <a:solidFill>
            <a:schemeClr val="tx1"/>
          </a:solidFill>
        </p:spPr>
        <p:txBody>
          <a:bodyPr wrap="none" rtlCol="0">
            <a:spAutoFit/>
          </a:bodyPr>
          <a:lstStyle/>
          <a:p>
            <a:r>
              <a:rPr lang="en-US" sz="1200" dirty="0" smtClean="0">
                <a:solidFill>
                  <a:schemeClr val="bg1"/>
                </a:solidFill>
              </a:rPr>
              <a:t>Ful</a:t>
            </a:r>
            <a:r>
              <a:rPr lang="en-US" sz="1200" dirty="0">
                <a:solidFill>
                  <a:schemeClr val="bg1"/>
                </a:solidFill>
              </a:rPr>
              <a:t>l</a:t>
            </a:r>
          </a:p>
        </p:txBody>
      </p:sp>
      <p:sp>
        <p:nvSpPr>
          <p:cNvPr id="18" name="TextBox 17"/>
          <p:cNvSpPr txBox="1"/>
          <p:nvPr/>
        </p:nvSpPr>
        <p:spPr>
          <a:xfrm>
            <a:off x="5257800" y="2347632"/>
            <a:ext cx="1182824" cy="276999"/>
          </a:xfrm>
          <a:prstGeom prst="rect">
            <a:avLst/>
          </a:prstGeom>
          <a:solidFill>
            <a:schemeClr val="tx1"/>
          </a:solidFill>
        </p:spPr>
        <p:txBody>
          <a:bodyPr wrap="none" rtlCol="0">
            <a:spAutoFit/>
          </a:bodyPr>
          <a:lstStyle/>
          <a:p>
            <a:r>
              <a:rPr lang="en-US" sz="1200" dirty="0" smtClean="0">
                <a:solidFill>
                  <a:schemeClr val="bg1"/>
                </a:solidFill>
              </a:rPr>
              <a:t>Waning gibbous</a:t>
            </a:r>
            <a:endParaRPr lang="en-US" sz="1200" dirty="0">
              <a:solidFill>
                <a:schemeClr val="bg1"/>
              </a:solidFill>
            </a:endParaRPr>
          </a:p>
        </p:txBody>
      </p:sp>
      <p:sp>
        <p:nvSpPr>
          <p:cNvPr id="19" name="TextBox 18"/>
          <p:cNvSpPr txBox="1"/>
          <p:nvPr/>
        </p:nvSpPr>
        <p:spPr>
          <a:xfrm>
            <a:off x="5454758" y="4393979"/>
            <a:ext cx="894722" cy="461665"/>
          </a:xfrm>
          <a:prstGeom prst="rect">
            <a:avLst/>
          </a:prstGeom>
          <a:solidFill>
            <a:schemeClr val="tx1"/>
          </a:solidFill>
        </p:spPr>
        <p:txBody>
          <a:bodyPr wrap="square" rtlCol="0">
            <a:spAutoFit/>
          </a:bodyPr>
          <a:lstStyle/>
          <a:p>
            <a:r>
              <a:rPr lang="en-US" sz="1200" dirty="0" smtClean="0">
                <a:solidFill>
                  <a:schemeClr val="bg1"/>
                </a:solidFill>
              </a:rPr>
              <a:t>Waxing gibbous</a:t>
            </a:r>
            <a:endParaRPr lang="en-US" sz="1200" dirty="0">
              <a:solidFill>
                <a:schemeClr val="bg1"/>
              </a:solidFill>
            </a:endParaRPr>
          </a:p>
        </p:txBody>
      </p:sp>
    </p:spTree>
    <p:extLst>
      <p:ext uri="{BB962C8B-B14F-4D97-AF65-F5344CB8AC3E}">
        <p14:creationId xmlns:p14="http://schemas.microsoft.com/office/powerpoint/2010/main" val="496872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astrobites.org/wp-content/uploads/2014/10/Eclips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363834"/>
            <a:ext cx="6237375" cy="5503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392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galileoandeinstein.physics.virginia.edu/lectures/gkastr1_files/image007.jpg"/>
          <p:cNvPicPr>
            <a:picLocks noChangeAspect="1" noChangeArrowheads="1"/>
          </p:cNvPicPr>
          <p:nvPr/>
        </p:nvPicPr>
        <p:blipFill rotWithShape="1">
          <a:blip r:embed="rId2">
            <a:extLst>
              <a:ext uri="{28A0092B-C50C-407E-A947-70E740481C1C}">
                <a14:useLocalDpi xmlns:a14="http://schemas.microsoft.com/office/drawing/2010/main" val="0"/>
              </a:ext>
            </a:extLst>
          </a:blip>
          <a:srcRect b="38395"/>
          <a:stretch/>
        </p:blipFill>
        <p:spPr bwMode="auto">
          <a:xfrm>
            <a:off x="1390022" y="3276600"/>
            <a:ext cx="5486400" cy="23178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4400" dirty="0" smtClean="0"/>
              <a:t>Why are shadows of planets and moons in the shape of a cone?</a:t>
            </a:r>
            <a:endParaRPr lang="en-US" sz="4400" dirty="0"/>
          </a:p>
        </p:txBody>
      </p:sp>
      <p:sp>
        <p:nvSpPr>
          <p:cNvPr id="3" name="TextBox 2"/>
          <p:cNvSpPr txBox="1"/>
          <p:nvPr/>
        </p:nvSpPr>
        <p:spPr>
          <a:xfrm>
            <a:off x="4419600" y="1676400"/>
            <a:ext cx="2590800" cy="830997"/>
          </a:xfrm>
          <a:prstGeom prst="rect">
            <a:avLst/>
          </a:prstGeom>
          <a:noFill/>
        </p:spPr>
        <p:txBody>
          <a:bodyPr wrap="square" rtlCol="0">
            <a:spAutoFit/>
          </a:bodyPr>
          <a:lstStyle/>
          <a:p>
            <a:r>
              <a:rPr lang="en-US" sz="1600" dirty="0" smtClean="0"/>
              <a:t>At this distance, we are closer to the object so it, and its shadow, appear bigger.</a:t>
            </a:r>
            <a:endParaRPr lang="en-US" sz="1600" dirty="0"/>
          </a:p>
        </p:txBody>
      </p:sp>
      <p:cxnSp>
        <p:nvCxnSpPr>
          <p:cNvPr id="5" name="Straight Arrow Connector 4"/>
          <p:cNvCxnSpPr/>
          <p:nvPr/>
        </p:nvCxnSpPr>
        <p:spPr>
          <a:xfrm>
            <a:off x="5181600" y="2507397"/>
            <a:ext cx="381000" cy="11502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562600" y="3657600"/>
            <a:ext cx="0" cy="533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581400" y="3657600"/>
            <a:ext cx="0" cy="5334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5800" y="4800600"/>
            <a:ext cx="2590800" cy="1077218"/>
          </a:xfrm>
          <a:prstGeom prst="rect">
            <a:avLst/>
          </a:prstGeom>
          <a:noFill/>
        </p:spPr>
        <p:txBody>
          <a:bodyPr wrap="square" rtlCol="0">
            <a:spAutoFit/>
          </a:bodyPr>
          <a:lstStyle/>
          <a:p>
            <a:r>
              <a:rPr lang="en-US" sz="1600" dirty="0" smtClean="0"/>
              <a:t>As we get farther away from the object, it appears smaller and consequently its shadow is smaller.</a:t>
            </a:r>
            <a:endParaRPr lang="en-US" sz="1600" dirty="0"/>
          </a:p>
        </p:txBody>
      </p:sp>
      <p:cxnSp>
        <p:nvCxnSpPr>
          <p:cNvPr id="14" name="Straight Arrow Connector 13"/>
          <p:cNvCxnSpPr/>
          <p:nvPr/>
        </p:nvCxnSpPr>
        <p:spPr>
          <a:xfrm flipV="1">
            <a:off x="2895600" y="4191000"/>
            <a:ext cx="685800" cy="7620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7636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20000" cy="6019800"/>
          </a:xfrm>
        </p:spPr>
        <p:txBody>
          <a:bodyPr>
            <a:normAutofit/>
          </a:bodyPr>
          <a:lstStyle/>
          <a:p>
            <a:r>
              <a:rPr lang="en-US" sz="4400" dirty="0" smtClean="0"/>
              <a:t>The moon’s orbit is tilted 5.2° to the ecliptic.  This means that we can’t have an eclipse every month because the moon is either above or below the ecliptic during the correct phase. The </a:t>
            </a:r>
            <a:r>
              <a:rPr lang="en-US" sz="4400" i="1" u="sng" dirty="0" smtClean="0"/>
              <a:t>syzygy</a:t>
            </a:r>
            <a:r>
              <a:rPr lang="en-US" sz="4400" dirty="0" smtClean="0"/>
              <a:t> only happens once or twice a year.</a:t>
            </a:r>
            <a:endParaRPr lang="en-US" sz="4400" dirty="0"/>
          </a:p>
        </p:txBody>
      </p:sp>
    </p:spTree>
    <p:extLst>
      <p:ext uri="{BB962C8B-B14F-4D97-AF65-F5344CB8AC3E}">
        <p14:creationId xmlns:p14="http://schemas.microsoft.com/office/powerpoint/2010/main" val="3194140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cnrt.scsu.edu/courses/psc150/nova_course_website/PSC152_website/Eclipse_Tilt%20_Moon%27s_Orb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1" y="228600"/>
            <a:ext cx="8440508"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350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17340</TotalTime>
  <Words>991</Words>
  <Application>Microsoft Office PowerPoint</Application>
  <PresentationFormat>On-screen Show (4:3)</PresentationFormat>
  <Paragraphs>75</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Adjacency</vt:lpstr>
      <vt:lpstr>Eclipses</vt:lpstr>
      <vt:lpstr>Definition</vt:lpstr>
      <vt:lpstr>PowerPoint Presentation</vt:lpstr>
      <vt:lpstr>Artist’s conception of an eclipse</vt:lpstr>
      <vt:lpstr>PowerPoint Presentation</vt:lpstr>
      <vt:lpstr>PowerPoint Presentation</vt:lpstr>
      <vt:lpstr>Why are shadows of planets and moons in the shape of a cone?</vt:lpstr>
      <vt:lpstr>PowerPoint Presentation</vt:lpstr>
      <vt:lpstr>PowerPoint Presentation</vt:lpstr>
      <vt:lpstr>PowerPoint Presentation</vt:lpstr>
      <vt:lpstr>PowerPoint Presentation</vt:lpstr>
      <vt:lpstr>Solar Eclipse</vt:lpstr>
      <vt:lpstr>Solar Eclipse</vt:lpstr>
      <vt:lpstr>What does an eclipse look like?</vt:lpstr>
      <vt:lpstr>The difference between a total eclipse, a partial eclipse and an annular eclipse.</vt:lpstr>
      <vt:lpstr>PowerPoint Presentation</vt:lpstr>
      <vt:lpstr>PowerPoint Presentation</vt:lpstr>
      <vt:lpstr>Total Solar Eclipse</vt:lpstr>
      <vt:lpstr>Solar Prominence</vt:lpstr>
      <vt:lpstr>Solar Flares</vt:lpstr>
      <vt:lpstr>Aurora Borealis</vt:lpstr>
      <vt:lpstr>Annular solar eclipse</vt:lpstr>
      <vt:lpstr>Partial Solar Eclipse</vt:lpstr>
      <vt:lpstr>Partial Solar Eclipse</vt:lpstr>
      <vt:lpstr>Lunar Eclipse</vt:lpstr>
      <vt:lpstr>PowerPoint Presentation</vt:lpstr>
      <vt:lpstr>PowerPoint Presentation</vt:lpstr>
      <vt:lpstr>PowerPoint Presentation</vt:lpstr>
      <vt:lpstr>PowerPoint Presentation</vt:lpstr>
      <vt:lpstr>Different lunar eclipses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Eclipses</dc:title>
  <dc:creator>Mary Ann Seslar</dc:creator>
  <cp:lastModifiedBy>admin</cp:lastModifiedBy>
  <cp:revision>36</cp:revision>
  <cp:lastPrinted>2017-02-14T17:28:23Z</cp:lastPrinted>
  <dcterms:created xsi:type="dcterms:W3CDTF">2014-12-08T17:46:02Z</dcterms:created>
  <dcterms:modified xsi:type="dcterms:W3CDTF">2017-02-16T00:46:39Z</dcterms:modified>
</cp:coreProperties>
</file>