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56" r:id="rId2"/>
    <p:sldId id="257" r:id="rId3"/>
    <p:sldId id="260" r:id="rId4"/>
    <p:sldId id="273" r:id="rId5"/>
    <p:sldId id="258" r:id="rId6"/>
    <p:sldId id="274" r:id="rId7"/>
    <p:sldId id="275" r:id="rId8"/>
    <p:sldId id="259" r:id="rId9"/>
    <p:sldId id="277" r:id="rId10"/>
    <p:sldId id="262" r:id="rId11"/>
    <p:sldId id="263" r:id="rId12"/>
    <p:sldId id="264" r:id="rId13"/>
    <p:sldId id="265" r:id="rId14"/>
    <p:sldId id="266" r:id="rId15"/>
    <p:sldId id="267" r:id="rId16"/>
    <p:sldId id="268" r:id="rId17"/>
    <p:sldId id="269" r:id="rId18"/>
    <p:sldId id="270" r:id="rId19"/>
    <p:sldId id="271" r:id="rId20"/>
    <p:sldId id="278" r:id="rId21"/>
    <p:sldId id="272" r:id="rId22"/>
    <p:sldId id="279" r:id="rId23"/>
    <p:sldId id="28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p:scale>
          <a:sx n="90" d="100"/>
          <a:sy n="90" d="100"/>
        </p:scale>
        <p:origin x="1398"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930" tIns="46465" rIns="92930" bIns="46465" rtlCol="0"/>
          <a:lstStyle>
            <a:lvl1pPr algn="r">
              <a:defRPr sz="1200"/>
            </a:lvl1pPr>
          </a:lstStyle>
          <a:p>
            <a:fld id="{287C24EF-F65C-41CB-BFE1-B16C1534AB9D}" type="datetimeFigureOut">
              <a:rPr lang="en-US" smtClean="0"/>
              <a:t>2/2/2017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930" tIns="46465" rIns="92930" bIns="46465" rtlCol="0" anchor="b"/>
          <a:lstStyle>
            <a:lvl1pPr algn="r">
              <a:defRPr sz="1200"/>
            </a:lvl1pPr>
          </a:lstStyle>
          <a:p>
            <a:fld id="{0ED854D8-AC74-4EB0-BF63-731E15149C00}" type="slidenum">
              <a:rPr lang="en-US" smtClean="0"/>
              <a:t>‹#›</a:t>
            </a:fld>
            <a:endParaRPr lang="en-US"/>
          </a:p>
        </p:txBody>
      </p:sp>
    </p:spTree>
    <p:extLst>
      <p:ext uri="{BB962C8B-B14F-4D97-AF65-F5344CB8AC3E}">
        <p14:creationId xmlns:p14="http://schemas.microsoft.com/office/powerpoint/2010/main" val="158800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930" tIns="46465" rIns="92930" bIns="46465" rtlCol="0"/>
          <a:lstStyle>
            <a:lvl1pPr algn="r">
              <a:defRPr sz="1200"/>
            </a:lvl1pPr>
          </a:lstStyle>
          <a:p>
            <a:fld id="{F3A76E9F-AC2A-407D-9C9B-FDEEDAD4D215}" type="datetimeFigureOut">
              <a:rPr lang="en-US" smtClean="0"/>
              <a:t>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30" tIns="46465" rIns="92930" bIns="46465" rtlCol="0" anchor="b"/>
          <a:lstStyle>
            <a:lvl1pPr algn="r">
              <a:defRPr sz="1200"/>
            </a:lvl1pPr>
          </a:lstStyle>
          <a:p>
            <a:fld id="{575CF22A-80CA-4498-98C0-755BE1F653EC}" type="slidenum">
              <a:rPr lang="en-US" smtClean="0"/>
              <a:t>‹#›</a:t>
            </a:fld>
            <a:endParaRPr lang="en-US"/>
          </a:p>
        </p:txBody>
      </p:sp>
    </p:spTree>
    <p:extLst>
      <p:ext uri="{BB962C8B-B14F-4D97-AF65-F5344CB8AC3E}">
        <p14:creationId xmlns:p14="http://schemas.microsoft.com/office/powerpoint/2010/main" val="379090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CF22A-80CA-4498-98C0-755BE1F653EC}" type="slidenum">
              <a:rPr lang="en-US" smtClean="0"/>
              <a:t>8</a:t>
            </a:fld>
            <a:endParaRPr lang="en-US"/>
          </a:p>
        </p:txBody>
      </p:sp>
    </p:spTree>
    <p:extLst>
      <p:ext uri="{BB962C8B-B14F-4D97-AF65-F5344CB8AC3E}">
        <p14:creationId xmlns:p14="http://schemas.microsoft.com/office/powerpoint/2010/main" val="257052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7BAE5C-2BBB-4801-BF86-AEAD3DFC1463}"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B813D219-9C41-4DBE-A0B1-945DEED1C98B}"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BAE5C-2BBB-4801-BF86-AEAD3DFC1463}"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D219-9C41-4DBE-A0B1-945DEED1C98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BAE5C-2BBB-4801-BF86-AEAD3DFC1463}"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D219-9C41-4DBE-A0B1-945DEED1C98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7BAE5C-2BBB-4801-BF86-AEAD3DFC1463}" type="datetimeFigureOut">
              <a:rPr lang="en-US" smtClean="0"/>
              <a:t>2/2/2017</a:t>
            </a:fld>
            <a:endParaRPr lang="en-US"/>
          </a:p>
        </p:txBody>
      </p:sp>
      <p:sp>
        <p:nvSpPr>
          <p:cNvPr id="10" name="Slide Number Placeholder 9"/>
          <p:cNvSpPr>
            <a:spLocks noGrp="1"/>
          </p:cNvSpPr>
          <p:nvPr>
            <p:ph type="sldNum" sz="quarter" idx="11"/>
          </p:nvPr>
        </p:nvSpPr>
        <p:spPr/>
        <p:txBody>
          <a:bodyPr/>
          <a:lstStyle/>
          <a:p>
            <a:fld id="{B813D219-9C41-4DBE-A0B1-945DEED1C98B}"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917BAE5C-2BBB-4801-BF86-AEAD3DFC1463}" type="datetimeFigureOut">
              <a:rPr lang="en-US" smtClean="0"/>
              <a:t>2/2/2017</a:t>
            </a:fld>
            <a:endParaRPr lang="en-US"/>
          </a:p>
        </p:txBody>
      </p:sp>
      <p:sp>
        <p:nvSpPr>
          <p:cNvPr id="20" name="Slide Number Placeholder 19"/>
          <p:cNvSpPr>
            <a:spLocks noGrp="1"/>
          </p:cNvSpPr>
          <p:nvPr>
            <p:ph type="sldNum" sz="quarter" idx="11"/>
          </p:nvPr>
        </p:nvSpPr>
        <p:spPr/>
        <p:txBody>
          <a:bodyPr/>
          <a:lstStyle/>
          <a:p>
            <a:fld id="{B813D219-9C41-4DBE-A0B1-945DEED1C98B}"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17BAE5C-2BBB-4801-BF86-AEAD3DFC1463}"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3D219-9C41-4DBE-A0B1-945DEED1C98B}"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17BAE5C-2BBB-4801-BF86-AEAD3DFC1463}"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3D219-9C41-4DBE-A0B1-945DEED1C98B}"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7BAE5C-2BBB-4801-BF86-AEAD3DFC1463}"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3D219-9C41-4DBE-A0B1-945DEED1C98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7BAE5C-2BBB-4801-BF86-AEAD3DFC1463}" type="datetimeFigureOut">
              <a:rPr lang="en-US" smtClean="0"/>
              <a:t>2/2/2017</a:t>
            </a:fld>
            <a:endParaRPr lang="en-US"/>
          </a:p>
        </p:txBody>
      </p:sp>
      <p:sp>
        <p:nvSpPr>
          <p:cNvPr id="6" name="Slide Number Placeholder 5"/>
          <p:cNvSpPr>
            <a:spLocks noGrp="1"/>
          </p:cNvSpPr>
          <p:nvPr>
            <p:ph type="sldNum" sz="quarter" idx="11"/>
          </p:nvPr>
        </p:nvSpPr>
        <p:spPr/>
        <p:txBody>
          <a:bodyPr/>
          <a:lstStyle/>
          <a:p>
            <a:fld id="{B813D219-9C41-4DBE-A0B1-945DEED1C98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917BAE5C-2BBB-4801-BF86-AEAD3DFC1463}" type="datetimeFigureOut">
              <a:rPr lang="en-US" smtClean="0"/>
              <a:t>2/2/2017</a:t>
            </a:fld>
            <a:endParaRPr lang="en-US"/>
          </a:p>
        </p:txBody>
      </p:sp>
      <p:sp>
        <p:nvSpPr>
          <p:cNvPr id="10" name="Slide Number Placeholder 9"/>
          <p:cNvSpPr>
            <a:spLocks noGrp="1"/>
          </p:cNvSpPr>
          <p:nvPr>
            <p:ph type="sldNum" sz="quarter" idx="15"/>
          </p:nvPr>
        </p:nvSpPr>
        <p:spPr/>
        <p:txBody>
          <a:bodyPr/>
          <a:lstStyle/>
          <a:p>
            <a:fld id="{B813D219-9C41-4DBE-A0B1-945DEED1C98B}"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BAE5C-2BBB-4801-BF86-AEAD3DFC1463}"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3D219-9C41-4DBE-A0B1-945DEED1C98B}"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B813D219-9C41-4DBE-A0B1-945DEED1C98B}"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917BAE5C-2BBB-4801-BF86-AEAD3DFC1463}" type="datetimeFigureOut">
              <a:rPr lang="en-US" smtClean="0"/>
              <a:t>2/2/2017</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Moon and Sun Model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0955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Assembly</a:t>
            </a:r>
            <a:endParaRPr lang="en-US" dirty="0"/>
          </a:p>
        </p:txBody>
      </p:sp>
      <p:sp>
        <p:nvSpPr>
          <p:cNvPr id="4" name="Content Placeholder 3"/>
          <p:cNvSpPr>
            <a:spLocks noGrp="1"/>
          </p:cNvSpPr>
          <p:nvPr>
            <p:ph idx="1"/>
          </p:nvPr>
        </p:nvSpPr>
        <p:spPr/>
        <p:txBody>
          <a:bodyPr/>
          <a:lstStyle/>
          <a:p>
            <a:r>
              <a:rPr lang="en-US" dirty="0" smtClean="0"/>
              <a:t>Glue the colored and labeled pieces onto a piece of oak-tag board, old manila folder or cardstock.</a:t>
            </a:r>
          </a:p>
          <a:p>
            <a:r>
              <a:rPr lang="en-US" dirty="0" smtClean="0"/>
              <a:t>Carefully cut out all the pieces</a:t>
            </a:r>
          </a:p>
          <a:p>
            <a:r>
              <a:rPr lang="en-US" dirty="0" smtClean="0"/>
              <a:t>Using scissors, a nail, or some sharp object, pierce the pieces through the marked points, making a small hole in them</a:t>
            </a:r>
            <a:endParaRPr lang="en-US" dirty="0"/>
          </a:p>
        </p:txBody>
      </p:sp>
    </p:spTree>
    <p:extLst>
      <p:ext uri="{BB962C8B-B14F-4D97-AF65-F5344CB8AC3E}">
        <p14:creationId xmlns:p14="http://schemas.microsoft.com/office/powerpoint/2010/main" val="3124172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29862" y="542649"/>
            <a:ext cx="2176637" cy="5735321"/>
            <a:chOff x="0" y="0"/>
            <a:chExt cx="3331706" cy="9384665"/>
          </a:xfrm>
        </p:grpSpPr>
        <p:sp>
          <p:nvSpPr>
            <p:cNvPr id="37" name="Oval 36"/>
            <p:cNvSpPr/>
            <p:nvPr/>
          </p:nvSpPr>
          <p:spPr>
            <a:xfrm rot="3951773">
              <a:off x="28575" y="9525"/>
              <a:ext cx="3223350" cy="32233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38" name="Group 37"/>
            <p:cNvGrpSpPr/>
            <p:nvPr/>
          </p:nvGrpSpPr>
          <p:grpSpPr>
            <a:xfrm>
              <a:off x="0" y="0"/>
              <a:ext cx="3331706" cy="9384665"/>
              <a:chOff x="0" y="0"/>
              <a:chExt cx="3331706" cy="9384665"/>
            </a:xfrm>
          </p:grpSpPr>
          <p:cxnSp>
            <p:nvCxnSpPr>
              <p:cNvPr id="39" name="Straight Connector 38"/>
              <p:cNvCxnSpPr/>
              <p:nvPr/>
            </p:nvCxnSpPr>
            <p:spPr>
              <a:xfrm flipH="1">
                <a:off x="1581147" y="3200400"/>
                <a:ext cx="407931" cy="4657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76272" y="3114675"/>
                <a:ext cx="377190" cy="464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rot="3483071">
                <a:off x="485772" y="485775"/>
                <a:ext cx="2279015" cy="2279015"/>
                <a:chOff x="472069" y="472069"/>
                <a:chExt cx="2279353" cy="2279353"/>
              </a:xfrm>
            </p:grpSpPr>
            <p:cxnSp>
              <p:nvCxnSpPr>
                <p:cNvPr id="70" name="Straight Connector 69"/>
                <p:cNvCxnSpPr/>
                <p:nvPr/>
              </p:nvCxnSpPr>
              <p:spPr>
                <a:xfrm>
                  <a:off x="472069" y="472069"/>
                  <a:ext cx="2279353" cy="22793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72069" y="472069"/>
                  <a:ext cx="2279353" cy="22793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rot="20151773" flipH="1" flipV="1">
                <a:off x="190497" y="828675"/>
                <a:ext cx="2857503" cy="15644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rot="2523772">
                <a:off x="495297" y="485775"/>
                <a:ext cx="2279254" cy="2279238"/>
                <a:chOff x="472069" y="478499"/>
                <a:chExt cx="2279353" cy="2279353"/>
              </a:xfrm>
            </p:grpSpPr>
            <p:cxnSp>
              <p:nvCxnSpPr>
                <p:cNvPr id="68" name="Straight Connector 67"/>
                <p:cNvCxnSpPr/>
                <p:nvPr/>
              </p:nvCxnSpPr>
              <p:spPr>
                <a:xfrm>
                  <a:off x="472069" y="478499"/>
                  <a:ext cx="2279353" cy="22793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72069" y="478499"/>
                  <a:ext cx="2279353" cy="22793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27"/>
              <p:cNvSpPr txBox="1"/>
              <p:nvPr/>
            </p:nvSpPr>
            <p:spPr>
              <a:xfrm rot="11007088">
                <a:off x="1485897" y="0"/>
                <a:ext cx="592569" cy="339725"/>
              </a:xfrm>
              <a:prstGeom prst="rect">
                <a:avLst/>
              </a:prstGeom>
              <a:noFill/>
              <a:ln>
                <a:solidFill>
                  <a:schemeClr val="tx1"/>
                </a:solidFill>
              </a:ln>
            </p:spPr>
            <p:txBody>
              <a:bodyPr wrap="square" rtlCol="0">
                <a:noAutofit/>
              </a:bodyPr>
              <a:lstStyle/>
              <a:p>
                <a:pPr marL="0" marR="0" algn="ctr">
                  <a:spcBef>
                    <a:spcPts val="0"/>
                  </a:spcBef>
                  <a:spcAft>
                    <a:spcPts val="0"/>
                  </a:spcAft>
                </a:pPr>
                <a:r>
                  <a:rPr lang="en-US" sz="500" kern="1200" dirty="0">
                    <a:effectLst/>
                    <a:latin typeface="Calibri"/>
                    <a:ea typeface="Times New Roman"/>
                    <a:cs typeface="Times New Roman"/>
                  </a:rPr>
                  <a:t>12 am</a:t>
                </a:r>
                <a:endParaRPr lang="en-US" sz="1000" dirty="0">
                  <a:effectLst/>
                  <a:latin typeface="Times New Roman"/>
                  <a:ea typeface="Times New Roman"/>
                </a:endParaRPr>
              </a:p>
              <a:p>
                <a:pPr marL="0" marR="0" algn="ctr">
                  <a:spcBef>
                    <a:spcPts val="0"/>
                  </a:spcBef>
                  <a:spcAft>
                    <a:spcPts val="0"/>
                  </a:spcAft>
                </a:pPr>
                <a:r>
                  <a:rPr lang="en-US" sz="500" kern="1200" dirty="0" err="1">
                    <a:effectLst/>
                    <a:latin typeface="Calibri"/>
                    <a:ea typeface="Times New Roman"/>
                    <a:cs typeface="Times New Roman"/>
                  </a:rPr>
                  <a:t>Midnightt</a:t>
                </a:r>
                <a:endParaRPr lang="en-US" sz="1000" dirty="0">
                  <a:effectLst/>
                  <a:latin typeface="Times New Roman"/>
                  <a:ea typeface="Times New Roman"/>
                </a:endParaRPr>
              </a:p>
            </p:txBody>
          </p:sp>
          <p:sp>
            <p:nvSpPr>
              <p:cNvPr id="45" name="TextBox 28"/>
              <p:cNvSpPr txBox="1"/>
              <p:nvPr/>
            </p:nvSpPr>
            <p:spPr>
              <a:xfrm rot="21072148">
                <a:off x="1561380" y="2832500"/>
                <a:ext cx="715798" cy="397089"/>
              </a:xfrm>
              <a:prstGeom prst="rect">
                <a:avLst/>
              </a:prstGeom>
              <a:noFill/>
              <a:ln>
                <a:solidFill>
                  <a:schemeClr val="tx1"/>
                </a:solidFill>
              </a:ln>
            </p:spPr>
            <p:txBody>
              <a:bodyPr wrap="square" rtlCol="0">
                <a:noAutofit/>
              </a:bodyPr>
              <a:lstStyle/>
              <a:p>
                <a:pPr marL="0" marR="0" algn="ctr">
                  <a:spcBef>
                    <a:spcPts val="0"/>
                  </a:spcBef>
                  <a:spcAft>
                    <a:spcPts val="0"/>
                  </a:spcAft>
                </a:pPr>
                <a:r>
                  <a:rPr lang="en-US" sz="800" kern="1200" dirty="0">
                    <a:effectLst/>
                    <a:latin typeface="Calibri"/>
                    <a:ea typeface="Times New Roman"/>
                    <a:cs typeface="Times New Roman"/>
                  </a:rPr>
                  <a:t>1 pm</a:t>
                </a:r>
                <a:endParaRPr lang="en-US" sz="1200" dirty="0">
                  <a:effectLst/>
                  <a:latin typeface="Times New Roman"/>
                  <a:ea typeface="Times New Roman"/>
                </a:endParaRPr>
              </a:p>
            </p:txBody>
          </p:sp>
          <p:grpSp>
            <p:nvGrpSpPr>
              <p:cNvPr id="46" name="Group 45"/>
              <p:cNvGrpSpPr/>
              <p:nvPr/>
            </p:nvGrpSpPr>
            <p:grpSpPr>
              <a:xfrm>
                <a:off x="190497" y="7648575"/>
                <a:ext cx="1717675" cy="1736090"/>
                <a:chOff x="0" y="0"/>
                <a:chExt cx="1717876" cy="1736361"/>
              </a:xfrm>
            </p:grpSpPr>
            <p:pic>
              <p:nvPicPr>
                <p:cNvPr id="66" name="Picture 65" descr="http://www.illustrationsof.com/royalty-free-sun-clipart-illustration-1111588.jpg"/>
                <p:cNvPicPr>
                  <a:picLocks noChangeAspect="1"/>
                </p:cNvPicPr>
                <p:nvPr/>
              </p:nvPicPr>
              <p:blipFill rotWithShape="1">
                <a:blip r:embed="rId2" cstate="print">
                  <a:extLst>
                    <a:ext uri="{28A0092B-C50C-407E-A947-70E740481C1C}">
                      <a14:useLocalDpi xmlns:a14="http://schemas.microsoft.com/office/drawing/2010/main" val="0"/>
                    </a:ext>
                  </a:extLst>
                </a:blip>
                <a:srcRect b="9872"/>
                <a:stretch/>
              </p:blipFill>
              <p:spPr bwMode="auto">
                <a:xfrm rot="11678659">
                  <a:off x="133632" y="209268"/>
                  <a:ext cx="1447800" cy="13716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7" name="Oval 66"/>
                <p:cNvSpPr/>
                <p:nvPr/>
              </p:nvSpPr>
              <p:spPr>
                <a:xfrm rot="3951773">
                  <a:off x="-9243" y="9243"/>
                  <a:ext cx="1736361" cy="17178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cxnSp>
            <p:nvCxnSpPr>
              <p:cNvPr id="47" name="Straight Arrow Connector 46"/>
              <p:cNvCxnSpPr/>
              <p:nvPr/>
            </p:nvCxnSpPr>
            <p:spPr>
              <a:xfrm flipH="1">
                <a:off x="1266822" y="3752850"/>
                <a:ext cx="209284" cy="2597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27"/>
              <p:cNvSpPr txBox="1"/>
              <p:nvPr/>
            </p:nvSpPr>
            <p:spPr>
              <a:xfrm rot="308702">
                <a:off x="1168893" y="2794407"/>
                <a:ext cx="709917" cy="340987"/>
              </a:xfrm>
              <a:prstGeom prst="rect">
                <a:avLst/>
              </a:prstGeom>
              <a:noFill/>
              <a:ln>
                <a:solidFill>
                  <a:schemeClr val="tx1"/>
                </a:solidFill>
              </a:ln>
            </p:spPr>
            <p:txBody>
              <a:bodyPr wrap="square" rtlCol="0">
                <a:noAutofit/>
              </a:bodyPr>
              <a:lstStyle/>
              <a:p>
                <a:pPr marL="0" marR="0" algn="ctr">
                  <a:spcBef>
                    <a:spcPts val="0"/>
                  </a:spcBef>
                  <a:spcAft>
                    <a:spcPts val="0"/>
                  </a:spcAft>
                </a:pPr>
                <a:r>
                  <a:rPr lang="en-US" sz="800" kern="1200" dirty="0">
                    <a:effectLst/>
                    <a:latin typeface="Calibri"/>
                    <a:ea typeface="Times New Roman"/>
                    <a:cs typeface="Times New Roman"/>
                  </a:rPr>
                  <a:t>12 pm</a:t>
                </a:r>
                <a:endParaRPr lang="en-US" sz="1200" dirty="0">
                  <a:effectLst/>
                  <a:latin typeface="Times New Roman"/>
                  <a:ea typeface="Times New Roman"/>
                </a:endParaRPr>
              </a:p>
              <a:p>
                <a:pPr marL="0" marR="0" algn="ctr">
                  <a:spcBef>
                    <a:spcPts val="0"/>
                  </a:spcBef>
                  <a:spcAft>
                    <a:spcPts val="0"/>
                  </a:spcAft>
                </a:pPr>
                <a:r>
                  <a:rPr lang="en-US" sz="800" kern="1200" dirty="0">
                    <a:effectLst/>
                    <a:latin typeface="Calibri"/>
                    <a:ea typeface="Times New Roman"/>
                    <a:cs typeface="Times New Roman"/>
                  </a:rPr>
                  <a:t>Noon</a:t>
                </a:r>
                <a:endParaRPr lang="en-US" sz="1200" dirty="0">
                  <a:effectLst/>
                  <a:latin typeface="Times New Roman"/>
                  <a:ea typeface="Times New Roman"/>
                </a:endParaRPr>
              </a:p>
            </p:txBody>
          </p:sp>
          <p:sp>
            <p:nvSpPr>
              <p:cNvPr id="49" name="TextBox 30"/>
              <p:cNvSpPr txBox="1"/>
              <p:nvPr/>
            </p:nvSpPr>
            <p:spPr>
              <a:xfrm rot="16357382">
                <a:off x="2733361" y="1555105"/>
                <a:ext cx="768262" cy="428428"/>
              </a:xfrm>
              <a:prstGeom prst="rect">
                <a:avLst/>
              </a:prstGeom>
              <a:noFill/>
              <a:ln>
                <a:solidFill>
                  <a:schemeClr val="tx1"/>
                </a:solidFill>
              </a:ln>
            </p:spPr>
            <p:txBody>
              <a:bodyPr wrap="square" rtlCol="0">
                <a:noAutofit/>
              </a:bodyPr>
              <a:lstStyle/>
              <a:p>
                <a:pPr marL="0" marR="0" algn="ctr">
                  <a:spcBef>
                    <a:spcPts val="0"/>
                  </a:spcBef>
                  <a:spcAft>
                    <a:spcPts val="0"/>
                  </a:spcAft>
                </a:pPr>
                <a:r>
                  <a:rPr lang="en-US" sz="800" kern="1200" dirty="0">
                    <a:effectLst/>
                    <a:latin typeface="Calibri"/>
                    <a:ea typeface="Times New Roman"/>
                    <a:cs typeface="Times New Roman"/>
                  </a:rPr>
                  <a:t>6 pm</a:t>
                </a:r>
                <a:endParaRPr lang="en-US" sz="1200" dirty="0">
                  <a:effectLst/>
                  <a:latin typeface="Times New Roman"/>
                  <a:ea typeface="Times New Roman"/>
                </a:endParaRPr>
              </a:p>
            </p:txBody>
          </p:sp>
          <p:sp>
            <p:nvSpPr>
              <p:cNvPr id="50" name="TextBox 29"/>
              <p:cNvSpPr txBox="1"/>
              <p:nvPr/>
            </p:nvSpPr>
            <p:spPr>
              <a:xfrm rot="10076649">
                <a:off x="1171573" y="95250"/>
                <a:ext cx="387425" cy="215265"/>
              </a:xfrm>
              <a:prstGeom prst="rect">
                <a:avLst/>
              </a:prstGeom>
              <a:noFill/>
              <a:ln>
                <a:solidFill>
                  <a:schemeClr val="tx1"/>
                </a:solidFill>
              </a:ln>
            </p:spPr>
            <p:txBody>
              <a:bodyPr wrap="square" rtlCol="0">
                <a:noAutofit/>
              </a:bodyPr>
              <a:lstStyle/>
              <a:p>
                <a:pPr marL="0" marR="0" algn="ctr">
                  <a:spcBef>
                    <a:spcPts val="0"/>
                  </a:spcBef>
                  <a:spcAft>
                    <a:spcPts val="0"/>
                  </a:spcAft>
                </a:pPr>
                <a:r>
                  <a:rPr lang="en-US" sz="800" kern="1200" dirty="0">
                    <a:effectLst/>
                    <a:latin typeface="Calibri"/>
                    <a:ea typeface="Times New Roman"/>
                    <a:cs typeface="Times New Roman"/>
                  </a:rPr>
                  <a:t>1 </a:t>
                </a:r>
                <a:r>
                  <a:rPr lang="en-US" sz="300" kern="1200" dirty="0">
                    <a:effectLst/>
                    <a:latin typeface="Calibri"/>
                    <a:ea typeface="Times New Roman"/>
                    <a:cs typeface="Times New Roman"/>
                  </a:rPr>
                  <a:t>am</a:t>
                </a:r>
                <a:endParaRPr lang="en-US" sz="800" dirty="0">
                  <a:effectLst/>
                  <a:latin typeface="Times New Roman"/>
                  <a:ea typeface="Times New Roman"/>
                </a:endParaRPr>
              </a:p>
            </p:txBody>
          </p:sp>
          <p:cxnSp>
            <p:nvCxnSpPr>
              <p:cNvPr id="51" name="Straight Connector 50"/>
              <p:cNvCxnSpPr/>
              <p:nvPr/>
            </p:nvCxnSpPr>
            <p:spPr>
              <a:xfrm rot="3951773">
                <a:off x="2343147" y="123825"/>
                <a:ext cx="111755"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3951773">
                <a:off x="790572" y="2952750"/>
                <a:ext cx="111755"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20151773">
                <a:off x="171447" y="771525"/>
                <a:ext cx="111754"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20151773">
                <a:off x="3009897" y="2295525"/>
                <a:ext cx="111754"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3951773">
                <a:off x="2733672" y="390525"/>
                <a:ext cx="54608"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3951773">
                <a:off x="485772" y="2714625"/>
                <a:ext cx="54608"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9351773">
                <a:off x="466722" y="447675"/>
                <a:ext cx="54607"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9351773">
                <a:off x="2752722" y="2647950"/>
                <a:ext cx="54607"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3951773">
                <a:off x="3009897" y="723900"/>
                <a:ext cx="0" cy="1333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3951773">
                <a:off x="257172" y="2371725"/>
                <a:ext cx="0" cy="1428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3951773" flipH="1">
                <a:off x="3157534" y="1081088"/>
                <a:ext cx="47624"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3951773" flipH="1">
                <a:off x="52384" y="1995488"/>
                <a:ext cx="47624"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3951773" flipH="1">
                <a:off x="2371722" y="2990850"/>
                <a:ext cx="171442" cy="18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3951773" flipH="1">
                <a:off x="723897" y="266700"/>
                <a:ext cx="1598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88834">
                <a:off x="495297" y="485775"/>
                <a:ext cx="2278916" cy="2278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Oval 5"/>
          <p:cNvSpPr/>
          <p:nvPr/>
        </p:nvSpPr>
        <p:spPr>
          <a:xfrm>
            <a:off x="2374822" y="1509404"/>
            <a:ext cx="70600" cy="6520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4751675" y="1543525"/>
            <a:ext cx="70600" cy="6520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0</a:t>
            </a:r>
          </a:p>
        </p:txBody>
      </p:sp>
      <p:grpSp>
        <p:nvGrpSpPr>
          <p:cNvPr id="8" name="Group 7"/>
          <p:cNvGrpSpPr/>
          <p:nvPr/>
        </p:nvGrpSpPr>
        <p:grpSpPr>
          <a:xfrm>
            <a:off x="3939780" y="804242"/>
            <a:ext cx="1729690" cy="1549841"/>
            <a:chOff x="0" y="0"/>
            <a:chExt cx="2114550" cy="2114550"/>
          </a:xfrm>
        </p:grpSpPr>
        <p:pic>
          <p:nvPicPr>
            <p:cNvPr id="24" name="irc_mi" descr="http://a.static.trunity.net/files/121001_121100/121087/250px-Northern_Hemisphere_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4550" cy="2114550"/>
            </a:xfrm>
            <a:prstGeom prst="rect">
              <a:avLst/>
            </a:prstGeom>
            <a:noFill/>
            <a:ln>
              <a:noFill/>
            </a:ln>
          </p:spPr>
        </p:pic>
        <p:cxnSp>
          <p:nvCxnSpPr>
            <p:cNvPr id="25" name="Straight Connector 24"/>
            <p:cNvCxnSpPr/>
            <p:nvPr/>
          </p:nvCxnSpPr>
          <p:spPr>
            <a:xfrm>
              <a:off x="1057275" y="866775"/>
              <a:ext cx="0" cy="428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042988" y="842962"/>
              <a:ext cx="0" cy="428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00050" y="819150"/>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Oval 27"/>
            <p:cNvSpPr/>
            <p:nvPr/>
          </p:nvSpPr>
          <p:spPr>
            <a:xfrm>
              <a:off x="466725" y="1257300"/>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Oval 28"/>
            <p:cNvSpPr/>
            <p:nvPr/>
          </p:nvSpPr>
          <p:spPr>
            <a:xfrm>
              <a:off x="895350" y="77152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al 29"/>
            <p:cNvSpPr/>
            <p:nvPr/>
          </p:nvSpPr>
          <p:spPr>
            <a:xfrm>
              <a:off x="704850" y="2190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val 30"/>
            <p:cNvSpPr/>
            <p:nvPr/>
          </p:nvSpPr>
          <p:spPr>
            <a:xfrm>
              <a:off x="1457325" y="5619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val 31"/>
            <p:cNvSpPr/>
            <p:nvPr/>
          </p:nvSpPr>
          <p:spPr>
            <a:xfrm>
              <a:off x="1847850" y="1219200"/>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Oval 32"/>
            <p:cNvSpPr/>
            <p:nvPr/>
          </p:nvSpPr>
          <p:spPr>
            <a:xfrm>
              <a:off x="1590675" y="160972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Oval 33"/>
            <p:cNvSpPr/>
            <p:nvPr/>
          </p:nvSpPr>
          <p:spPr>
            <a:xfrm>
              <a:off x="1000125" y="16287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Oval 34"/>
            <p:cNvSpPr/>
            <p:nvPr/>
          </p:nvSpPr>
          <p:spPr>
            <a:xfrm>
              <a:off x="133350" y="14382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al 35"/>
            <p:cNvSpPr/>
            <p:nvPr/>
          </p:nvSpPr>
          <p:spPr>
            <a:xfrm>
              <a:off x="885825" y="119062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9" name="Group 8"/>
          <p:cNvGrpSpPr/>
          <p:nvPr/>
        </p:nvGrpSpPr>
        <p:grpSpPr>
          <a:xfrm>
            <a:off x="3398516" y="3169948"/>
            <a:ext cx="726391" cy="2169324"/>
            <a:chOff x="0" y="0"/>
            <a:chExt cx="904240" cy="4303078"/>
          </a:xfrm>
        </p:grpSpPr>
        <p:sp>
          <p:nvSpPr>
            <p:cNvPr id="18" name="Flowchart: Delay 17"/>
            <p:cNvSpPr/>
            <p:nvPr/>
          </p:nvSpPr>
          <p:spPr>
            <a:xfrm rot="5400000">
              <a:off x="-57150" y="3343275"/>
              <a:ext cx="1018540" cy="901065"/>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0" y="0"/>
              <a:ext cx="904240" cy="3286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47625" y="3105150"/>
              <a:ext cx="828040"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1" name="Straight Arrow Connector 20"/>
            <p:cNvCxnSpPr/>
            <p:nvPr/>
          </p:nvCxnSpPr>
          <p:spPr>
            <a:xfrm flipV="1">
              <a:off x="285750" y="1504950"/>
              <a:ext cx="0" cy="1438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 Box 2"/>
            <p:cNvSpPr txBox="1">
              <a:spLocks noChangeArrowheads="1"/>
            </p:cNvSpPr>
            <p:nvPr/>
          </p:nvSpPr>
          <p:spPr bwMode="auto">
            <a:xfrm>
              <a:off x="200025" y="2943225"/>
              <a:ext cx="625244" cy="24324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a:ea typeface="Calibri"/>
                  <a:cs typeface="Times New Roman"/>
                </a:rPr>
                <a:t>inertia</a:t>
              </a:r>
            </a:p>
          </p:txBody>
        </p:sp>
        <p:cxnSp>
          <p:nvCxnSpPr>
            <p:cNvPr id="23" name="Straight Arrow Connector 22"/>
            <p:cNvCxnSpPr/>
            <p:nvPr/>
          </p:nvCxnSpPr>
          <p:spPr>
            <a:xfrm>
              <a:off x="295275" y="2933700"/>
              <a:ext cx="5263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0" name="irc_mi" descr="http://www.qacps.k12.md.us/ces/clipart/Carson%20Dellosa%20Clipart/Carson%20Dellosa%20Seasons,%20Holidays,%20and%20Celebrations/Images/Black%20and%20White%20Images/Fall%20Clip%20Art/MOON_FULL_BW.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433816" y="4773624"/>
            <a:ext cx="611863" cy="568679"/>
          </a:xfrm>
          <a:prstGeom prst="rect">
            <a:avLst/>
          </a:prstGeom>
          <a:noFill/>
          <a:ln>
            <a:noFill/>
          </a:ln>
        </p:spPr>
      </p:pic>
      <p:sp>
        <p:nvSpPr>
          <p:cNvPr id="11" name="Oval 10"/>
          <p:cNvSpPr/>
          <p:nvPr/>
        </p:nvSpPr>
        <p:spPr>
          <a:xfrm>
            <a:off x="3727981" y="3317805"/>
            <a:ext cx="70600" cy="6520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0</a:t>
            </a:r>
          </a:p>
        </p:txBody>
      </p:sp>
      <p:grpSp>
        <p:nvGrpSpPr>
          <p:cNvPr id="12" name="Group 11"/>
          <p:cNvGrpSpPr/>
          <p:nvPr/>
        </p:nvGrpSpPr>
        <p:grpSpPr>
          <a:xfrm rot="16200000" flipH="1">
            <a:off x="4482658" y="2255840"/>
            <a:ext cx="2817617" cy="2976950"/>
            <a:chOff x="19699" y="1"/>
            <a:chExt cx="5179517" cy="5449005"/>
          </a:xfrm>
        </p:grpSpPr>
        <p:sp>
          <p:nvSpPr>
            <p:cNvPr id="14" name="Chord 13"/>
            <p:cNvSpPr/>
            <p:nvPr/>
          </p:nvSpPr>
          <p:spPr>
            <a:xfrm rot="7759145">
              <a:off x="-115045" y="134745"/>
              <a:ext cx="5449005" cy="5179517"/>
            </a:xfrm>
            <a:prstGeom prst="chord">
              <a:avLst>
                <a:gd name="adj1" fmla="val 2700000"/>
                <a:gd name="adj2" fmla="val 1411576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5" name="Straight Connector 14"/>
            <p:cNvCxnSpPr/>
            <p:nvPr/>
          </p:nvCxnSpPr>
          <p:spPr>
            <a:xfrm flipV="1">
              <a:off x="2646556" y="85758"/>
              <a:ext cx="0" cy="28308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hord 15"/>
            <p:cNvSpPr/>
            <p:nvPr/>
          </p:nvSpPr>
          <p:spPr>
            <a:xfrm rot="13787004" flipV="1">
              <a:off x="2134928" y="2524158"/>
              <a:ext cx="1028065" cy="993140"/>
            </a:xfrm>
            <a:prstGeom prst="chord">
              <a:avLst>
                <a:gd name="adj1" fmla="val 2700000"/>
                <a:gd name="adj2" fmla="val 1411576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Oval 16"/>
            <p:cNvSpPr/>
            <p:nvPr/>
          </p:nvSpPr>
          <p:spPr>
            <a:xfrm>
              <a:off x="2624785" y="3209958"/>
              <a:ext cx="76200" cy="76200"/>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3" name="Oval 12"/>
          <p:cNvSpPr/>
          <p:nvPr/>
        </p:nvSpPr>
        <p:spPr>
          <a:xfrm>
            <a:off x="6151901" y="3727254"/>
            <a:ext cx="70600" cy="6520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0</a:t>
            </a:r>
          </a:p>
        </p:txBody>
      </p:sp>
      <p:sp>
        <p:nvSpPr>
          <p:cNvPr id="73" name="Oval 72"/>
          <p:cNvSpPr/>
          <p:nvPr/>
        </p:nvSpPr>
        <p:spPr>
          <a:xfrm>
            <a:off x="2336185" y="1455276"/>
            <a:ext cx="131712" cy="1369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756419" y="1510697"/>
            <a:ext cx="131712" cy="1369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708708" y="3281943"/>
            <a:ext cx="131712" cy="1369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962781" y="3697338"/>
            <a:ext cx="131712" cy="1369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891467" y="372745"/>
            <a:ext cx="3062650" cy="2031325"/>
          </a:xfrm>
          <a:prstGeom prst="rect">
            <a:avLst/>
          </a:prstGeom>
          <a:noFill/>
        </p:spPr>
        <p:txBody>
          <a:bodyPr wrap="square" rtlCol="0">
            <a:spAutoFit/>
          </a:bodyPr>
          <a:lstStyle/>
          <a:p>
            <a:pPr marL="285750" indent="-285750">
              <a:buFont typeface="Arial" pitchFamily="34" charset="0"/>
              <a:buChar char="•"/>
            </a:pPr>
            <a:r>
              <a:rPr lang="en-US" dirty="0" smtClean="0">
                <a:solidFill>
                  <a:srgbClr val="FF0000"/>
                </a:solidFill>
              </a:rPr>
              <a:t>Pierce holes in each shape at the red dot.</a:t>
            </a:r>
          </a:p>
          <a:p>
            <a:pPr marL="285750" indent="-285750">
              <a:buFont typeface="Arial" pitchFamily="34" charset="0"/>
              <a:buChar char="•"/>
            </a:pPr>
            <a:r>
              <a:rPr lang="en-US" dirty="0" smtClean="0">
                <a:solidFill>
                  <a:srgbClr val="FF0000"/>
                </a:solidFill>
              </a:rPr>
              <a:t>Use scissors to round out the holes so they turn easily.</a:t>
            </a:r>
          </a:p>
          <a:p>
            <a:pPr marL="285750" indent="-285750">
              <a:buFont typeface="Arial" pitchFamily="34" charset="0"/>
              <a:buChar char="•"/>
            </a:pPr>
            <a:r>
              <a:rPr lang="en-US" dirty="0" smtClean="0">
                <a:solidFill>
                  <a:srgbClr val="FF0000"/>
                </a:solidFill>
              </a:rPr>
              <a:t>BE CAREFUL!!! DO NOT MAKE THE HOLES TOO BIG!</a:t>
            </a:r>
            <a:endParaRPr lang="en-US" dirty="0">
              <a:solidFill>
                <a:srgbClr val="FF0000"/>
              </a:solidFill>
            </a:endParaRPr>
          </a:p>
        </p:txBody>
      </p:sp>
      <p:grpSp>
        <p:nvGrpSpPr>
          <p:cNvPr id="72" name="Group 71"/>
          <p:cNvGrpSpPr/>
          <p:nvPr/>
        </p:nvGrpSpPr>
        <p:grpSpPr>
          <a:xfrm>
            <a:off x="7315200" y="3169948"/>
            <a:ext cx="733647" cy="2122130"/>
            <a:chOff x="7315200" y="3169948"/>
            <a:chExt cx="733647" cy="2122130"/>
          </a:xfrm>
        </p:grpSpPr>
        <p:sp>
          <p:nvSpPr>
            <p:cNvPr id="2" name="Oval 1"/>
            <p:cNvSpPr/>
            <p:nvPr/>
          </p:nvSpPr>
          <p:spPr>
            <a:xfrm>
              <a:off x="7315200" y="3169948"/>
              <a:ext cx="733647" cy="624157"/>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02282" y="3780419"/>
              <a:ext cx="154172" cy="1511659"/>
            </a:xfrm>
            <a:prstGeom prst="rect">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6581553" y="2498534"/>
            <a:ext cx="733647" cy="2122130"/>
            <a:chOff x="7315200" y="3169948"/>
            <a:chExt cx="733647" cy="2122130"/>
          </a:xfrm>
        </p:grpSpPr>
        <p:sp>
          <p:nvSpPr>
            <p:cNvPr id="79" name="Oval 78"/>
            <p:cNvSpPr/>
            <p:nvPr/>
          </p:nvSpPr>
          <p:spPr>
            <a:xfrm>
              <a:off x="7315200" y="3169948"/>
              <a:ext cx="733647" cy="624157"/>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602282" y="3780419"/>
              <a:ext cx="154172" cy="1511659"/>
            </a:xfrm>
            <a:prstGeom prst="rect">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6889733" y="2725888"/>
            <a:ext cx="131712" cy="1369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02282" y="3413560"/>
            <a:ext cx="131712" cy="1369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36132" y="540068"/>
            <a:ext cx="301686" cy="369332"/>
          </a:xfrm>
          <a:prstGeom prst="rect">
            <a:avLst/>
          </a:prstGeom>
          <a:noFill/>
        </p:spPr>
        <p:txBody>
          <a:bodyPr wrap="none" rtlCol="0">
            <a:spAutoFit/>
          </a:bodyPr>
          <a:lstStyle/>
          <a:p>
            <a:r>
              <a:rPr lang="en-US" dirty="0" smtClean="0"/>
              <a:t>1</a:t>
            </a:r>
            <a:endParaRPr lang="en-US" dirty="0"/>
          </a:p>
        </p:txBody>
      </p:sp>
      <p:sp>
        <p:nvSpPr>
          <p:cNvPr id="83" name="TextBox 82"/>
          <p:cNvSpPr txBox="1"/>
          <p:nvPr/>
        </p:nvSpPr>
        <p:spPr>
          <a:xfrm>
            <a:off x="7271949" y="2625946"/>
            <a:ext cx="301686" cy="369332"/>
          </a:xfrm>
          <a:prstGeom prst="rect">
            <a:avLst/>
          </a:prstGeom>
          <a:noFill/>
        </p:spPr>
        <p:txBody>
          <a:bodyPr wrap="none" rtlCol="0">
            <a:spAutoFit/>
          </a:bodyPr>
          <a:lstStyle/>
          <a:p>
            <a:r>
              <a:rPr lang="en-US" dirty="0"/>
              <a:t>2</a:t>
            </a:r>
            <a:endParaRPr lang="en-US" dirty="0"/>
          </a:p>
        </p:txBody>
      </p:sp>
      <p:sp>
        <p:nvSpPr>
          <p:cNvPr id="84" name="TextBox 83"/>
          <p:cNvSpPr txBox="1"/>
          <p:nvPr/>
        </p:nvSpPr>
        <p:spPr>
          <a:xfrm>
            <a:off x="7953154" y="3015034"/>
            <a:ext cx="301686" cy="369332"/>
          </a:xfrm>
          <a:prstGeom prst="rect">
            <a:avLst/>
          </a:prstGeom>
          <a:noFill/>
        </p:spPr>
        <p:txBody>
          <a:bodyPr wrap="none" rtlCol="0">
            <a:spAutoFit/>
          </a:bodyPr>
          <a:lstStyle/>
          <a:p>
            <a:r>
              <a:rPr lang="en-US" dirty="0" smtClean="0"/>
              <a:t>3</a:t>
            </a:r>
            <a:endParaRPr lang="en-US" dirty="0"/>
          </a:p>
        </p:txBody>
      </p:sp>
      <p:sp>
        <p:nvSpPr>
          <p:cNvPr id="85" name="TextBox 84"/>
          <p:cNvSpPr txBox="1"/>
          <p:nvPr/>
        </p:nvSpPr>
        <p:spPr>
          <a:xfrm>
            <a:off x="3280407" y="628524"/>
            <a:ext cx="301686" cy="369332"/>
          </a:xfrm>
          <a:prstGeom prst="rect">
            <a:avLst/>
          </a:prstGeom>
          <a:noFill/>
        </p:spPr>
        <p:txBody>
          <a:bodyPr wrap="none" rtlCol="0">
            <a:spAutoFit/>
          </a:bodyPr>
          <a:lstStyle/>
          <a:p>
            <a:r>
              <a:rPr lang="en-US" dirty="0" smtClean="0"/>
              <a:t>4</a:t>
            </a:r>
            <a:endParaRPr lang="en-US" dirty="0"/>
          </a:p>
        </p:txBody>
      </p:sp>
      <p:sp>
        <p:nvSpPr>
          <p:cNvPr id="86" name="TextBox 85"/>
          <p:cNvSpPr txBox="1"/>
          <p:nvPr/>
        </p:nvSpPr>
        <p:spPr>
          <a:xfrm>
            <a:off x="3800266" y="2794354"/>
            <a:ext cx="301686" cy="369332"/>
          </a:xfrm>
          <a:prstGeom prst="rect">
            <a:avLst/>
          </a:prstGeom>
          <a:noFill/>
        </p:spPr>
        <p:txBody>
          <a:bodyPr wrap="none" rtlCol="0">
            <a:spAutoFit/>
          </a:bodyPr>
          <a:lstStyle/>
          <a:p>
            <a:r>
              <a:rPr lang="en-US" dirty="0" smtClean="0"/>
              <a:t>5</a:t>
            </a:r>
            <a:endParaRPr lang="en-US" dirty="0"/>
          </a:p>
        </p:txBody>
      </p:sp>
      <p:sp>
        <p:nvSpPr>
          <p:cNvPr id="88" name="TextBox 87"/>
          <p:cNvSpPr txBox="1"/>
          <p:nvPr/>
        </p:nvSpPr>
        <p:spPr>
          <a:xfrm>
            <a:off x="5539459" y="2678154"/>
            <a:ext cx="301686" cy="369332"/>
          </a:xfrm>
          <a:prstGeom prst="rect">
            <a:avLst/>
          </a:prstGeom>
          <a:noFill/>
        </p:spPr>
        <p:txBody>
          <a:bodyPr wrap="none" rtlCol="0">
            <a:spAutoFit/>
          </a:bodyPr>
          <a:lstStyle/>
          <a:p>
            <a:r>
              <a:rPr lang="en-US" dirty="0"/>
              <a:t>6</a:t>
            </a:r>
            <a:endParaRPr lang="en-US" dirty="0"/>
          </a:p>
        </p:txBody>
      </p:sp>
    </p:spTree>
    <p:extLst>
      <p:ext uri="{BB962C8B-B14F-4D97-AF65-F5344CB8AC3E}">
        <p14:creationId xmlns:p14="http://schemas.microsoft.com/office/powerpoint/2010/main" val="116976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(cont.)</a:t>
            </a:r>
            <a:endParaRPr lang="en-US" dirty="0"/>
          </a:p>
        </p:txBody>
      </p:sp>
      <p:sp>
        <p:nvSpPr>
          <p:cNvPr id="3" name="Content Placeholder 2"/>
          <p:cNvSpPr>
            <a:spLocks noGrp="1"/>
          </p:cNvSpPr>
          <p:nvPr>
            <p:ph idx="1"/>
          </p:nvPr>
        </p:nvSpPr>
        <p:spPr>
          <a:xfrm>
            <a:off x="818866" y="838200"/>
            <a:ext cx="7867934" cy="4419600"/>
          </a:xfrm>
        </p:spPr>
        <p:txBody>
          <a:bodyPr>
            <a:normAutofit lnSpcReduction="10000"/>
          </a:bodyPr>
          <a:lstStyle/>
          <a:p>
            <a:r>
              <a:rPr lang="en-US" dirty="0" smtClean="0"/>
              <a:t>Push a brass fastener through each piece in this order</a:t>
            </a:r>
          </a:p>
          <a:p>
            <a:pPr lvl="1"/>
            <a:r>
              <a:rPr lang="en-US" dirty="0"/>
              <a:t>The </a:t>
            </a:r>
            <a:r>
              <a:rPr lang="en-US" dirty="0" smtClean="0"/>
              <a:t>earth</a:t>
            </a:r>
          </a:p>
          <a:p>
            <a:pPr lvl="1"/>
            <a:r>
              <a:rPr lang="en-US" dirty="0" smtClean="0"/>
              <a:t>Midnight &amp; Internat’l Dateline markers</a:t>
            </a:r>
            <a:endParaRPr lang="en-US" dirty="0"/>
          </a:p>
          <a:p>
            <a:pPr lvl="1"/>
            <a:r>
              <a:rPr lang="en-US" dirty="0"/>
              <a:t>The time/sun wheel</a:t>
            </a:r>
          </a:p>
          <a:p>
            <a:pPr lvl="1"/>
            <a:r>
              <a:rPr lang="en-US" dirty="0"/>
              <a:t>The moon </a:t>
            </a:r>
          </a:p>
          <a:p>
            <a:pPr lvl="1"/>
            <a:r>
              <a:rPr lang="en-US" dirty="0"/>
              <a:t>The sky</a:t>
            </a:r>
          </a:p>
          <a:p>
            <a:pPr marL="0" indent="0">
              <a:buNone/>
            </a:pPr>
            <a:endParaRPr lang="en-US" dirty="0" smtClean="0"/>
          </a:p>
          <a:p>
            <a:r>
              <a:rPr lang="en-US" dirty="0" smtClean="0"/>
              <a:t>Put the fastener through each piece </a:t>
            </a:r>
            <a:r>
              <a:rPr lang="en-US" i="1" u="sng" dirty="0" smtClean="0"/>
              <a:t>one at a time</a:t>
            </a:r>
          </a:p>
          <a:p>
            <a:r>
              <a:rPr lang="en-US" dirty="0" smtClean="0"/>
              <a:t>Open the fastener to secure the pieces after all pieces are attached.</a:t>
            </a:r>
          </a:p>
        </p:txBody>
      </p:sp>
      <p:pic>
        <p:nvPicPr>
          <p:cNvPr id="1026" name="Picture 2" descr="http://media.tumblr.com/tumblr_m93cept9nF1rnan7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283" y="1327246"/>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48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 phases</a:t>
            </a:r>
            <a:endParaRPr lang="en-US" dirty="0"/>
          </a:p>
        </p:txBody>
      </p:sp>
      <p:sp>
        <p:nvSpPr>
          <p:cNvPr id="3" name="Content Placeholder 2"/>
          <p:cNvSpPr>
            <a:spLocks noGrp="1"/>
          </p:cNvSpPr>
          <p:nvPr>
            <p:ph idx="1"/>
          </p:nvPr>
        </p:nvSpPr>
        <p:spPr/>
        <p:txBody>
          <a:bodyPr/>
          <a:lstStyle/>
          <a:p>
            <a:r>
              <a:rPr lang="en-US" dirty="0" smtClean="0"/>
              <a:t>Add the moon phases to the BACK of the time wheel.  (</a:t>
            </a:r>
            <a:r>
              <a:rPr lang="en-US" i="1" dirty="0" smtClean="0">
                <a:solidFill>
                  <a:srgbClr val="FF0000"/>
                </a:solidFill>
              </a:rPr>
              <a:t>You may need to temporarily remove the sky piece until you are finished</a:t>
            </a:r>
            <a:r>
              <a:rPr lang="en-US" dirty="0" smtClean="0"/>
              <a:t>)</a:t>
            </a:r>
          </a:p>
          <a:p>
            <a:r>
              <a:rPr lang="en-US" dirty="0" smtClean="0"/>
              <a:t>Set the moon for the new moon phase. </a:t>
            </a:r>
          </a:p>
          <a:p>
            <a:r>
              <a:rPr lang="en-US" dirty="0" smtClean="0"/>
              <a:t>Carefully turn the whole model over, making sure the moon does not slip out of position</a:t>
            </a:r>
          </a:p>
          <a:p>
            <a:r>
              <a:rPr lang="en-US" dirty="0" smtClean="0"/>
              <a:t>Mark the position on the back of the time wheel and label it. You will need to move the moon to write.</a:t>
            </a:r>
          </a:p>
          <a:p>
            <a:endParaRPr lang="en-US" dirty="0"/>
          </a:p>
        </p:txBody>
      </p:sp>
    </p:spTree>
    <p:extLst>
      <p:ext uri="{BB962C8B-B14F-4D97-AF65-F5344CB8AC3E}">
        <p14:creationId xmlns:p14="http://schemas.microsoft.com/office/powerpoint/2010/main" val="2997655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3951773">
            <a:off x="1437765" y="480502"/>
            <a:ext cx="1969910" cy="21058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7" name="Straight Connector 6"/>
          <p:cNvCxnSpPr/>
          <p:nvPr/>
        </p:nvCxnSpPr>
        <p:spPr>
          <a:xfrm flipH="1">
            <a:off x="2384108" y="2498533"/>
            <a:ext cx="266506" cy="2846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2944" y="2446144"/>
            <a:ext cx="246422" cy="2840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3483071">
            <a:off x="1716544" y="791468"/>
            <a:ext cx="1392792" cy="1488904"/>
            <a:chOff x="472069" y="472069"/>
            <a:chExt cx="2279353" cy="2279353"/>
          </a:xfrm>
        </p:grpSpPr>
        <p:cxnSp>
          <p:nvCxnSpPr>
            <p:cNvPr id="38" name="Straight Connector 37"/>
            <p:cNvCxnSpPr/>
            <p:nvPr/>
          </p:nvCxnSpPr>
          <p:spPr>
            <a:xfrm>
              <a:off x="472069" y="472069"/>
              <a:ext cx="2279353" cy="22793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72069" y="472069"/>
              <a:ext cx="2279353" cy="22793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rot="20151773" flipH="1" flipV="1">
            <a:off x="1475582" y="1049083"/>
            <a:ext cx="1866836" cy="95611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rot="2523772">
            <a:off x="1674711" y="839524"/>
            <a:ext cx="1489060" cy="1392928"/>
            <a:chOff x="472069" y="478499"/>
            <a:chExt cx="2279353" cy="2279353"/>
          </a:xfrm>
        </p:grpSpPr>
        <p:cxnSp>
          <p:nvCxnSpPr>
            <p:cNvPr id="36" name="Straight Connector 35"/>
            <p:cNvCxnSpPr/>
            <p:nvPr/>
          </p:nvCxnSpPr>
          <p:spPr>
            <a:xfrm>
              <a:off x="472069" y="478499"/>
              <a:ext cx="2279353" cy="22793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72069" y="478499"/>
              <a:ext cx="2279353" cy="22793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4" name="Picture 33" descr="http://www.illustrationsof.com/royalty-free-sun-clipart-illustration-1111588.jpg"/>
          <p:cNvPicPr>
            <a:picLocks noChangeAspect="1"/>
          </p:cNvPicPr>
          <p:nvPr/>
        </p:nvPicPr>
        <p:blipFill rotWithShape="1">
          <a:blip r:embed="rId2" cstate="print">
            <a:extLst>
              <a:ext uri="{28A0092B-C50C-407E-A947-70E740481C1C}">
                <a14:useLocalDpi xmlns:a14="http://schemas.microsoft.com/office/drawing/2010/main" val="0"/>
              </a:ext>
            </a:extLst>
          </a:blip>
          <a:srcRect b="9872"/>
          <a:stretch/>
        </p:blipFill>
        <p:spPr bwMode="auto">
          <a:xfrm rot="11678659">
            <a:off x="1562875" y="5344852"/>
            <a:ext cx="945752" cy="8381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Oval 34"/>
          <p:cNvSpPr/>
          <p:nvPr/>
        </p:nvSpPr>
        <p:spPr>
          <a:xfrm rot="3951773">
            <a:off x="1506174" y="5186388"/>
            <a:ext cx="1060990" cy="1122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5" name="Straight Arrow Connector 14"/>
          <p:cNvCxnSpPr/>
          <p:nvPr/>
        </p:nvCxnSpPr>
        <p:spPr>
          <a:xfrm flipH="1">
            <a:off x="2178756" y="2836156"/>
            <a:ext cx="136727" cy="15872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3951773">
            <a:off x="2884287" y="615110"/>
            <a:ext cx="68298" cy="995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3951773">
            <a:off x="1869973" y="2343972"/>
            <a:ext cx="68298" cy="995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20151773">
            <a:off x="1463136" y="1014157"/>
            <a:ext cx="73010" cy="931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20151773">
            <a:off x="3317525" y="1945530"/>
            <a:ext cx="73010" cy="931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3951773">
            <a:off x="3138216" y="778100"/>
            <a:ext cx="33373" cy="995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3951773">
            <a:off x="1669639" y="2198445"/>
            <a:ext cx="33373" cy="995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9351773">
            <a:off x="1656042" y="816240"/>
            <a:ext cx="35675" cy="931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9351773">
            <a:off x="3149510" y="2160910"/>
            <a:ext cx="35675" cy="931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3951773">
            <a:off x="3317525" y="982240"/>
            <a:ext cx="0" cy="87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3951773">
            <a:off x="1519141" y="1989086"/>
            <a:ext cx="0" cy="93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3951773" flipH="1">
            <a:off x="3414982" y="1200129"/>
            <a:ext cx="29105" cy="995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3951773" flipH="1">
            <a:off x="1386355" y="1758953"/>
            <a:ext cx="29105" cy="995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3951773" flipH="1">
            <a:off x="2904214" y="2370431"/>
            <a:ext cx="104775" cy="11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3951773" flipH="1">
            <a:off x="1827428" y="705639"/>
            <a:ext cx="976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88834">
            <a:off x="1674711" y="839524"/>
            <a:ext cx="1488839" cy="1392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rot="296097">
            <a:off x="1993865" y="1416306"/>
            <a:ext cx="726391" cy="2220903"/>
            <a:chOff x="0" y="0"/>
            <a:chExt cx="904240" cy="4303078"/>
          </a:xfrm>
        </p:grpSpPr>
        <p:sp>
          <p:nvSpPr>
            <p:cNvPr id="41" name="Flowchart: Delay 40"/>
            <p:cNvSpPr/>
            <p:nvPr/>
          </p:nvSpPr>
          <p:spPr>
            <a:xfrm rot="5400000">
              <a:off x="-57150" y="3343275"/>
              <a:ext cx="1018540" cy="901065"/>
            </a:xfrm>
            <a:prstGeom prst="flowChartDela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Rectangle 41"/>
            <p:cNvSpPr/>
            <p:nvPr/>
          </p:nvSpPr>
          <p:spPr>
            <a:xfrm>
              <a:off x="0" y="0"/>
              <a:ext cx="904240" cy="3286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p:cNvSpPr/>
            <p:nvPr/>
          </p:nvSpPr>
          <p:spPr>
            <a:xfrm>
              <a:off x="47625" y="3105150"/>
              <a:ext cx="828040" cy="20002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4" name="Straight Arrow Connector 43"/>
            <p:cNvCxnSpPr/>
            <p:nvPr/>
          </p:nvCxnSpPr>
          <p:spPr>
            <a:xfrm flipV="1">
              <a:off x="285750" y="1504950"/>
              <a:ext cx="0" cy="14382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95275" y="2933700"/>
              <a:ext cx="52637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648064" y="2613132"/>
            <a:ext cx="913666" cy="646331"/>
          </a:xfrm>
          <a:prstGeom prst="rect">
            <a:avLst/>
          </a:prstGeom>
          <a:noFill/>
        </p:spPr>
        <p:txBody>
          <a:bodyPr wrap="square" rtlCol="0">
            <a:spAutoFit/>
          </a:bodyPr>
          <a:lstStyle/>
          <a:p>
            <a:r>
              <a:rPr lang="en-US" dirty="0" smtClean="0"/>
              <a:t>Moon behind</a:t>
            </a:r>
            <a:endParaRPr lang="en-US" dirty="0"/>
          </a:p>
        </p:txBody>
      </p:sp>
      <p:sp>
        <p:nvSpPr>
          <p:cNvPr id="48" name="Right Arrow 47"/>
          <p:cNvSpPr/>
          <p:nvPr/>
        </p:nvSpPr>
        <p:spPr>
          <a:xfrm>
            <a:off x="1551997" y="2836156"/>
            <a:ext cx="289635" cy="2864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673879" y="181745"/>
            <a:ext cx="1118191" cy="369332"/>
          </a:xfrm>
          <a:prstGeom prst="rect">
            <a:avLst/>
          </a:prstGeom>
          <a:noFill/>
        </p:spPr>
        <p:txBody>
          <a:bodyPr wrap="none" rtlCol="0">
            <a:spAutoFit/>
          </a:bodyPr>
          <a:lstStyle/>
          <a:p>
            <a:r>
              <a:rPr lang="en-US" dirty="0" smtClean="0"/>
              <a:t>Front side</a:t>
            </a:r>
            <a:endParaRPr lang="en-US" dirty="0"/>
          </a:p>
        </p:txBody>
      </p:sp>
      <p:sp>
        <p:nvSpPr>
          <p:cNvPr id="57" name="TextBox 56"/>
          <p:cNvSpPr txBox="1"/>
          <p:nvPr/>
        </p:nvSpPr>
        <p:spPr>
          <a:xfrm>
            <a:off x="6125324" y="183373"/>
            <a:ext cx="1055097" cy="369332"/>
          </a:xfrm>
          <a:prstGeom prst="rect">
            <a:avLst/>
          </a:prstGeom>
          <a:noFill/>
        </p:spPr>
        <p:txBody>
          <a:bodyPr wrap="none" rtlCol="0">
            <a:spAutoFit/>
          </a:bodyPr>
          <a:lstStyle/>
          <a:p>
            <a:r>
              <a:rPr lang="en-US" dirty="0" smtClean="0"/>
              <a:t>Back side</a:t>
            </a:r>
            <a:endParaRPr lang="en-US" dirty="0"/>
          </a:p>
        </p:txBody>
      </p:sp>
      <p:sp>
        <p:nvSpPr>
          <p:cNvPr id="96" name="TextBox 95"/>
          <p:cNvSpPr txBox="1"/>
          <p:nvPr/>
        </p:nvSpPr>
        <p:spPr>
          <a:xfrm>
            <a:off x="7615491" y="2454219"/>
            <a:ext cx="913666" cy="646331"/>
          </a:xfrm>
          <a:prstGeom prst="rect">
            <a:avLst/>
          </a:prstGeom>
          <a:noFill/>
        </p:spPr>
        <p:txBody>
          <a:bodyPr wrap="square" rtlCol="0">
            <a:spAutoFit/>
          </a:bodyPr>
          <a:lstStyle/>
          <a:p>
            <a:r>
              <a:rPr lang="en-US" dirty="0" smtClean="0"/>
              <a:t>Moon in front</a:t>
            </a:r>
            <a:endParaRPr lang="en-US" dirty="0"/>
          </a:p>
        </p:txBody>
      </p:sp>
      <p:sp>
        <p:nvSpPr>
          <p:cNvPr id="97" name="Right Arrow 96"/>
          <p:cNvSpPr/>
          <p:nvPr/>
        </p:nvSpPr>
        <p:spPr>
          <a:xfrm flipH="1">
            <a:off x="7180421" y="2672223"/>
            <a:ext cx="289635" cy="2864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6276432" y="2618002"/>
            <a:ext cx="266506" cy="2846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887679" y="2565613"/>
            <a:ext cx="246422" cy="2840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rot="17648227" flipH="1">
            <a:off x="6359881" y="5305857"/>
            <a:ext cx="1060990" cy="1122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8" name="Oval 87"/>
          <p:cNvSpPr/>
          <p:nvPr/>
        </p:nvSpPr>
        <p:spPr>
          <a:xfrm rot="3951773">
            <a:off x="5522848" y="606840"/>
            <a:ext cx="1969910" cy="21058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95" name="Group 94"/>
          <p:cNvGrpSpPr/>
          <p:nvPr/>
        </p:nvGrpSpPr>
        <p:grpSpPr>
          <a:xfrm>
            <a:off x="6242524" y="1615393"/>
            <a:ext cx="820696" cy="2216787"/>
            <a:chOff x="4120472" y="1879679"/>
            <a:chExt cx="820696" cy="2216787"/>
          </a:xfrm>
        </p:grpSpPr>
        <p:sp>
          <p:nvSpPr>
            <p:cNvPr id="90" name="Flowchart: Delay 89"/>
            <p:cNvSpPr/>
            <p:nvPr/>
          </p:nvSpPr>
          <p:spPr>
            <a:xfrm rot="15903903" flipH="1">
              <a:off x="4316404" y="3471702"/>
              <a:ext cx="525688" cy="723840"/>
            </a:xfrm>
            <a:prstGeom prst="flowChartDela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Rectangle 90"/>
            <p:cNvSpPr/>
            <p:nvPr/>
          </p:nvSpPr>
          <p:spPr>
            <a:xfrm rot="21303903" flipH="1">
              <a:off x="4120472" y="1879679"/>
              <a:ext cx="726391" cy="1696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99" name="Straight Connector 98"/>
          <p:cNvCxnSpPr/>
          <p:nvPr/>
        </p:nvCxnSpPr>
        <p:spPr>
          <a:xfrm>
            <a:off x="6250053" y="2345098"/>
            <a:ext cx="26379" cy="32712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490201" y="1934673"/>
            <a:ext cx="1162562" cy="369332"/>
          </a:xfrm>
          <a:prstGeom prst="rect">
            <a:avLst/>
          </a:prstGeom>
          <a:noFill/>
        </p:spPr>
        <p:txBody>
          <a:bodyPr wrap="none" rtlCol="0">
            <a:spAutoFit/>
          </a:bodyPr>
          <a:lstStyle/>
          <a:p>
            <a:r>
              <a:rPr lang="en-US" dirty="0" smtClean="0"/>
              <a:t>Draw lines</a:t>
            </a:r>
            <a:endParaRPr lang="en-US" dirty="0"/>
          </a:p>
        </p:txBody>
      </p:sp>
      <p:sp>
        <p:nvSpPr>
          <p:cNvPr id="104" name="Right Arrow 103"/>
          <p:cNvSpPr/>
          <p:nvPr/>
        </p:nvSpPr>
        <p:spPr>
          <a:xfrm flipH="1">
            <a:off x="7105470" y="1965801"/>
            <a:ext cx="289635" cy="28641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p:nvPr/>
        </p:nvCxnSpPr>
        <p:spPr>
          <a:xfrm>
            <a:off x="6934725" y="2265482"/>
            <a:ext cx="26379" cy="32712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26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500" fill="hold"/>
                                        <p:tgtEl>
                                          <p:spTgt spid="104"/>
                                        </p:tgtEl>
                                        <p:attrNameLst>
                                          <p:attrName>ppt_x</p:attrName>
                                        </p:attrNameLst>
                                      </p:cBhvr>
                                      <p:tavLst>
                                        <p:tav tm="0">
                                          <p:val>
                                            <p:strVal val="#ppt_x"/>
                                          </p:val>
                                        </p:tav>
                                        <p:tav tm="100000">
                                          <p:val>
                                            <p:strVal val="#ppt_x"/>
                                          </p:val>
                                        </p:tav>
                                      </p:tavLst>
                                    </p:anim>
                                    <p:anim calcmode="lin" valueType="num">
                                      <p:cBhvr additive="base">
                                        <p:cTn id="1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ipe(down)">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799966" y="2421409"/>
            <a:ext cx="266506" cy="2846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11213" y="2369020"/>
            <a:ext cx="246422" cy="2840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rot="17648227" flipH="1">
            <a:off x="1883415" y="5109264"/>
            <a:ext cx="1060990" cy="1122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Oval 5"/>
          <p:cNvSpPr/>
          <p:nvPr/>
        </p:nvSpPr>
        <p:spPr>
          <a:xfrm rot="3951773">
            <a:off x="1046382" y="410247"/>
            <a:ext cx="1969910" cy="21058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7" name="Group 6"/>
          <p:cNvGrpSpPr/>
          <p:nvPr/>
        </p:nvGrpSpPr>
        <p:grpSpPr>
          <a:xfrm rot="16856692">
            <a:off x="2510398" y="354769"/>
            <a:ext cx="820696" cy="2216787"/>
            <a:chOff x="4120472" y="1879679"/>
            <a:chExt cx="820696" cy="2216787"/>
          </a:xfrm>
        </p:grpSpPr>
        <p:sp>
          <p:nvSpPr>
            <p:cNvPr id="10" name="Flowchart: Delay 9"/>
            <p:cNvSpPr/>
            <p:nvPr/>
          </p:nvSpPr>
          <p:spPr>
            <a:xfrm rot="15903903" flipH="1">
              <a:off x="4316404" y="3471702"/>
              <a:ext cx="525688" cy="723840"/>
            </a:xfrm>
            <a:prstGeom prst="flowChartDela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rot="21303903" flipH="1">
              <a:off x="4120472" y="1879679"/>
              <a:ext cx="726391" cy="1696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8" name="Straight Connector 7"/>
          <p:cNvCxnSpPr/>
          <p:nvPr/>
        </p:nvCxnSpPr>
        <p:spPr>
          <a:xfrm>
            <a:off x="1774770" y="2053550"/>
            <a:ext cx="25196" cy="4220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2871" y="1963606"/>
            <a:ext cx="52757" cy="40541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58771" y="133763"/>
            <a:ext cx="1055097" cy="369332"/>
          </a:xfrm>
          <a:prstGeom prst="rect">
            <a:avLst/>
          </a:prstGeom>
          <a:noFill/>
        </p:spPr>
        <p:txBody>
          <a:bodyPr wrap="none" rtlCol="0">
            <a:spAutoFit/>
          </a:bodyPr>
          <a:lstStyle/>
          <a:p>
            <a:r>
              <a:rPr lang="en-US" dirty="0" smtClean="0"/>
              <a:t>Back side</a:t>
            </a:r>
            <a:endParaRPr lang="en-US" dirty="0"/>
          </a:p>
        </p:txBody>
      </p:sp>
      <p:sp>
        <p:nvSpPr>
          <p:cNvPr id="15" name="TextBox 14"/>
          <p:cNvSpPr txBox="1"/>
          <p:nvPr/>
        </p:nvSpPr>
        <p:spPr>
          <a:xfrm flipH="1">
            <a:off x="3089896" y="2448702"/>
            <a:ext cx="1793962" cy="369332"/>
          </a:xfrm>
          <a:prstGeom prst="rect">
            <a:avLst/>
          </a:prstGeom>
          <a:noFill/>
        </p:spPr>
        <p:txBody>
          <a:bodyPr wrap="square" rtlCol="0">
            <a:spAutoFit/>
          </a:bodyPr>
          <a:lstStyle/>
          <a:p>
            <a:r>
              <a:rPr lang="en-US" dirty="0" smtClean="0"/>
              <a:t>Write label here</a:t>
            </a:r>
            <a:endParaRPr lang="en-US" dirty="0"/>
          </a:p>
        </p:txBody>
      </p:sp>
      <p:sp>
        <p:nvSpPr>
          <p:cNvPr id="16" name="Right Arrow 15"/>
          <p:cNvSpPr/>
          <p:nvPr/>
        </p:nvSpPr>
        <p:spPr>
          <a:xfrm rot="12135913">
            <a:off x="2319492" y="2194379"/>
            <a:ext cx="676283" cy="454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1339783">
            <a:off x="1881192" y="2011566"/>
            <a:ext cx="511679" cy="415498"/>
          </a:xfrm>
          <a:prstGeom prst="rect">
            <a:avLst/>
          </a:prstGeom>
          <a:noFill/>
        </p:spPr>
        <p:txBody>
          <a:bodyPr wrap="none" rtlCol="0">
            <a:spAutoFit/>
          </a:bodyPr>
          <a:lstStyle/>
          <a:p>
            <a:r>
              <a:rPr lang="en-US" sz="1050" dirty="0" smtClean="0">
                <a:solidFill>
                  <a:srgbClr val="0070C0"/>
                </a:solidFill>
              </a:rPr>
              <a:t>New </a:t>
            </a:r>
          </a:p>
          <a:p>
            <a:r>
              <a:rPr lang="en-US" sz="1050" dirty="0" smtClean="0">
                <a:solidFill>
                  <a:srgbClr val="0070C0"/>
                </a:solidFill>
              </a:rPr>
              <a:t>Moon</a:t>
            </a:r>
            <a:endParaRPr lang="en-US" sz="1050" dirty="0">
              <a:solidFill>
                <a:srgbClr val="0070C0"/>
              </a:solidFill>
            </a:endParaRPr>
          </a:p>
        </p:txBody>
      </p:sp>
    </p:spTree>
    <p:extLst>
      <p:ext uri="{BB962C8B-B14F-4D97-AF65-F5344CB8AC3E}">
        <p14:creationId xmlns:p14="http://schemas.microsoft.com/office/powerpoint/2010/main" val="12828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Moon phases (cont.)</a:t>
            </a:r>
            <a:endParaRPr lang="en-US" sz="6000" dirty="0"/>
          </a:p>
        </p:txBody>
      </p:sp>
      <p:sp>
        <p:nvSpPr>
          <p:cNvPr id="3" name="Content Placeholder 2"/>
          <p:cNvSpPr>
            <a:spLocks noGrp="1"/>
          </p:cNvSpPr>
          <p:nvPr>
            <p:ph idx="1"/>
          </p:nvPr>
        </p:nvSpPr>
        <p:spPr/>
        <p:txBody>
          <a:bodyPr/>
          <a:lstStyle/>
          <a:p>
            <a:r>
              <a:rPr lang="en-US" dirty="0" smtClean="0"/>
              <a:t>Continue setting the moon to the correct phase and writing the label on the back</a:t>
            </a:r>
          </a:p>
          <a:p>
            <a:r>
              <a:rPr lang="en-US" dirty="0" smtClean="0"/>
              <a:t>Be sure you set the model when the </a:t>
            </a:r>
            <a:r>
              <a:rPr lang="en-US" u="sng" dirty="0" smtClean="0">
                <a:solidFill>
                  <a:srgbClr val="0070C0"/>
                </a:solidFill>
              </a:rPr>
              <a:t>right side is facing you</a:t>
            </a:r>
            <a:r>
              <a:rPr lang="en-US" dirty="0" smtClean="0"/>
              <a:t>, </a:t>
            </a:r>
            <a:r>
              <a:rPr lang="en-US" i="1" dirty="0" smtClean="0"/>
              <a:t>NOT</a:t>
            </a:r>
            <a:r>
              <a:rPr lang="en-US" dirty="0" smtClean="0"/>
              <a:t> the back side.</a:t>
            </a:r>
          </a:p>
          <a:p>
            <a:r>
              <a:rPr lang="en-US" dirty="0" smtClean="0"/>
              <a:t>If you use the back side to set the model, everything will be backwards.</a:t>
            </a:r>
          </a:p>
          <a:p>
            <a:r>
              <a:rPr lang="en-US" dirty="0" smtClean="0"/>
              <a:t>Do one phase at a time, so you do not get confused.</a:t>
            </a:r>
          </a:p>
          <a:p>
            <a:endParaRPr lang="en-US" dirty="0"/>
          </a:p>
        </p:txBody>
      </p:sp>
    </p:spTree>
    <p:extLst>
      <p:ext uri="{BB962C8B-B14F-4D97-AF65-F5344CB8AC3E}">
        <p14:creationId xmlns:p14="http://schemas.microsoft.com/office/powerpoint/2010/main" val="2851452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rchild.gsfc.nasa.gov/Images/StarChild/icons/moon_from_ear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36" y="499802"/>
            <a:ext cx="7632542" cy="50684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rot="15961590">
            <a:off x="4221827" y="277792"/>
            <a:ext cx="2128186" cy="5729506"/>
            <a:chOff x="1351128" y="548464"/>
            <a:chExt cx="2128186" cy="5729506"/>
          </a:xfrm>
        </p:grpSpPr>
        <p:sp>
          <p:nvSpPr>
            <p:cNvPr id="6" name="Oval 5"/>
            <p:cNvSpPr/>
            <p:nvPr/>
          </p:nvSpPr>
          <p:spPr>
            <a:xfrm rot="3951773">
              <a:off x="1437765" y="480502"/>
              <a:ext cx="1969910" cy="210583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7" name="Group 6"/>
            <p:cNvGrpSpPr/>
            <p:nvPr/>
          </p:nvGrpSpPr>
          <p:grpSpPr>
            <a:xfrm>
              <a:off x="1351128" y="630740"/>
              <a:ext cx="2128186" cy="5647230"/>
              <a:chOff x="0" y="144143"/>
              <a:chExt cx="3257542" cy="9240522"/>
            </a:xfrm>
          </p:grpSpPr>
          <p:cxnSp>
            <p:nvCxnSpPr>
              <p:cNvPr id="8" name="Straight Connector 7"/>
              <p:cNvCxnSpPr/>
              <p:nvPr/>
            </p:nvCxnSpPr>
            <p:spPr>
              <a:xfrm flipH="1">
                <a:off x="1581147" y="3200400"/>
                <a:ext cx="407931" cy="46577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76272" y="3114675"/>
                <a:ext cx="377190" cy="4648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rot="3483071">
                <a:off x="485772" y="485775"/>
                <a:ext cx="2279015" cy="2279015"/>
                <a:chOff x="472069" y="472069"/>
                <a:chExt cx="2279353" cy="2279353"/>
              </a:xfrm>
            </p:grpSpPr>
            <p:cxnSp>
              <p:nvCxnSpPr>
                <p:cNvPr id="34" name="Straight Connector 33"/>
                <p:cNvCxnSpPr/>
                <p:nvPr/>
              </p:nvCxnSpPr>
              <p:spPr>
                <a:xfrm>
                  <a:off x="472069" y="472069"/>
                  <a:ext cx="2279353" cy="22793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72069" y="472069"/>
                  <a:ext cx="2279353" cy="22793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rot="20151773" flipH="1" flipV="1">
                <a:off x="190497" y="828675"/>
                <a:ext cx="2857503" cy="156448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2523772">
                <a:off x="495297" y="485775"/>
                <a:ext cx="2279254" cy="2279238"/>
                <a:chOff x="472069" y="478499"/>
                <a:chExt cx="2279353" cy="2279353"/>
              </a:xfrm>
            </p:grpSpPr>
            <p:cxnSp>
              <p:nvCxnSpPr>
                <p:cNvPr id="32" name="Straight Connector 31"/>
                <p:cNvCxnSpPr/>
                <p:nvPr/>
              </p:nvCxnSpPr>
              <p:spPr>
                <a:xfrm>
                  <a:off x="472069" y="478499"/>
                  <a:ext cx="2279353" cy="22793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72069" y="478499"/>
                  <a:ext cx="2279353" cy="22793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90497" y="7648575"/>
                <a:ext cx="1717675" cy="1736090"/>
                <a:chOff x="0" y="0"/>
                <a:chExt cx="1717876" cy="1736361"/>
              </a:xfrm>
            </p:grpSpPr>
            <p:pic>
              <p:nvPicPr>
                <p:cNvPr id="30" name="Picture 29" descr="http://www.illustrationsof.com/royalty-free-sun-clipart-illustration-1111588.jpg"/>
                <p:cNvPicPr>
                  <a:picLocks noChangeAspect="1"/>
                </p:cNvPicPr>
                <p:nvPr/>
              </p:nvPicPr>
              <p:blipFill rotWithShape="1">
                <a:blip r:embed="rId3" cstate="print">
                  <a:extLst>
                    <a:ext uri="{28A0092B-C50C-407E-A947-70E740481C1C}">
                      <a14:useLocalDpi xmlns:a14="http://schemas.microsoft.com/office/drawing/2010/main" val="0"/>
                    </a:ext>
                  </a:extLst>
                </a:blip>
                <a:srcRect b="9872"/>
                <a:stretch/>
              </p:blipFill>
              <p:spPr bwMode="auto">
                <a:xfrm rot="11678659">
                  <a:off x="133632" y="209268"/>
                  <a:ext cx="1447800" cy="137160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31" name="Oval 30"/>
                <p:cNvSpPr/>
                <p:nvPr/>
              </p:nvSpPr>
              <p:spPr>
                <a:xfrm rot="3951773">
                  <a:off x="-9243" y="9243"/>
                  <a:ext cx="1736361" cy="171787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cxnSp>
            <p:nvCxnSpPr>
              <p:cNvPr id="14" name="Straight Arrow Connector 13"/>
              <p:cNvCxnSpPr/>
              <p:nvPr/>
            </p:nvCxnSpPr>
            <p:spPr>
              <a:xfrm flipH="1">
                <a:off x="1266822" y="3752850"/>
                <a:ext cx="209284" cy="25971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951773">
                <a:off x="2343147" y="123825"/>
                <a:ext cx="111755" cy="1523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3951773">
                <a:off x="790572" y="2952750"/>
                <a:ext cx="111755" cy="1523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0151773">
                <a:off x="171447" y="771525"/>
                <a:ext cx="111754" cy="1523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20151773">
                <a:off x="3009897" y="2295525"/>
                <a:ext cx="111754" cy="1523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3951773">
                <a:off x="2733672" y="390525"/>
                <a:ext cx="54608" cy="1523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3951773">
                <a:off x="485772" y="2714625"/>
                <a:ext cx="54608" cy="1523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9351773">
                <a:off x="466722" y="447675"/>
                <a:ext cx="54607" cy="1523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9351773">
                <a:off x="2752722" y="2647950"/>
                <a:ext cx="54607" cy="1523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3951773">
                <a:off x="3009897" y="723900"/>
                <a:ext cx="0" cy="1333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3951773">
                <a:off x="257172" y="2371725"/>
                <a:ext cx="0" cy="1428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3951773" flipH="1">
                <a:off x="3157534" y="1081088"/>
                <a:ext cx="47624" cy="1523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3951773" flipH="1">
                <a:off x="52384" y="1995488"/>
                <a:ext cx="47624" cy="1523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3951773" flipH="1">
                <a:off x="2371722" y="2990850"/>
                <a:ext cx="171442" cy="1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3951773" flipH="1">
                <a:off x="723897" y="266700"/>
                <a:ext cx="1598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88834">
                <a:off x="495297" y="485775"/>
                <a:ext cx="2278916" cy="2278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rot="11201272">
            <a:off x="3002480" y="1222947"/>
            <a:ext cx="820696" cy="2216787"/>
            <a:chOff x="4120472" y="1879679"/>
            <a:chExt cx="820696" cy="2216787"/>
          </a:xfrm>
        </p:grpSpPr>
        <p:sp>
          <p:nvSpPr>
            <p:cNvPr id="37" name="Flowchart: Delay 36"/>
            <p:cNvSpPr/>
            <p:nvPr/>
          </p:nvSpPr>
          <p:spPr>
            <a:xfrm rot="15903903" flipH="1">
              <a:off x="4316404" y="3471702"/>
              <a:ext cx="525688" cy="723840"/>
            </a:xfrm>
            <a:prstGeom prst="flowChartDelay">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Rectangle 37"/>
            <p:cNvSpPr/>
            <p:nvPr/>
          </p:nvSpPr>
          <p:spPr>
            <a:xfrm rot="21303903" flipH="1">
              <a:off x="4120472" y="1879679"/>
              <a:ext cx="726391" cy="1696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 name="TextBox 3"/>
          <p:cNvSpPr txBox="1"/>
          <p:nvPr/>
        </p:nvSpPr>
        <p:spPr>
          <a:xfrm>
            <a:off x="1398032" y="5688759"/>
            <a:ext cx="5510478" cy="646331"/>
          </a:xfrm>
          <a:prstGeom prst="rect">
            <a:avLst/>
          </a:prstGeom>
          <a:noFill/>
        </p:spPr>
        <p:txBody>
          <a:bodyPr wrap="square" rtlCol="0">
            <a:spAutoFit/>
          </a:bodyPr>
          <a:lstStyle/>
          <a:p>
            <a:r>
              <a:rPr lang="en-US" dirty="0" smtClean="0"/>
              <a:t>You can use the picture in your book to help you. Just be sure to put the earth over the earth and line up the sun.</a:t>
            </a:r>
            <a:endParaRPr lang="en-US" dirty="0"/>
          </a:p>
        </p:txBody>
      </p:sp>
    </p:spTree>
    <p:extLst>
      <p:ext uri="{BB962C8B-B14F-4D97-AF65-F5344CB8AC3E}">
        <p14:creationId xmlns:p14="http://schemas.microsoft.com/office/powerpoint/2010/main" val="436590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 Phases (cont.)</a:t>
            </a:r>
            <a:endParaRPr lang="en-US" dirty="0"/>
          </a:p>
        </p:txBody>
      </p:sp>
      <p:sp>
        <p:nvSpPr>
          <p:cNvPr id="3" name="Content Placeholder 2"/>
          <p:cNvSpPr>
            <a:spLocks noGrp="1"/>
          </p:cNvSpPr>
          <p:nvPr>
            <p:ph idx="1"/>
          </p:nvPr>
        </p:nvSpPr>
        <p:spPr/>
        <p:txBody>
          <a:bodyPr/>
          <a:lstStyle/>
          <a:p>
            <a:r>
              <a:rPr lang="en-US" dirty="0" smtClean="0"/>
              <a:t>4 phases have an </a:t>
            </a:r>
            <a:r>
              <a:rPr lang="en-US" u="sng" dirty="0" smtClean="0"/>
              <a:t>exact position;</a:t>
            </a:r>
            <a:r>
              <a:rPr lang="en-US" dirty="0" smtClean="0"/>
              <a:t>   they are 90° from each other.</a:t>
            </a:r>
          </a:p>
          <a:p>
            <a:r>
              <a:rPr lang="en-US" dirty="0" smtClean="0">
                <a:solidFill>
                  <a:srgbClr val="00B0F0"/>
                </a:solidFill>
              </a:rPr>
              <a:t>New Moon</a:t>
            </a:r>
          </a:p>
          <a:p>
            <a:r>
              <a:rPr lang="en-US" dirty="0" smtClean="0">
                <a:solidFill>
                  <a:srgbClr val="00B0F0"/>
                </a:solidFill>
              </a:rPr>
              <a:t>Full Moon</a:t>
            </a:r>
          </a:p>
          <a:p>
            <a:r>
              <a:rPr lang="en-US" dirty="0" smtClean="0">
                <a:solidFill>
                  <a:srgbClr val="00B0F0"/>
                </a:solidFill>
              </a:rPr>
              <a:t>1</a:t>
            </a:r>
            <a:r>
              <a:rPr lang="en-US" baseline="30000" dirty="0" smtClean="0">
                <a:solidFill>
                  <a:srgbClr val="00B0F0"/>
                </a:solidFill>
              </a:rPr>
              <a:t>st</a:t>
            </a:r>
            <a:r>
              <a:rPr lang="en-US" dirty="0" smtClean="0">
                <a:solidFill>
                  <a:srgbClr val="00B0F0"/>
                </a:solidFill>
              </a:rPr>
              <a:t> Quarter</a:t>
            </a:r>
          </a:p>
          <a:p>
            <a:r>
              <a:rPr lang="en-US" dirty="0" smtClean="0">
                <a:solidFill>
                  <a:srgbClr val="00B0F0"/>
                </a:solidFill>
              </a:rPr>
              <a:t>3</a:t>
            </a:r>
            <a:r>
              <a:rPr lang="en-US" baseline="30000" dirty="0" smtClean="0">
                <a:solidFill>
                  <a:srgbClr val="00B0F0"/>
                </a:solidFill>
              </a:rPr>
              <a:t>rd</a:t>
            </a:r>
            <a:r>
              <a:rPr lang="en-US" dirty="0" smtClean="0">
                <a:solidFill>
                  <a:srgbClr val="00B0F0"/>
                </a:solidFill>
              </a:rPr>
              <a:t> Quarter</a:t>
            </a:r>
            <a:endParaRPr lang="en-US" dirty="0">
              <a:solidFill>
                <a:srgbClr val="00B0F0"/>
              </a:solidFill>
            </a:endParaRPr>
          </a:p>
        </p:txBody>
      </p:sp>
      <p:grpSp>
        <p:nvGrpSpPr>
          <p:cNvPr id="17" name="Group 16"/>
          <p:cNvGrpSpPr/>
          <p:nvPr/>
        </p:nvGrpSpPr>
        <p:grpSpPr>
          <a:xfrm>
            <a:off x="3573362" y="1856096"/>
            <a:ext cx="5311732" cy="2078833"/>
            <a:chOff x="3573362" y="1856096"/>
            <a:chExt cx="5311732" cy="2078833"/>
          </a:xfrm>
        </p:grpSpPr>
        <p:grpSp>
          <p:nvGrpSpPr>
            <p:cNvPr id="4" name="Group 3"/>
            <p:cNvGrpSpPr/>
            <p:nvPr/>
          </p:nvGrpSpPr>
          <p:grpSpPr>
            <a:xfrm rot="16564597">
              <a:off x="5283065" y="332901"/>
              <a:ext cx="1905467" cy="5298590"/>
              <a:chOff x="5454886" y="674802"/>
              <a:chExt cx="2105834" cy="5722638"/>
            </a:xfrm>
          </p:grpSpPr>
          <p:cxnSp>
            <p:nvCxnSpPr>
              <p:cNvPr id="5" name="Straight Connector 4"/>
              <p:cNvCxnSpPr/>
              <p:nvPr/>
            </p:nvCxnSpPr>
            <p:spPr>
              <a:xfrm>
                <a:off x="6276432" y="2618002"/>
                <a:ext cx="266506" cy="2846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87679" y="2565613"/>
                <a:ext cx="246422" cy="2840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rot="17648227" flipH="1">
                <a:off x="6359881" y="5305857"/>
                <a:ext cx="1060990" cy="1122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Oval 7"/>
              <p:cNvSpPr/>
              <p:nvPr/>
            </p:nvSpPr>
            <p:spPr>
              <a:xfrm rot="3951773">
                <a:off x="5522848" y="606840"/>
                <a:ext cx="1969910" cy="21058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cxnSp>
          <p:nvCxnSpPr>
            <p:cNvPr id="14" name="Straight Connector 13"/>
            <p:cNvCxnSpPr/>
            <p:nvPr/>
          </p:nvCxnSpPr>
          <p:spPr>
            <a:xfrm>
              <a:off x="4508234" y="1856096"/>
              <a:ext cx="0" cy="18697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508234" y="1856095"/>
              <a:ext cx="0" cy="18697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7450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Moon Phases (cont.)</a:t>
            </a:r>
          </a:p>
        </p:txBody>
      </p:sp>
      <p:sp>
        <p:nvSpPr>
          <p:cNvPr id="3" name="Content Placeholder 2"/>
          <p:cNvSpPr>
            <a:spLocks noGrp="1"/>
          </p:cNvSpPr>
          <p:nvPr>
            <p:ph idx="1"/>
          </p:nvPr>
        </p:nvSpPr>
        <p:spPr>
          <a:xfrm>
            <a:off x="600501" y="838200"/>
            <a:ext cx="8086299" cy="4419600"/>
          </a:xfrm>
        </p:spPr>
        <p:txBody>
          <a:bodyPr/>
          <a:lstStyle/>
          <a:p>
            <a:r>
              <a:rPr lang="en-US" dirty="0" smtClean="0"/>
              <a:t>4 phases fill up in between the exact phases. These phases gradually change through the week</a:t>
            </a:r>
          </a:p>
          <a:p>
            <a:r>
              <a:rPr lang="en-US" dirty="0" smtClean="0">
                <a:solidFill>
                  <a:srgbClr val="FF0000"/>
                </a:solidFill>
              </a:rPr>
              <a:t>Waxing crescent</a:t>
            </a:r>
          </a:p>
          <a:p>
            <a:r>
              <a:rPr lang="en-US" dirty="0" smtClean="0">
                <a:solidFill>
                  <a:srgbClr val="FF0000"/>
                </a:solidFill>
              </a:rPr>
              <a:t>Waning crescent</a:t>
            </a:r>
          </a:p>
          <a:p>
            <a:r>
              <a:rPr lang="en-US" dirty="0" smtClean="0">
                <a:solidFill>
                  <a:srgbClr val="FF0000"/>
                </a:solidFill>
              </a:rPr>
              <a:t>Waxing gibbous</a:t>
            </a:r>
          </a:p>
          <a:p>
            <a:r>
              <a:rPr lang="en-US" dirty="0" smtClean="0">
                <a:solidFill>
                  <a:srgbClr val="FF0000"/>
                </a:solidFill>
              </a:rPr>
              <a:t>Waning gibbous</a:t>
            </a:r>
            <a:endParaRPr lang="en-US" dirty="0">
              <a:solidFill>
                <a:srgbClr val="FF0000"/>
              </a:solidFill>
            </a:endParaRPr>
          </a:p>
        </p:txBody>
      </p:sp>
      <p:grpSp>
        <p:nvGrpSpPr>
          <p:cNvPr id="5" name="Group 4"/>
          <p:cNvGrpSpPr/>
          <p:nvPr/>
        </p:nvGrpSpPr>
        <p:grpSpPr>
          <a:xfrm>
            <a:off x="3573362" y="1856096"/>
            <a:ext cx="5311732" cy="2078833"/>
            <a:chOff x="3573362" y="1856096"/>
            <a:chExt cx="5311732" cy="2078833"/>
          </a:xfrm>
        </p:grpSpPr>
        <p:grpSp>
          <p:nvGrpSpPr>
            <p:cNvPr id="6" name="Group 5"/>
            <p:cNvGrpSpPr/>
            <p:nvPr/>
          </p:nvGrpSpPr>
          <p:grpSpPr>
            <a:xfrm rot="16564597">
              <a:off x="5283065" y="332901"/>
              <a:ext cx="1905467" cy="5298590"/>
              <a:chOff x="5454886" y="674802"/>
              <a:chExt cx="2105834" cy="5722638"/>
            </a:xfrm>
          </p:grpSpPr>
          <p:cxnSp>
            <p:nvCxnSpPr>
              <p:cNvPr id="9" name="Straight Connector 8"/>
              <p:cNvCxnSpPr/>
              <p:nvPr/>
            </p:nvCxnSpPr>
            <p:spPr>
              <a:xfrm>
                <a:off x="6276432" y="2618002"/>
                <a:ext cx="266506" cy="28465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87679" y="2565613"/>
                <a:ext cx="246422" cy="2840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rot="17648227" flipH="1">
                <a:off x="6359881" y="5305857"/>
                <a:ext cx="1060990" cy="1122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Oval 11"/>
              <p:cNvSpPr/>
              <p:nvPr/>
            </p:nvSpPr>
            <p:spPr>
              <a:xfrm rot="3951773">
                <a:off x="5522848" y="606840"/>
                <a:ext cx="1969910" cy="21058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cxnSp>
          <p:nvCxnSpPr>
            <p:cNvPr id="7" name="Straight Connector 6"/>
            <p:cNvCxnSpPr/>
            <p:nvPr/>
          </p:nvCxnSpPr>
          <p:spPr>
            <a:xfrm>
              <a:off x="4508234" y="1856096"/>
              <a:ext cx="0" cy="18697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508234" y="1856095"/>
              <a:ext cx="0" cy="186974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508234" y="1856096"/>
            <a:ext cx="860092" cy="914399"/>
            <a:chOff x="4508234" y="1856096"/>
            <a:chExt cx="860092" cy="914399"/>
          </a:xfrm>
        </p:grpSpPr>
        <p:cxnSp>
          <p:nvCxnSpPr>
            <p:cNvPr id="20" name="Straight Connector 19"/>
            <p:cNvCxnSpPr/>
            <p:nvPr/>
          </p:nvCxnSpPr>
          <p:spPr>
            <a:xfrm flipH="1">
              <a:off x="4508234" y="1856096"/>
              <a:ext cx="135270" cy="914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25364" y="2672059"/>
              <a:ext cx="842962" cy="98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4653887" y="1883391"/>
              <a:ext cx="709683" cy="791570"/>
            </a:xfrm>
            <a:custGeom>
              <a:avLst/>
              <a:gdLst>
                <a:gd name="connsiteX0" fmla="*/ 0 w 709683"/>
                <a:gd name="connsiteY0" fmla="*/ 0 h 791570"/>
                <a:gd name="connsiteX1" fmla="*/ 382137 w 709683"/>
                <a:gd name="connsiteY1" fmla="*/ 150125 h 791570"/>
                <a:gd name="connsiteX2" fmla="*/ 600501 w 709683"/>
                <a:gd name="connsiteY2" fmla="*/ 368490 h 791570"/>
                <a:gd name="connsiteX3" fmla="*/ 709683 w 709683"/>
                <a:gd name="connsiteY3" fmla="*/ 791570 h 791570"/>
                <a:gd name="connsiteX4" fmla="*/ 709683 w 709683"/>
                <a:gd name="connsiteY4" fmla="*/ 791570 h 79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83" h="791570">
                  <a:moveTo>
                    <a:pt x="0" y="0"/>
                  </a:moveTo>
                  <a:cubicBezTo>
                    <a:pt x="141027" y="44355"/>
                    <a:pt x="282054" y="88710"/>
                    <a:pt x="382137" y="150125"/>
                  </a:cubicBezTo>
                  <a:cubicBezTo>
                    <a:pt x="482220" y="211540"/>
                    <a:pt x="545910" y="261583"/>
                    <a:pt x="600501" y="368490"/>
                  </a:cubicBezTo>
                  <a:cubicBezTo>
                    <a:pt x="655092" y="475397"/>
                    <a:pt x="709683" y="791570"/>
                    <a:pt x="709683" y="791570"/>
                  </a:cubicBezTo>
                  <a:lnTo>
                    <a:pt x="709683" y="79157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flipH="1">
            <a:off x="3573362" y="1856096"/>
            <a:ext cx="860092" cy="914399"/>
            <a:chOff x="4508234" y="1856096"/>
            <a:chExt cx="860092" cy="914399"/>
          </a:xfrm>
        </p:grpSpPr>
        <p:cxnSp>
          <p:nvCxnSpPr>
            <p:cNvPr id="28" name="Straight Connector 27"/>
            <p:cNvCxnSpPr/>
            <p:nvPr/>
          </p:nvCxnSpPr>
          <p:spPr>
            <a:xfrm flipH="1">
              <a:off x="4508234" y="1856096"/>
              <a:ext cx="135270" cy="914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525364" y="2672059"/>
              <a:ext cx="842962" cy="98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4653887" y="1883391"/>
              <a:ext cx="709683" cy="791570"/>
            </a:xfrm>
            <a:custGeom>
              <a:avLst/>
              <a:gdLst>
                <a:gd name="connsiteX0" fmla="*/ 0 w 709683"/>
                <a:gd name="connsiteY0" fmla="*/ 0 h 791570"/>
                <a:gd name="connsiteX1" fmla="*/ 382137 w 709683"/>
                <a:gd name="connsiteY1" fmla="*/ 150125 h 791570"/>
                <a:gd name="connsiteX2" fmla="*/ 600501 w 709683"/>
                <a:gd name="connsiteY2" fmla="*/ 368490 h 791570"/>
                <a:gd name="connsiteX3" fmla="*/ 709683 w 709683"/>
                <a:gd name="connsiteY3" fmla="*/ 791570 h 791570"/>
                <a:gd name="connsiteX4" fmla="*/ 709683 w 709683"/>
                <a:gd name="connsiteY4" fmla="*/ 791570 h 79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83" h="791570">
                  <a:moveTo>
                    <a:pt x="0" y="0"/>
                  </a:moveTo>
                  <a:cubicBezTo>
                    <a:pt x="141027" y="44355"/>
                    <a:pt x="282054" y="88710"/>
                    <a:pt x="382137" y="150125"/>
                  </a:cubicBezTo>
                  <a:cubicBezTo>
                    <a:pt x="482220" y="211540"/>
                    <a:pt x="545910" y="261583"/>
                    <a:pt x="600501" y="368490"/>
                  </a:cubicBezTo>
                  <a:cubicBezTo>
                    <a:pt x="655092" y="475397"/>
                    <a:pt x="709683" y="791570"/>
                    <a:pt x="709683" y="791570"/>
                  </a:cubicBezTo>
                  <a:lnTo>
                    <a:pt x="709683" y="79157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16200000" flipH="1">
            <a:off x="3562594" y="2771132"/>
            <a:ext cx="860092" cy="914399"/>
            <a:chOff x="4508234" y="1856096"/>
            <a:chExt cx="860092" cy="914399"/>
          </a:xfrm>
        </p:grpSpPr>
        <p:cxnSp>
          <p:nvCxnSpPr>
            <p:cNvPr id="32" name="Straight Connector 31"/>
            <p:cNvCxnSpPr/>
            <p:nvPr/>
          </p:nvCxnSpPr>
          <p:spPr>
            <a:xfrm flipH="1">
              <a:off x="4508234" y="1856096"/>
              <a:ext cx="135270" cy="914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525364" y="2672059"/>
              <a:ext cx="842962" cy="98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653887" y="1883391"/>
              <a:ext cx="709683" cy="791570"/>
            </a:xfrm>
            <a:custGeom>
              <a:avLst/>
              <a:gdLst>
                <a:gd name="connsiteX0" fmla="*/ 0 w 709683"/>
                <a:gd name="connsiteY0" fmla="*/ 0 h 791570"/>
                <a:gd name="connsiteX1" fmla="*/ 382137 w 709683"/>
                <a:gd name="connsiteY1" fmla="*/ 150125 h 791570"/>
                <a:gd name="connsiteX2" fmla="*/ 600501 w 709683"/>
                <a:gd name="connsiteY2" fmla="*/ 368490 h 791570"/>
                <a:gd name="connsiteX3" fmla="*/ 709683 w 709683"/>
                <a:gd name="connsiteY3" fmla="*/ 791570 h 791570"/>
                <a:gd name="connsiteX4" fmla="*/ 709683 w 709683"/>
                <a:gd name="connsiteY4" fmla="*/ 791570 h 79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83" h="791570">
                  <a:moveTo>
                    <a:pt x="0" y="0"/>
                  </a:moveTo>
                  <a:cubicBezTo>
                    <a:pt x="141027" y="44355"/>
                    <a:pt x="282054" y="88710"/>
                    <a:pt x="382137" y="150125"/>
                  </a:cubicBezTo>
                  <a:cubicBezTo>
                    <a:pt x="482220" y="211540"/>
                    <a:pt x="545910" y="261583"/>
                    <a:pt x="600501" y="368490"/>
                  </a:cubicBezTo>
                  <a:cubicBezTo>
                    <a:pt x="655092" y="475397"/>
                    <a:pt x="709683" y="791570"/>
                    <a:pt x="709683" y="791570"/>
                  </a:cubicBezTo>
                  <a:lnTo>
                    <a:pt x="709683" y="79157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rot="5400000">
            <a:off x="4578681" y="2788262"/>
            <a:ext cx="860092" cy="914399"/>
            <a:chOff x="4508234" y="1856096"/>
            <a:chExt cx="860092" cy="914399"/>
          </a:xfrm>
        </p:grpSpPr>
        <p:cxnSp>
          <p:nvCxnSpPr>
            <p:cNvPr id="36" name="Straight Connector 35"/>
            <p:cNvCxnSpPr/>
            <p:nvPr/>
          </p:nvCxnSpPr>
          <p:spPr>
            <a:xfrm flipH="1">
              <a:off x="4508234" y="1856096"/>
              <a:ext cx="135270" cy="914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525364" y="2672059"/>
              <a:ext cx="842962" cy="98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4653887" y="1883391"/>
              <a:ext cx="709683" cy="791570"/>
            </a:xfrm>
            <a:custGeom>
              <a:avLst/>
              <a:gdLst>
                <a:gd name="connsiteX0" fmla="*/ 0 w 709683"/>
                <a:gd name="connsiteY0" fmla="*/ 0 h 791570"/>
                <a:gd name="connsiteX1" fmla="*/ 382137 w 709683"/>
                <a:gd name="connsiteY1" fmla="*/ 150125 h 791570"/>
                <a:gd name="connsiteX2" fmla="*/ 600501 w 709683"/>
                <a:gd name="connsiteY2" fmla="*/ 368490 h 791570"/>
                <a:gd name="connsiteX3" fmla="*/ 709683 w 709683"/>
                <a:gd name="connsiteY3" fmla="*/ 791570 h 791570"/>
                <a:gd name="connsiteX4" fmla="*/ 709683 w 709683"/>
                <a:gd name="connsiteY4" fmla="*/ 791570 h 79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83" h="791570">
                  <a:moveTo>
                    <a:pt x="0" y="0"/>
                  </a:moveTo>
                  <a:cubicBezTo>
                    <a:pt x="141027" y="44355"/>
                    <a:pt x="282054" y="88710"/>
                    <a:pt x="382137" y="150125"/>
                  </a:cubicBezTo>
                  <a:cubicBezTo>
                    <a:pt x="482220" y="211540"/>
                    <a:pt x="545910" y="261583"/>
                    <a:pt x="600501" y="368490"/>
                  </a:cubicBezTo>
                  <a:cubicBezTo>
                    <a:pt x="655092" y="475397"/>
                    <a:pt x="709683" y="791570"/>
                    <a:pt x="709683" y="791570"/>
                  </a:cubicBezTo>
                  <a:lnTo>
                    <a:pt x="709683" y="79157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611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4" idx="2"/>
          </p:cNvCxnSpPr>
          <p:nvPr/>
        </p:nvCxnSpPr>
        <p:spPr>
          <a:xfrm flipV="1">
            <a:off x="4265635" y="793775"/>
            <a:ext cx="7774" cy="334482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134441" y="718065"/>
            <a:ext cx="6248400" cy="6291185"/>
            <a:chOff x="1524000" y="457690"/>
            <a:chExt cx="6248400" cy="6291185"/>
          </a:xfrm>
        </p:grpSpPr>
        <p:sp>
          <p:nvSpPr>
            <p:cNvPr id="4" name="Chord 3"/>
            <p:cNvSpPr/>
            <p:nvPr/>
          </p:nvSpPr>
          <p:spPr>
            <a:xfrm rot="7759145">
              <a:off x="1517376" y="578286"/>
              <a:ext cx="6291185" cy="6049994"/>
            </a:xfrm>
            <a:prstGeom prst="chord">
              <a:avLst>
                <a:gd name="adj1" fmla="val 2700000"/>
                <a:gd name="adj2" fmla="val 1411576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324600" y="3516868"/>
              <a:ext cx="1447800" cy="369332"/>
            </a:xfrm>
            <a:prstGeom prst="rect">
              <a:avLst/>
            </a:prstGeom>
            <a:noFill/>
          </p:spPr>
          <p:txBody>
            <a:bodyPr wrap="square" rtlCol="0">
              <a:spAutoFit/>
            </a:bodyPr>
            <a:lstStyle/>
            <a:p>
              <a:r>
                <a:rPr lang="en-US" dirty="0" smtClean="0">
                  <a:solidFill>
                    <a:schemeClr val="bg2">
                      <a:lumMod val="10000"/>
                    </a:schemeClr>
                  </a:solidFill>
                </a:rPr>
                <a:t>West Horizon</a:t>
              </a:r>
              <a:endParaRPr lang="en-US" dirty="0">
                <a:solidFill>
                  <a:schemeClr val="bg2">
                    <a:lumMod val="10000"/>
                  </a:schemeClr>
                </a:solidFill>
              </a:endParaRPr>
            </a:p>
          </p:txBody>
        </p:sp>
        <p:sp>
          <p:nvSpPr>
            <p:cNvPr id="6" name="TextBox 5"/>
            <p:cNvSpPr txBox="1"/>
            <p:nvPr/>
          </p:nvSpPr>
          <p:spPr>
            <a:xfrm>
              <a:off x="1524000" y="3581400"/>
              <a:ext cx="1447800" cy="369332"/>
            </a:xfrm>
            <a:prstGeom prst="rect">
              <a:avLst/>
            </a:prstGeom>
            <a:noFill/>
          </p:spPr>
          <p:txBody>
            <a:bodyPr wrap="square" rtlCol="0">
              <a:spAutoFit/>
            </a:bodyPr>
            <a:lstStyle/>
            <a:p>
              <a:r>
                <a:rPr lang="en-US" dirty="0" smtClean="0">
                  <a:solidFill>
                    <a:schemeClr val="bg2">
                      <a:lumMod val="10000"/>
                    </a:schemeClr>
                  </a:solidFill>
                </a:rPr>
                <a:t>East Horizon</a:t>
              </a:r>
              <a:endParaRPr lang="en-US" dirty="0">
                <a:solidFill>
                  <a:schemeClr val="bg2">
                    <a:lumMod val="10000"/>
                  </a:schemeClr>
                </a:solidFill>
              </a:endParaRPr>
            </a:p>
          </p:txBody>
        </p:sp>
        <p:sp>
          <p:nvSpPr>
            <p:cNvPr id="9" name="TextBox 8"/>
            <p:cNvSpPr txBox="1"/>
            <p:nvPr/>
          </p:nvSpPr>
          <p:spPr>
            <a:xfrm>
              <a:off x="4258641" y="533400"/>
              <a:ext cx="793106" cy="369332"/>
            </a:xfrm>
            <a:prstGeom prst="rect">
              <a:avLst/>
            </a:prstGeom>
            <a:noFill/>
          </p:spPr>
          <p:txBody>
            <a:bodyPr wrap="square" rtlCol="0">
              <a:spAutoFit/>
            </a:bodyPr>
            <a:lstStyle/>
            <a:p>
              <a:r>
                <a:rPr lang="en-US" dirty="0" smtClean="0">
                  <a:solidFill>
                    <a:schemeClr val="bg2">
                      <a:lumMod val="10000"/>
                    </a:schemeClr>
                  </a:solidFill>
                </a:rPr>
                <a:t>Zenith</a:t>
              </a:r>
              <a:endParaRPr lang="en-US" dirty="0">
                <a:solidFill>
                  <a:schemeClr val="bg2">
                    <a:lumMod val="10000"/>
                  </a:schemeClr>
                </a:solidFill>
              </a:endParaRPr>
            </a:p>
          </p:txBody>
        </p:sp>
        <p:grpSp>
          <p:nvGrpSpPr>
            <p:cNvPr id="13" name="Group 12"/>
            <p:cNvGrpSpPr/>
            <p:nvPr/>
          </p:nvGrpSpPr>
          <p:grpSpPr>
            <a:xfrm>
              <a:off x="1801091" y="718066"/>
              <a:ext cx="2389909" cy="2754807"/>
              <a:chOff x="1801091" y="718066"/>
              <a:chExt cx="2389909" cy="2754807"/>
            </a:xfrm>
          </p:grpSpPr>
          <p:sp>
            <p:nvSpPr>
              <p:cNvPr id="10" name="Freeform 9"/>
              <p:cNvSpPr/>
              <p:nvPr/>
            </p:nvSpPr>
            <p:spPr>
              <a:xfrm>
                <a:off x="1801091" y="766618"/>
                <a:ext cx="2179782" cy="2706255"/>
              </a:xfrm>
              <a:custGeom>
                <a:avLst/>
                <a:gdLst>
                  <a:gd name="connsiteX0" fmla="*/ 0 w 2179782"/>
                  <a:gd name="connsiteY0" fmla="*/ 2706255 h 2706255"/>
                  <a:gd name="connsiteX1" fmla="*/ 83127 w 2179782"/>
                  <a:gd name="connsiteY1" fmla="*/ 2032000 h 2706255"/>
                  <a:gd name="connsiteX2" fmla="*/ 415636 w 2179782"/>
                  <a:gd name="connsiteY2" fmla="*/ 1330037 h 2706255"/>
                  <a:gd name="connsiteX3" fmla="*/ 831273 w 2179782"/>
                  <a:gd name="connsiteY3" fmla="*/ 812800 h 2706255"/>
                  <a:gd name="connsiteX4" fmla="*/ 1274618 w 2179782"/>
                  <a:gd name="connsiteY4" fmla="*/ 434109 h 2706255"/>
                  <a:gd name="connsiteX5" fmla="*/ 1727200 w 2179782"/>
                  <a:gd name="connsiteY5" fmla="*/ 184727 h 2706255"/>
                  <a:gd name="connsiteX6" fmla="*/ 2179782 w 2179782"/>
                  <a:gd name="connsiteY6" fmla="*/ 0 h 2706255"/>
                  <a:gd name="connsiteX7" fmla="*/ 2179782 w 2179782"/>
                  <a:gd name="connsiteY7" fmla="*/ 0 h 270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9782" h="2706255">
                    <a:moveTo>
                      <a:pt x="0" y="2706255"/>
                    </a:moveTo>
                    <a:cubicBezTo>
                      <a:pt x="6927" y="2483812"/>
                      <a:pt x="13854" y="2261370"/>
                      <a:pt x="83127" y="2032000"/>
                    </a:cubicBezTo>
                    <a:cubicBezTo>
                      <a:pt x="152400" y="1802630"/>
                      <a:pt x="290945" y="1533237"/>
                      <a:pt x="415636" y="1330037"/>
                    </a:cubicBezTo>
                    <a:cubicBezTo>
                      <a:pt x="540327" y="1126837"/>
                      <a:pt x="688109" y="962121"/>
                      <a:pt x="831273" y="812800"/>
                    </a:cubicBezTo>
                    <a:cubicBezTo>
                      <a:pt x="974437" y="663479"/>
                      <a:pt x="1125297" y="538788"/>
                      <a:pt x="1274618" y="434109"/>
                    </a:cubicBezTo>
                    <a:cubicBezTo>
                      <a:pt x="1423939" y="329430"/>
                      <a:pt x="1576339" y="257078"/>
                      <a:pt x="1727200" y="184727"/>
                    </a:cubicBezTo>
                    <a:cubicBezTo>
                      <a:pt x="1878061" y="112376"/>
                      <a:pt x="2179782" y="0"/>
                      <a:pt x="2179782" y="0"/>
                    </a:cubicBezTo>
                    <a:lnTo>
                      <a:pt x="2179782" y="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6"/>
              </p:cNvCxnSpPr>
              <p:nvPr/>
            </p:nvCxnSpPr>
            <p:spPr>
              <a:xfrm flipV="1">
                <a:off x="3980873" y="718066"/>
                <a:ext cx="210127" cy="48552"/>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rot="5816568">
              <a:off x="5129645" y="693353"/>
              <a:ext cx="2389909" cy="2754807"/>
              <a:chOff x="1801091" y="718066"/>
              <a:chExt cx="2389909" cy="2754807"/>
            </a:xfrm>
          </p:grpSpPr>
          <p:sp>
            <p:nvSpPr>
              <p:cNvPr id="15" name="Freeform 14"/>
              <p:cNvSpPr/>
              <p:nvPr/>
            </p:nvSpPr>
            <p:spPr>
              <a:xfrm>
                <a:off x="1801091" y="766618"/>
                <a:ext cx="2179782" cy="2706255"/>
              </a:xfrm>
              <a:custGeom>
                <a:avLst/>
                <a:gdLst>
                  <a:gd name="connsiteX0" fmla="*/ 0 w 2179782"/>
                  <a:gd name="connsiteY0" fmla="*/ 2706255 h 2706255"/>
                  <a:gd name="connsiteX1" fmla="*/ 83127 w 2179782"/>
                  <a:gd name="connsiteY1" fmla="*/ 2032000 h 2706255"/>
                  <a:gd name="connsiteX2" fmla="*/ 415636 w 2179782"/>
                  <a:gd name="connsiteY2" fmla="*/ 1330037 h 2706255"/>
                  <a:gd name="connsiteX3" fmla="*/ 831273 w 2179782"/>
                  <a:gd name="connsiteY3" fmla="*/ 812800 h 2706255"/>
                  <a:gd name="connsiteX4" fmla="*/ 1274618 w 2179782"/>
                  <a:gd name="connsiteY4" fmla="*/ 434109 h 2706255"/>
                  <a:gd name="connsiteX5" fmla="*/ 1727200 w 2179782"/>
                  <a:gd name="connsiteY5" fmla="*/ 184727 h 2706255"/>
                  <a:gd name="connsiteX6" fmla="*/ 2179782 w 2179782"/>
                  <a:gd name="connsiteY6" fmla="*/ 0 h 2706255"/>
                  <a:gd name="connsiteX7" fmla="*/ 2179782 w 2179782"/>
                  <a:gd name="connsiteY7" fmla="*/ 0 h 270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9782" h="2706255">
                    <a:moveTo>
                      <a:pt x="0" y="2706255"/>
                    </a:moveTo>
                    <a:cubicBezTo>
                      <a:pt x="6927" y="2483812"/>
                      <a:pt x="13854" y="2261370"/>
                      <a:pt x="83127" y="2032000"/>
                    </a:cubicBezTo>
                    <a:cubicBezTo>
                      <a:pt x="152400" y="1802630"/>
                      <a:pt x="290945" y="1533237"/>
                      <a:pt x="415636" y="1330037"/>
                    </a:cubicBezTo>
                    <a:cubicBezTo>
                      <a:pt x="540327" y="1126837"/>
                      <a:pt x="688109" y="962121"/>
                      <a:pt x="831273" y="812800"/>
                    </a:cubicBezTo>
                    <a:cubicBezTo>
                      <a:pt x="974437" y="663479"/>
                      <a:pt x="1125297" y="538788"/>
                      <a:pt x="1274618" y="434109"/>
                    </a:cubicBezTo>
                    <a:cubicBezTo>
                      <a:pt x="1423939" y="329430"/>
                      <a:pt x="1576339" y="257078"/>
                      <a:pt x="1727200" y="184727"/>
                    </a:cubicBezTo>
                    <a:cubicBezTo>
                      <a:pt x="1878061" y="112376"/>
                      <a:pt x="2179782" y="0"/>
                      <a:pt x="2179782" y="0"/>
                    </a:cubicBezTo>
                    <a:lnTo>
                      <a:pt x="2179782" y="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5" idx="6"/>
              </p:cNvCxnSpPr>
              <p:nvPr/>
            </p:nvCxnSpPr>
            <p:spPr>
              <a:xfrm flipV="1">
                <a:off x="3980873" y="718066"/>
                <a:ext cx="210127" cy="48552"/>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rot="18954006">
              <a:off x="2371315" y="1469793"/>
              <a:ext cx="1200970" cy="646331"/>
            </a:xfrm>
            <a:prstGeom prst="rect">
              <a:avLst/>
            </a:prstGeom>
            <a:noFill/>
          </p:spPr>
          <p:txBody>
            <a:bodyPr wrap="none" rtlCol="0">
              <a:spAutoFit/>
            </a:bodyPr>
            <a:lstStyle/>
            <a:p>
              <a:r>
                <a:rPr lang="en-US" dirty="0" smtClean="0">
                  <a:solidFill>
                    <a:schemeClr val="accent6">
                      <a:lumMod val="75000"/>
                    </a:schemeClr>
                  </a:solidFill>
                </a:rPr>
                <a:t>Ascending </a:t>
              </a:r>
            </a:p>
            <a:p>
              <a:pPr algn="ctr"/>
              <a:r>
                <a:rPr lang="en-US" dirty="0" smtClean="0">
                  <a:solidFill>
                    <a:schemeClr val="accent6">
                      <a:lumMod val="75000"/>
                    </a:schemeClr>
                  </a:solidFill>
                </a:rPr>
                <a:t>(rising)</a:t>
              </a:r>
              <a:endParaRPr lang="en-US" dirty="0">
                <a:solidFill>
                  <a:schemeClr val="accent6">
                    <a:lumMod val="75000"/>
                  </a:schemeClr>
                </a:solidFill>
              </a:endParaRPr>
            </a:p>
          </p:txBody>
        </p:sp>
        <p:sp>
          <p:nvSpPr>
            <p:cNvPr id="18" name="TextBox 17"/>
            <p:cNvSpPr txBox="1"/>
            <p:nvPr/>
          </p:nvSpPr>
          <p:spPr>
            <a:xfrm rot="2589351">
              <a:off x="5764506" y="1466306"/>
              <a:ext cx="1326004" cy="646331"/>
            </a:xfrm>
            <a:prstGeom prst="rect">
              <a:avLst/>
            </a:prstGeom>
            <a:noFill/>
          </p:spPr>
          <p:txBody>
            <a:bodyPr wrap="none" rtlCol="0">
              <a:spAutoFit/>
            </a:bodyPr>
            <a:lstStyle/>
            <a:p>
              <a:r>
                <a:rPr lang="en-US" dirty="0" smtClean="0">
                  <a:solidFill>
                    <a:schemeClr val="accent6">
                      <a:lumMod val="75000"/>
                    </a:schemeClr>
                  </a:solidFill>
                </a:rPr>
                <a:t>Descending </a:t>
              </a:r>
            </a:p>
            <a:p>
              <a:pPr algn="ctr"/>
              <a:r>
                <a:rPr lang="en-US" dirty="0" smtClean="0">
                  <a:solidFill>
                    <a:schemeClr val="accent6">
                      <a:lumMod val="75000"/>
                    </a:schemeClr>
                  </a:solidFill>
                </a:rPr>
                <a:t>(setting)</a:t>
              </a:r>
              <a:endParaRPr lang="en-US" dirty="0">
                <a:solidFill>
                  <a:schemeClr val="accent6">
                    <a:lumMod val="75000"/>
                  </a:schemeClr>
                </a:solidFill>
              </a:endParaRPr>
            </a:p>
          </p:txBody>
        </p:sp>
        <p:sp>
          <p:nvSpPr>
            <p:cNvPr id="19" name="Chord 18"/>
            <p:cNvSpPr/>
            <p:nvPr/>
          </p:nvSpPr>
          <p:spPr>
            <a:xfrm rot="13787004" flipV="1">
              <a:off x="4140950" y="3417102"/>
              <a:ext cx="1028488" cy="993337"/>
            </a:xfrm>
            <a:prstGeom prst="chord">
              <a:avLst>
                <a:gd name="adj1" fmla="val 2700000"/>
                <a:gd name="adj2" fmla="val 1411576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4627416" y="4096328"/>
              <a:ext cx="76200" cy="76200"/>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2310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6600" y="838200"/>
            <a:ext cx="5892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455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791" y="5448869"/>
            <a:ext cx="7239000" cy="1143000"/>
          </a:xfrm>
        </p:spPr>
        <p:txBody>
          <a:bodyPr/>
          <a:lstStyle/>
          <a:p>
            <a:r>
              <a:rPr lang="en-US" dirty="0" smtClean="0"/>
              <a:t>Place Names</a:t>
            </a:r>
            <a:endParaRPr lang="en-US" dirty="0"/>
          </a:p>
        </p:txBody>
      </p:sp>
      <p:sp>
        <p:nvSpPr>
          <p:cNvPr id="3" name="Content Placeholder 2"/>
          <p:cNvSpPr>
            <a:spLocks noGrp="1"/>
          </p:cNvSpPr>
          <p:nvPr>
            <p:ph idx="1"/>
          </p:nvPr>
        </p:nvSpPr>
        <p:spPr>
          <a:xfrm>
            <a:off x="586854" y="327547"/>
            <a:ext cx="8181831" cy="5322626"/>
          </a:xfrm>
        </p:spPr>
        <p:txBody>
          <a:bodyPr>
            <a:normAutofit/>
          </a:bodyPr>
          <a:lstStyle/>
          <a:p>
            <a:r>
              <a:rPr lang="en-US" dirty="0" smtClean="0"/>
              <a:t>Label the numbers so you know which city/country each number is</a:t>
            </a:r>
          </a:p>
          <a:p>
            <a:r>
              <a:rPr lang="en-US" dirty="0" smtClean="0"/>
              <a:t>Write the numbers 1-10 on the back of your model somewhere. Label them like this</a:t>
            </a:r>
          </a:p>
          <a:p>
            <a:pPr marL="800100" lvl="1" indent="-342900">
              <a:buFont typeface="+mj-lt"/>
              <a:buAutoNum type="arabicPeriod"/>
            </a:pPr>
            <a:r>
              <a:rPr lang="en-US" dirty="0" smtClean="0">
                <a:solidFill>
                  <a:schemeClr val="bg2">
                    <a:lumMod val="10000"/>
                  </a:schemeClr>
                </a:solidFill>
              </a:rPr>
              <a:t>Gallup</a:t>
            </a:r>
          </a:p>
          <a:p>
            <a:pPr marL="800100" lvl="1" indent="-342900">
              <a:buFont typeface="+mj-lt"/>
              <a:buAutoNum type="arabicPeriod"/>
            </a:pPr>
            <a:r>
              <a:rPr lang="en-US" dirty="0" smtClean="0">
                <a:solidFill>
                  <a:schemeClr val="bg2">
                    <a:lumMod val="10000"/>
                  </a:schemeClr>
                </a:solidFill>
              </a:rPr>
              <a:t>Alaska</a:t>
            </a:r>
          </a:p>
          <a:p>
            <a:pPr marL="800100" lvl="1" indent="-342900">
              <a:buFont typeface="+mj-lt"/>
              <a:buAutoNum type="arabicPeriod"/>
            </a:pPr>
            <a:r>
              <a:rPr lang="en-US" dirty="0" smtClean="0">
                <a:solidFill>
                  <a:schemeClr val="bg2">
                    <a:lumMod val="10000"/>
                  </a:schemeClr>
                </a:solidFill>
              </a:rPr>
              <a:t>Japan</a:t>
            </a:r>
          </a:p>
          <a:p>
            <a:pPr marL="800100" lvl="1" indent="-342900">
              <a:buFont typeface="+mj-lt"/>
              <a:buAutoNum type="arabicPeriod"/>
            </a:pPr>
            <a:r>
              <a:rPr lang="en-US" dirty="0" smtClean="0">
                <a:solidFill>
                  <a:schemeClr val="bg2">
                    <a:lumMod val="10000"/>
                  </a:schemeClr>
                </a:solidFill>
              </a:rPr>
              <a:t>India</a:t>
            </a:r>
          </a:p>
          <a:p>
            <a:pPr marL="800100" lvl="1" indent="-342900">
              <a:buFont typeface="+mj-lt"/>
              <a:buAutoNum type="arabicPeriod"/>
            </a:pPr>
            <a:r>
              <a:rPr lang="en-US" dirty="0" err="1" smtClean="0">
                <a:solidFill>
                  <a:schemeClr val="bg2">
                    <a:lumMod val="10000"/>
                  </a:schemeClr>
                </a:solidFill>
              </a:rPr>
              <a:t>Saudia</a:t>
            </a:r>
            <a:r>
              <a:rPr lang="en-US" dirty="0" smtClean="0">
                <a:solidFill>
                  <a:schemeClr val="bg2">
                    <a:lumMod val="10000"/>
                  </a:schemeClr>
                </a:solidFill>
              </a:rPr>
              <a:t> Arabia</a:t>
            </a:r>
          </a:p>
          <a:p>
            <a:pPr marL="800100" lvl="1" indent="-342900">
              <a:buFont typeface="+mj-lt"/>
              <a:buAutoNum type="arabicPeriod"/>
            </a:pPr>
            <a:r>
              <a:rPr lang="en-US" dirty="0" smtClean="0">
                <a:solidFill>
                  <a:schemeClr val="bg2">
                    <a:lumMod val="10000"/>
                  </a:schemeClr>
                </a:solidFill>
              </a:rPr>
              <a:t>England</a:t>
            </a:r>
          </a:p>
          <a:p>
            <a:pPr marL="800100" lvl="1" indent="-342900">
              <a:buFont typeface="+mj-lt"/>
              <a:buAutoNum type="arabicPeriod"/>
            </a:pPr>
            <a:r>
              <a:rPr lang="en-US" dirty="0" smtClean="0">
                <a:solidFill>
                  <a:schemeClr val="bg2">
                    <a:lumMod val="10000"/>
                  </a:schemeClr>
                </a:solidFill>
              </a:rPr>
              <a:t>Greenland</a:t>
            </a:r>
          </a:p>
          <a:p>
            <a:pPr marL="800100" lvl="1" indent="-342900">
              <a:buFont typeface="+mj-lt"/>
              <a:buAutoNum type="arabicPeriod"/>
            </a:pPr>
            <a:r>
              <a:rPr lang="en-US" dirty="0" err="1" smtClean="0">
                <a:solidFill>
                  <a:schemeClr val="bg2">
                    <a:lumMod val="10000"/>
                  </a:schemeClr>
                </a:solidFill>
              </a:rPr>
              <a:t>NewYork</a:t>
            </a:r>
            <a:endParaRPr lang="en-US" dirty="0" smtClean="0">
              <a:solidFill>
                <a:schemeClr val="bg2">
                  <a:lumMod val="10000"/>
                </a:schemeClr>
              </a:solidFill>
            </a:endParaRPr>
          </a:p>
          <a:p>
            <a:pPr marL="800100" lvl="1" indent="-342900">
              <a:buFont typeface="+mj-lt"/>
              <a:buAutoNum type="arabicPeriod"/>
            </a:pPr>
            <a:r>
              <a:rPr lang="en-US" dirty="0" smtClean="0">
                <a:solidFill>
                  <a:schemeClr val="bg2">
                    <a:lumMod val="10000"/>
                  </a:schemeClr>
                </a:solidFill>
              </a:rPr>
              <a:t>Columbia</a:t>
            </a:r>
          </a:p>
          <a:p>
            <a:pPr marL="800100" lvl="1" indent="-342900">
              <a:buFont typeface="+mj-lt"/>
              <a:buAutoNum type="arabicPeriod"/>
            </a:pPr>
            <a:r>
              <a:rPr lang="en-US" dirty="0" smtClean="0">
                <a:solidFill>
                  <a:schemeClr val="bg2">
                    <a:lumMod val="10000"/>
                  </a:schemeClr>
                </a:solidFill>
              </a:rPr>
              <a:t>Hawaii</a:t>
            </a:r>
            <a:endParaRPr lang="en-US" dirty="0">
              <a:solidFill>
                <a:schemeClr val="bg2">
                  <a:lumMod val="10000"/>
                </a:schemeClr>
              </a:solidFill>
            </a:endParaRPr>
          </a:p>
        </p:txBody>
      </p:sp>
    </p:spTree>
    <p:extLst>
      <p:ext uri="{BB962C8B-B14F-4D97-AF65-F5344CB8AC3E}">
        <p14:creationId xmlns:p14="http://schemas.microsoft.com/office/powerpoint/2010/main" val="4048277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Finished product</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7684" y="838200"/>
            <a:ext cx="676171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035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 sure to add your</a:t>
            </a:r>
          </a:p>
          <a:p>
            <a:pPr lvl="1"/>
            <a:r>
              <a:rPr lang="en-US" dirty="0"/>
              <a:t>Name</a:t>
            </a:r>
          </a:p>
          <a:p>
            <a:pPr lvl="1"/>
            <a:r>
              <a:rPr lang="en-US" dirty="0"/>
              <a:t>Date </a:t>
            </a:r>
          </a:p>
          <a:p>
            <a:pPr lvl="1"/>
            <a:r>
              <a:rPr lang="en-US" dirty="0"/>
              <a:t>Hour </a:t>
            </a:r>
            <a:endParaRPr lang="en-US" dirty="0" smtClean="0"/>
          </a:p>
          <a:p>
            <a:r>
              <a:rPr lang="en-US" dirty="0" smtClean="0"/>
              <a:t>Put them on the back of the sun</a:t>
            </a:r>
          </a:p>
          <a:p>
            <a:pPr lvl="1"/>
            <a:endParaRPr lang="en-US" dirty="0"/>
          </a:p>
        </p:txBody>
      </p:sp>
      <p:pic>
        <p:nvPicPr>
          <p:cNvPr id="4098" name="Picture 2" descr="https://tallbloke.files.wordpress.com/2012/05/sun-earth-m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398" y="2912361"/>
            <a:ext cx="58293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90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3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r>
            <a:br>
              <a:rPr kumimoji="0" lang="en-US" sz="900" b="0" i="0" u="none" strike="noStrike" cap="none" normalizeH="0" baseline="0" smtClean="0">
                <a:ln>
                  <a:noFill/>
                </a:ln>
                <a:solidFill>
                  <a:schemeClr val="tx1"/>
                </a:solidFill>
                <a:effectLst/>
                <a:latin typeface="Arial" pitchFamily="34" charset="0"/>
                <a:cs typeface="Arial" pitchFamily="34" charset="0"/>
              </a:rPr>
            </a:b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0" name="Rectangle 14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7" name="irc_mi" descr="http://www.qacps.k12.md.us/ces/clipart/Carson%20Dellosa%20Clipart/Carson%20Dellosa%20Seasons,%20Holidays,%20and%20Celebrations/Images/Black%20and%20White%20Images/Fall%20Clip%20Art/MOON_FULL_BW.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658604" y="800151"/>
            <a:ext cx="616882" cy="720960"/>
          </a:xfrm>
          <a:prstGeom prst="rect">
            <a:avLst/>
          </a:prstGeom>
          <a:noFill/>
          <a:extLst>
            <a:ext uri="{909E8E84-426E-40DD-AFC4-6F175D3DCCD1}">
              <a14:hiddenFill xmlns:a14="http://schemas.microsoft.com/office/drawing/2010/main">
                <a:solidFill>
                  <a:srgbClr val="FFFFFF"/>
                </a:solidFill>
              </a14:hiddenFill>
            </a:ext>
          </a:extLst>
        </p:spPr>
      </p:pic>
      <p:grpSp>
        <p:nvGrpSpPr>
          <p:cNvPr id="128" name="Group 127"/>
          <p:cNvGrpSpPr/>
          <p:nvPr/>
        </p:nvGrpSpPr>
        <p:grpSpPr>
          <a:xfrm rot="5400000">
            <a:off x="4863732" y="2513027"/>
            <a:ext cx="1390331" cy="1684770"/>
            <a:chOff x="0" y="0"/>
            <a:chExt cx="2114550" cy="2114550"/>
          </a:xfrm>
        </p:grpSpPr>
        <p:pic>
          <p:nvPicPr>
            <p:cNvPr id="129" name="irc_mi" descr="http://a.static.trunity.net/files/121001_121100/121087/250px-Northern_Hemisphere_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4550" cy="2114550"/>
            </a:xfrm>
            <a:prstGeom prst="rect">
              <a:avLst/>
            </a:prstGeom>
            <a:noFill/>
            <a:ln>
              <a:noFill/>
            </a:ln>
          </p:spPr>
        </p:pic>
        <p:cxnSp>
          <p:nvCxnSpPr>
            <p:cNvPr id="130" name="Straight Connector 129"/>
            <p:cNvCxnSpPr/>
            <p:nvPr/>
          </p:nvCxnSpPr>
          <p:spPr>
            <a:xfrm>
              <a:off x="1057275" y="866775"/>
              <a:ext cx="0" cy="428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1042988" y="842962"/>
              <a:ext cx="0" cy="428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400050" y="819150"/>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3" name="Oval 132"/>
            <p:cNvSpPr/>
            <p:nvPr/>
          </p:nvSpPr>
          <p:spPr>
            <a:xfrm>
              <a:off x="466725" y="1257300"/>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Oval 133"/>
            <p:cNvSpPr/>
            <p:nvPr/>
          </p:nvSpPr>
          <p:spPr>
            <a:xfrm>
              <a:off x="895350" y="77152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5" name="Oval 134"/>
            <p:cNvSpPr/>
            <p:nvPr/>
          </p:nvSpPr>
          <p:spPr>
            <a:xfrm>
              <a:off x="704850" y="2190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6" name="Oval 135"/>
            <p:cNvSpPr/>
            <p:nvPr/>
          </p:nvSpPr>
          <p:spPr>
            <a:xfrm>
              <a:off x="1457325" y="5619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7" name="Oval 136"/>
            <p:cNvSpPr/>
            <p:nvPr/>
          </p:nvSpPr>
          <p:spPr>
            <a:xfrm>
              <a:off x="1847850" y="1219200"/>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8" name="Oval 137"/>
            <p:cNvSpPr/>
            <p:nvPr/>
          </p:nvSpPr>
          <p:spPr>
            <a:xfrm>
              <a:off x="1590675" y="160972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9" name="Oval 138"/>
            <p:cNvSpPr/>
            <p:nvPr/>
          </p:nvSpPr>
          <p:spPr>
            <a:xfrm>
              <a:off x="1000125" y="16287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0" name="Oval 139"/>
            <p:cNvSpPr/>
            <p:nvPr/>
          </p:nvSpPr>
          <p:spPr>
            <a:xfrm>
              <a:off x="133350" y="14382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Oval 140"/>
            <p:cNvSpPr/>
            <p:nvPr/>
          </p:nvSpPr>
          <p:spPr>
            <a:xfrm>
              <a:off x="885825" y="119062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2" name="Group 141"/>
          <p:cNvGrpSpPr/>
          <p:nvPr/>
        </p:nvGrpSpPr>
        <p:grpSpPr>
          <a:xfrm rot="5400000">
            <a:off x="3502357" y="-1670623"/>
            <a:ext cx="2141444" cy="7477243"/>
            <a:chOff x="0" y="0"/>
            <a:chExt cx="3257542" cy="9384665"/>
          </a:xfrm>
        </p:grpSpPr>
        <p:sp>
          <p:nvSpPr>
            <p:cNvPr id="143" name="Oval 142"/>
            <p:cNvSpPr/>
            <p:nvPr/>
          </p:nvSpPr>
          <p:spPr>
            <a:xfrm rot="3951773">
              <a:off x="28575" y="9525"/>
              <a:ext cx="3223350" cy="3223328"/>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44" name="Group 143"/>
            <p:cNvGrpSpPr/>
            <p:nvPr/>
          </p:nvGrpSpPr>
          <p:grpSpPr>
            <a:xfrm>
              <a:off x="0" y="0"/>
              <a:ext cx="3257542" cy="9384665"/>
              <a:chOff x="0" y="0"/>
              <a:chExt cx="3257542" cy="9384665"/>
            </a:xfrm>
          </p:grpSpPr>
          <p:cxnSp>
            <p:nvCxnSpPr>
              <p:cNvPr id="145" name="Straight Connector 144"/>
              <p:cNvCxnSpPr/>
              <p:nvPr/>
            </p:nvCxnSpPr>
            <p:spPr>
              <a:xfrm flipH="1">
                <a:off x="1581147" y="3200400"/>
                <a:ext cx="407931" cy="4657725"/>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676272" y="3114675"/>
                <a:ext cx="377190" cy="464820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rot="3483071">
                <a:off x="485772" y="485775"/>
                <a:ext cx="2279015" cy="2279015"/>
                <a:chOff x="472069" y="472069"/>
                <a:chExt cx="2279353" cy="2279353"/>
              </a:xfrm>
            </p:grpSpPr>
            <p:cxnSp>
              <p:nvCxnSpPr>
                <p:cNvPr id="177" name="Straight Connector 176"/>
                <p:cNvCxnSpPr/>
                <p:nvPr/>
              </p:nvCxnSpPr>
              <p:spPr>
                <a:xfrm>
                  <a:off x="472069" y="472069"/>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472069" y="472069"/>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rot="20151773" flipH="1" flipV="1">
                <a:off x="190497" y="828675"/>
                <a:ext cx="2857503" cy="1564488"/>
              </a:xfrm>
              <a:prstGeom prst="line">
                <a:avLst/>
              </a:prstGeom>
              <a:ln w="19050">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9" name="Group 148"/>
              <p:cNvGrpSpPr/>
              <p:nvPr/>
            </p:nvGrpSpPr>
            <p:grpSpPr>
              <a:xfrm rot="2523772">
                <a:off x="495297" y="485775"/>
                <a:ext cx="2279254" cy="2279238"/>
                <a:chOff x="472069" y="478499"/>
                <a:chExt cx="2279353" cy="2279353"/>
              </a:xfrm>
            </p:grpSpPr>
            <p:cxnSp>
              <p:nvCxnSpPr>
                <p:cNvPr id="175" name="Straight Connector 174"/>
                <p:cNvCxnSpPr/>
                <p:nvPr/>
              </p:nvCxnSpPr>
              <p:spPr>
                <a:xfrm>
                  <a:off x="472069" y="478499"/>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472069" y="478499"/>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0" name="TextBox 27"/>
              <p:cNvSpPr txBox="1"/>
              <p:nvPr/>
            </p:nvSpPr>
            <p:spPr>
              <a:xfrm rot="11007088">
                <a:off x="1485897" y="0"/>
                <a:ext cx="592569" cy="339725"/>
              </a:xfrm>
              <a:prstGeom prst="rect">
                <a:avLst/>
              </a:prstGeom>
              <a:noFill/>
            </p:spPr>
            <p:txBody>
              <a:bodyPr wrap="none" rtlCol="0">
                <a:spAutoFit/>
              </a:bodyPr>
              <a:lstStyle/>
              <a:p>
                <a:pPr marL="0" marR="0" algn="ctr">
                  <a:spcBef>
                    <a:spcPts val="0"/>
                  </a:spcBef>
                  <a:spcAft>
                    <a:spcPts val="0"/>
                  </a:spcAft>
                </a:pPr>
                <a:r>
                  <a:rPr lang="en-US" sz="800" kern="1200">
                    <a:effectLst/>
                    <a:latin typeface="Calibri"/>
                    <a:ea typeface="Times New Roman"/>
                    <a:cs typeface="Times New Roman"/>
                  </a:rPr>
                  <a:t>12 am</a:t>
                </a:r>
                <a:endParaRPr lang="en-US" sz="1200">
                  <a:effectLst/>
                  <a:latin typeface="Times New Roman"/>
                  <a:ea typeface="Times New Roman"/>
                </a:endParaRPr>
              </a:p>
              <a:p>
                <a:pPr marL="0" marR="0" algn="ctr">
                  <a:spcBef>
                    <a:spcPts val="0"/>
                  </a:spcBef>
                  <a:spcAft>
                    <a:spcPts val="0"/>
                  </a:spcAft>
                </a:pPr>
                <a:r>
                  <a:rPr lang="en-US" sz="800" kern="1200">
                    <a:effectLst/>
                    <a:latin typeface="Calibri"/>
                    <a:ea typeface="Times New Roman"/>
                    <a:cs typeface="Times New Roman"/>
                  </a:rPr>
                  <a:t>Midnightt</a:t>
                </a:r>
                <a:endParaRPr lang="en-US" sz="1200">
                  <a:effectLst/>
                  <a:latin typeface="Times New Roman"/>
                  <a:ea typeface="Times New Roman"/>
                </a:endParaRPr>
              </a:p>
            </p:txBody>
          </p:sp>
          <p:sp>
            <p:nvSpPr>
              <p:cNvPr id="151" name="TextBox 28"/>
              <p:cNvSpPr txBox="1"/>
              <p:nvPr/>
            </p:nvSpPr>
            <p:spPr>
              <a:xfrm rot="21072148">
                <a:off x="1666872" y="2990850"/>
                <a:ext cx="392410" cy="215256"/>
              </a:xfrm>
              <a:prstGeom prst="rect">
                <a:avLst/>
              </a:prstGeom>
              <a:noFill/>
            </p:spPr>
            <p:txBody>
              <a:bodyPr wrap="none" rtlCol="0">
                <a:spAutoFit/>
              </a:bodyPr>
              <a:lstStyle/>
              <a:p>
                <a:pPr marL="0" marR="0" algn="ctr">
                  <a:spcBef>
                    <a:spcPts val="0"/>
                  </a:spcBef>
                  <a:spcAft>
                    <a:spcPts val="0"/>
                  </a:spcAft>
                </a:pPr>
                <a:r>
                  <a:rPr lang="en-US" sz="800" kern="1200">
                    <a:effectLst/>
                    <a:latin typeface="Calibri"/>
                    <a:ea typeface="Times New Roman"/>
                    <a:cs typeface="Times New Roman"/>
                  </a:rPr>
                  <a:t>1 pm</a:t>
                </a:r>
                <a:endParaRPr lang="en-US" sz="1200">
                  <a:effectLst/>
                  <a:latin typeface="Times New Roman"/>
                  <a:ea typeface="Times New Roman"/>
                </a:endParaRPr>
              </a:p>
            </p:txBody>
          </p:sp>
          <p:grpSp>
            <p:nvGrpSpPr>
              <p:cNvPr id="152" name="Group 151"/>
              <p:cNvGrpSpPr/>
              <p:nvPr/>
            </p:nvGrpSpPr>
            <p:grpSpPr>
              <a:xfrm>
                <a:off x="190497" y="7648575"/>
                <a:ext cx="1717675" cy="1736090"/>
                <a:chOff x="0" y="0"/>
                <a:chExt cx="1717876" cy="1736361"/>
              </a:xfrm>
            </p:grpSpPr>
            <p:pic>
              <p:nvPicPr>
                <p:cNvPr id="173" name="Picture 172" descr="http://www.illustrationsof.com/royalty-free-sun-clipart-illustration-1111588.jpg"/>
                <p:cNvPicPr>
                  <a:picLocks noChangeAspect="1"/>
                </p:cNvPicPr>
                <p:nvPr/>
              </p:nvPicPr>
              <p:blipFill rotWithShape="1">
                <a:blip r:embed="rId4" cstate="print">
                  <a:extLst>
                    <a:ext uri="{28A0092B-C50C-407E-A947-70E740481C1C}">
                      <a14:useLocalDpi xmlns:a14="http://schemas.microsoft.com/office/drawing/2010/main" val="0"/>
                    </a:ext>
                  </a:extLst>
                </a:blip>
                <a:srcRect b="9872"/>
                <a:stretch/>
              </p:blipFill>
              <p:spPr bwMode="auto">
                <a:xfrm rot="11678659">
                  <a:off x="133632" y="209268"/>
                  <a:ext cx="14478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74" name="Oval 173"/>
                <p:cNvSpPr/>
                <p:nvPr/>
              </p:nvSpPr>
              <p:spPr>
                <a:xfrm rot="3951773">
                  <a:off x="-9243" y="9243"/>
                  <a:ext cx="1736361" cy="1717876"/>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cxnSp>
            <p:nvCxnSpPr>
              <p:cNvPr id="153" name="Straight Arrow Connector 152"/>
              <p:cNvCxnSpPr/>
              <p:nvPr/>
            </p:nvCxnSpPr>
            <p:spPr>
              <a:xfrm flipH="1">
                <a:off x="1266822" y="3752850"/>
                <a:ext cx="209284" cy="25971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4" name="TextBox 8"/>
              <p:cNvSpPr txBox="1"/>
              <p:nvPr/>
            </p:nvSpPr>
            <p:spPr>
              <a:xfrm rot="5612837">
                <a:off x="902553" y="5067928"/>
                <a:ext cx="1136694" cy="561824"/>
              </a:xfrm>
              <a:prstGeom prst="rect">
                <a:avLst/>
              </a:prstGeom>
              <a:noFill/>
            </p:spPr>
            <p:txBody>
              <a:bodyPr wrap="square" rtlCol="0">
                <a:spAutoFit/>
              </a:bodyPr>
              <a:lstStyle/>
              <a:p>
                <a:pPr marL="0" marR="0">
                  <a:spcBef>
                    <a:spcPts val="0"/>
                  </a:spcBef>
                  <a:spcAft>
                    <a:spcPts val="0"/>
                  </a:spcAft>
                </a:pPr>
                <a:r>
                  <a:rPr lang="en-US" sz="1800" kern="1200" dirty="0">
                    <a:solidFill>
                      <a:srgbClr val="000000"/>
                    </a:solidFill>
                    <a:effectLst/>
                    <a:latin typeface="Calibri"/>
                    <a:ea typeface="Times New Roman"/>
                    <a:cs typeface="Times New Roman"/>
                  </a:rPr>
                  <a:t>Gravity</a:t>
                </a:r>
                <a:endParaRPr lang="en-US" sz="1200" dirty="0">
                  <a:effectLst/>
                  <a:latin typeface="Times New Roman"/>
                  <a:ea typeface="Times New Roman"/>
                </a:endParaRPr>
              </a:p>
            </p:txBody>
          </p:sp>
          <p:sp>
            <p:nvSpPr>
              <p:cNvPr id="155" name="TextBox 27"/>
              <p:cNvSpPr txBox="1"/>
              <p:nvPr/>
            </p:nvSpPr>
            <p:spPr>
              <a:xfrm rot="308702">
                <a:off x="1285872" y="2914650"/>
                <a:ext cx="443843" cy="339710"/>
              </a:xfrm>
              <a:prstGeom prst="rect">
                <a:avLst/>
              </a:prstGeom>
              <a:noFill/>
            </p:spPr>
            <p:txBody>
              <a:bodyPr wrap="none" rtlCol="0">
                <a:spAutoFit/>
              </a:bodyPr>
              <a:lstStyle/>
              <a:p>
                <a:pPr marL="0" marR="0" algn="ctr">
                  <a:spcBef>
                    <a:spcPts val="0"/>
                  </a:spcBef>
                  <a:spcAft>
                    <a:spcPts val="0"/>
                  </a:spcAft>
                </a:pPr>
                <a:r>
                  <a:rPr lang="en-US" sz="800" kern="1200">
                    <a:effectLst/>
                    <a:latin typeface="Calibri"/>
                    <a:ea typeface="Times New Roman"/>
                    <a:cs typeface="Times New Roman"/>
                  </a:rPr>
                  <a:t>12 pm</a:t>
                </a:r>
                <a:endParaRPr lang="en-US" sz="1200">
                  <a:effectLst/>
                  <a:latin typeface="Times New Roman"/>
                  <a:ea typeface="Times New Roman"/>
                </a:endParaRPr>
              </a:p>
              <a:p>
                <a:pPr marL="0" marR="0" algn="ctr">
                  <a:spcBef>
                    <a:spcPts val="0"/>
                  </a:spcBef>
                  <a:spcAft>
                    <a:spcPts val="0"/>
                  </a:spcAft>
                </a:pPr>
                <a:r>
                  <a:rPr lang="en-US" sz="800" kern="1200">
                    <a:effectLst/>
                    <a:latin typeface="Calibri"/>
                    <a:ea typeface="Times New Roman"/>
                    <a:cs typeface="Times New Roman"/>
                  </a:rPr>
                  <a:t>Noon</a:t>
                </a:r>
                <a:endParaRPr lang="en-US" sz="1200">
                  <a:effectLst/>
                  <a:latin typeface="Times New Roman"/>
                  <a:ea typeface="Times New Roman"/>
                </a:endParaRPr>
              </a:p>
            </p:txBody>
          </p:sp>
          <p:sp>
            <p:nvSpPr>
              <p:cNvPr id="156" name="TextBox 30"/>
              <p:cNvSpPr txBox="1"/>
              <p:nvPr/>
            </p:nvSpPr>
            <p:spPr>
              <a:xfrm rot="16357382">
                <a:off x="2914647" y="1647825"/>
                <a:ext cx="392413" cy="215254"/>
              </a:xfrm>
              <a:prstGeom prst="rect">
                <a:avLst/>
              </a:prstGeom>
              <a:noFill/>
            </p:spPr>
            <p:txBody>
              <a:bodyPr wrap="none" rtlCol="0">
                <a:spAutoFit/>
              </a:bodyPr>
              <a:lstStyle/>
              <a:p>
                <a:pPr marL="0" marR="0" algn="ctr">
                  <a:spcBef>
                    <a:spcPts val="0"/>
                  </a:spcBef>
                  <a:spcAft>
                    <a:spcPts val="0"/>
                  </a:spcAft>
                </a:pPr>
                <a:r>
                  <a:rPr lang="en-US" sz="800" kern="1200">
                    <a:effectLst/>
                    <a:latin typeface="Calibri"/>
                    <a:ea typeface="Times New Roman"/>
                    <a:cs typeface="Times New Roman"/>
                  </a:rPr>
                  <a:t>6 pm</a:t>
                </a:r>
                <a:endParaRPr lang="en-US" sz="1200">
                  <a:effectLst/>
                  <a:latin typeface="Times New Roman"/>
                  <a:ea typeface="Times New Roman"/>
                </a:endParaRPr>
              </a:p>
            </p:txBody>
          </p:sp>
          <p:sp>
            <p:nvSpPr>
              <p:cNvPr id="157" name="TextBox 29"/>
              <p:cNvSpPr txBox="1"/>
              <p:nvPr/>
            </p:nvSpPr>
            <p:spPr>
              <a:xfrm rot="10076649">
                <a:off x="1171573" y="95250"/>
                <a:ext cx="387425" cy="215265"/>
              </a:xfrm>
              <a:prstGeom prst="rect">
                <a:avLst/>
              </a:prstGeom>
              <a:noFill/>
            </p:spPr>
            <p:txBody>
              <a:bodyPr wrap="none" rtlCol="0">
                <a:spAutoFit/>
              </a:bodyPr>
              <a:lstStyle/>
              <a:p>
                <a:pPr marL="0" marR="0" algn="ctr">
                  <a:spcBef>
                    <a:spcPts val="0"/>
                  </a:spcBef>
                  <a:spcAft>
                    <a:spcPts val="0"/>
                  </a:spcAft>
                </a:pPr>
                <a:r>
                  <a:rPr lang="en-US" sz="800" kern="1200">
                    <a:effectLst/>
                    <a:latin typeface="Calibri"/>
                    <a:ea typeface="Times New Roman"/>
                    <a:cs typeface="Times New Roman"/>
                  </a:rPr>
                  <a:t>1 am</a:t>
                </a:r>
                <a:endParaRPr lang="en-US" sz="1200">
                  <a:effectLst/>
                  <a:latin typeface="Times New Roman"/>
                  <a:ea typeface="Times New Roman"/>
                </a:endParaRPr>
              </a:p>
            </p:txBody>
          </p:sp>
          <p:cxnSp>
            <p:nvCxnSpPr>
              <p:cNvPr id="158" name="Straight Connector 157"/>
              <p:cNvCxnSpPr/>
              <p:nvPr/>
            </p:nvCxnSpPr>
            <p:spPr>
              <a:xfrm rot="3951773">
                <a:off x="2343147" y="123825"/>
                <a:ext cx="111755"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3951773">
                <a:off x="790572" y="2952750"/>
                <a:ext cx="111755"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20151773">
                <a:off x="171447" y="771525"/>
                <a:ext cx="111754"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20151773">
                <a:off x="3009897" y="2295525"/>
                <a:ext cx="111754"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3951773">
                <a:off x="2733672" y="390525"/>
                <a:ext cx="54608"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3951773">
                <a:off x="485772" y="2714625"/>
                <a:ext cx="54608"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9351773">
                <a:off x="466722" y="447675"/>
                <a:ext cx="54607"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9351773">
                <a:off x="2752722" y="2647950"/>
                <a:ext cx="54607" cy="1523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3951773">
                <a:off x="3009897" y="723900"/>
                <a:ext cx="0" cy="1333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3951773">
                <a:off x="257172" y="2371725"/>
                <a:ext cx="0" cy="1428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3951773" flipH="1">
                <a:off x="3157534" y="1081088"/>
                <a:ext cx="47624"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3951773" flipH="1">
                <a:off x="52384" y="1995488"/>
                <a:ext cx="47624" cy="152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3951773" flipH="1">
                <a:off x="2371722" y="2990850"/>
                <a:ext cx="171442" cy="18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3951773" flipH="1">
                <a:off x="723897" y="266700"/>
                <a:ext cx="1598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1688834">
                <a:off x="495297" y="485775"/>
                <a:ext cx="2278916" cy="227890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9" name="Group 178"/>
          <p:cNvGrpSpPr/>
          <p:nvPr/>
        </p:nvGrpSpPr>
        <p:grpSpPr>
          <a:xfrm rot="5400000">
            <a:off x="3948213" y="-558599"/>
            <a:ext cx="594544" cy="3428229"/>
            <a:chOff x="0" y="0"/>
            <a:chExt cx="904240" cy="4303078"/>
          </a:xfrm>
        </p:grpSpPr>
        <p:sp>
          <p:nvSpPr>
            <p:cNvPr id="180" name="Flowchart: Delay 179"/>
            <p:cNvSpPr/>
            <p:nvPr/>
          </p:nvSpPr>
          <p:spPr>
            <a:xfrm rot="5400000">
              <a:off x="-57150" y="3343275"/>
              <a:ext cx="1018540" cy="901065"/>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1" name="Rectangle 180"/>
            <p:cNvSpPr/>
            <p:nvPr/>
          </p:nvSpPr>
          <p:spPr>
            <a:xfrm>
              <a:off x="0" y="0"/>
              <a:ext cx="904240" cy="3286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2" name="Rectangle 181"/>
            <p:cNvSpPr/>
            <p:nvPr/>
          </p:nvSpPr>
          <p:spPr>
            <a:xfrm>
              <a:off x="47625" y="3105150"/>
              <a:ext cx="828040"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3" name="Straight Arrow Connector 182"/>
            <p:cNvCxnSpPr/>
            <p:nvPr/>
          </p:nvCxnSpPr>
          <p:spPr>
            <a:xfrm flipV="1">
              <a:off x="285750" y="1504950"/>
              <a:ext cx="0" cy="143827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4" name="TextBox 8"/>
            <p:cNvSpPr txBox="1"/>
            <p:nvPr/>
          </p:nvSpPr>
          <p:spPr>
            <a:xfrm rot="16200000">
              <a:off x="-19050" y="2104713"/>
              <a:ext cx="843915" cy="370205"/>
            </a:xfrm>
            <a:prstGeom prst="rect">
              <a:avLst/>
            </a:prstGeom>
            <a:noFill/>
          </p:spPr>
          <p:txBody>
            <a:bodyPr wrap="none" rtlCol="0">
              <a:sp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Gravity</a:t>
              </a:r>
              <a:endParaRPr lang="en-US" sz="1200">
                <a:effectLst/>
                <a:latin typeface="Times New Roman"/>
                <a:ea typeface="Times New Roman"/>
              </a:endParaRPr>
            </a:p>
          </p:txBody>
        </p:sp>
        <p:sp>
          <p:nvSpPr>
            <p:cNvPr id="185" name="Text Box 2"/>
            <p:cNvSpPr txBox="1">
              <a:spLocks noChangeArrowheads="1"/>
            </p:cNvSpPr>
            <p:nvPr/>
          </p:nvSpPr>
          <p:spPr bwMode="auto">
            <a:xfrm>
              <a:off x="200025" y="2943225"/>
              <a:ext cx="625244" cy="24324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a:ea typeface="Calibri"/>
                  <a:cs typeface="Times New Roman"/>
                </a:rPr>
                <a:t>inertia</a:t>
              </a:r>
            </a:p>
          </p:txBody>
        </p:sp>
        <p:cxnSp>
          <p:nvCxnSpPr>
            <p:cNvPr id="186" name="Straight Arrow Connector 185"/>
            <p:cNvCxnSpPr/>
            <p:nvPr/>
          </p:nvCxnSpPr>
          <p:spPr>
            <a:xfrm>
              <a:off x="295275" y="2933700"/>
              <a:ext cx="526372"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rot="5692267">
            <a:off x="3197176" y="2078392"/>
            <a:ext cx="1390331" cy="1684770"/>
            <a:chOff x="0" y="0"/>
            <a:chExt cx="2114550" cy="2114550"/>
          </a:xfrm>
        </p:grpSpPr>
        <p:pic>
          <p:nvPicPr>
            <p:cNvPr id="188" name="irc_mi" descr="http://a.static.trunity.net/files/121001_121100/121087/250px-Northern_Hemisphere_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4550" cy="2114550"/>
            </a:xfrm>
            <a:prstGeom prst="rect">
              <a:avLst/>
            </a:prstGeom>
            <a:noFill/>
            <a:ln>
              <a:noFill/>
            </a:ln>
          </p:spPr>
        </p:pic>
        <p:cxnSp>
          <p:nvCxnSpPr>
            <p:cNvPr id="189" name="Straight Connector 188"/>
            <p:cNvCxnSpPr/>
            <p:nvPr/>
          </p:nvCxnSpPr>
          <p:spPr>
            <a:xfrm>
              <a:off x="1057275" y="866775"/>
              <a:ext cx="0" cy="428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1042988" y="842962"/>
              <a:ext cx="0" cy="428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400050" y="819150"/>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2" name="Oval 191"/>
            <p:cNvSpPr/>
            <p:nvPr/>
          </p:nvSpPr>
          <p:spPr>
            <a:xfrm>
              <a:off x="466725" y="1257300"/>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3" name="Oval 192"/>
            <p:cNvSpPr/>
            <p:nvPr/>
          </p:nvSpPr>
          <p:spPr>
            <a:xfrm>
              <a:off x="895350" y="77152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4" name="Oval 193"/>
            <p:cNvSpPr/>
            <p:nvPr/>
          </p:nvSpPr>
          <p:spPr>
            <a:xfrm>
              <a:off x="704850" y="2190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5" name="Oval 194"/>
            <p:cNvSpPr/>
            <p:nvPr/>
          </p:nvSpPr>
          <p:spPr>
            <a:xfrm>
              <a:off x="1457325" y="5619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6" name="Oval 195"/>
            <p:cNvSpPr/>
            <p:nvPr/>
          </p:nvSpPr>
          <p:spPr>
            <a:xfrm>
              <a:off x="1847850" y="1219200"/>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7" name="Oval 196"/>
            <p:cNvSpPr/>
            <p:nvPr/>
          </p:nvSpPr>
          <p:spPr>
            <a:xfrm>
              <a:off x="1590675" y="160972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8" name="Oval 197"/>
            <p:cNvSpPr/>
            <p:nvPr/>
          </p:nvSpPr>
          <p:spPr>
            <a:xfrm>
              <a:off x="1000125" y="16287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9" name="Oval 198"/>
            <p:cNvSpPr/>
            <p:nvPr/>
          </p:nvSpPr>
          <p:spPr>
            <a:xfrm>
              <a:off x="133350" y="143827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0" name="Oval 199"/>
            <p:cNvSpPr/>
            <p:nvPr/>
          </p:nvSpPr>
          <p:spPr>
            <a:xfrm>
              <a:off x="885825" y="1190625"/>
              <a:ext cx="45085" cy="450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01" name="Group 200"/>
          <p:cNvGrpSpPr/>
          <p:nvPr/>
        </p:nvGrpSpPr>
        <p:grpSpPr>
          <a:xfrm rot="5400000">
            <a:off x="4539654" y="3400713"/>
            <a:ext cx="594544" cy="3428229"/>
            <a:chOff x="0" y="0"/>
            <a:chExt cx="904240" cy="4303078"/>
          </a:xfrm>
        </p:grpSpPr>
        <p:sp>
          <p:nvSpPr>
            <p:cNvPr id="202" name="Flowchart: Delay 201"/>
            <p:cNvSpPr/>
            <p:nvPr/>
          </p:nvSpPr>
          <p:spPr>
            <a:xfrm rot="5400000">
              <a:off x="-57150" y="3343275"/>
              <a:ext cx="1018540" cy="901065"/>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3" name="Rectangle 202"/>
            <p:cNvSpPr/>
            <p:nvPr/>
          </p:nvSpPr>
          <p:spPr>
            <a:xfrm>
              <a:off x="0" y="0"/>
              <a:ext cx="904240" cy="3286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4" name="Rectangle 203"/>
            <p:cNvSpPr/>
            <p:nvPr/>
          </p:nvSpPr>
          <p:spPr>
            <a:xfrm>
              <a:off x="47625" y="3105150"/>
              <a:ext cx="828040"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05" name="Straight Arrow Connector 204"/>
            <p:cNvCxnSpPr/>
            <p:nvPr/>
          </p:nvCxnSpPr>
          <p:spPr>
            <a:xfrm flipV="1">
              <a:off x="285750" y="1504950"/>
              <a:ext cx="0" cy="143827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6" name="TextBox 8"/>
            <p:cNvSpPr txBox="1"/>
            <p:nvPr/>
          </p:nvSpPr>
          <p:spPr>
            <a:xfrm rot="16200000">
              <a:off x="33579" y="1888051"/>
              <a:ext cx="1085105" cy="561716"/>
            </a:xfrm>
            <a:prstGeom prst="rect">
              <a:avLst/>
            </a:prstGeom>
            <a:noFill/>
          </p:spPr>
          <p:txBody>
            <a:bodyPr wrap="square" rtlCol="0">
              <a:spAutoFit/>
            </a:bodyPr>
            <a:lstStyle/>
            <a:p>
              <a:pPr marL="0" marR="0">
                <a:spcBef>
                  <a:spcPts val="0"/>
                </a:spcBef>
                <a:spcAft>
                  <a:spcPts val="0"/>
                </a:spcAft>
              </a:pPr>
              <a:r>
                <a:rPr lang="en-US" sz="1800" kern="1200" dirty="0">
                  <a:solidFill>
                    <a:srgbClr val="000000"/>
                  </a:solidFill>
                  <a:effectLst/>
                  <a:latin typeface="Calibri"/>
                  <a:ea typeface="Times New Roman"/>
                  <a:cs typeface="Times New Roman"/>
                </a:rPr>
                <a:t>Gravity</a:t>
              </a:r>
              <a:endParaRPr lang="en-US" sz="1200" dirty="0">
                <a:effectLst/>
                <a:latin typeface="Times New Roman"/>
                <a:ea typeface="Times New Roman"/>
              </a:endParaRPr>
            </a:p>
          </p:txBody>
        </p:sp>
        <p:sp>
          <p:nvSpPr>
            <p:cNvPr id="207" name="Text Box 2"/>
            <p:cNvSpPr txBox="1">
              <a:spLocks noChangeArrowheads="1"/>
            </p:cNvSpPr>
            <p:nvPr/>
          </p:nvSpPr>
          <p:spPr bwMode="auto">
            <a:xfrm>
              <a:off x="200025" y="2943225"/>
              <a:ext cx="625244" cy="24324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a:ea typeface="Calibri"/>
                  <a:cs typeface="Times New Roman"/>
                </a:rPr>
                <a:t>inertia</a:t>
              </a:r>
            </a:p>
          </p:txBody>
        </p:sp>
        <p:cxnSp>
          <p:nvCxnSpPr>
            <p:cNvPr id="208" name="Straight Arrow Connector 207"/>
            <p:cNvCxnSpPr/>
            <p:nvPr/>
          </p:nvCxnSpPr>
          <p:spPr>
            <a:xfrm>
              <a:off x="295275" y="2933700"/>
              <a:ext cx="526372"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16200000">
            <a:off x="3654138" y="452450"/>
            <a:ext cx="2141444" cy="7477243"/>
            <a:chOff x="0" y="-232"/>
            <a:chExt cx="3257542" cy="9384897"/>
          </a:xfrm>
        </p:grpSpPr>
        <p:sp>
          <p:nvSpPr>
            <p:cNvPr id="210" name="Oval 209"/>
            <p:cNvSpPr/>
            <p:nvPr/>
          </p:nvSpPr>
          <p:spPr>
            <a:xfrm rot="3951773">
              <a:off x="28575" y="9525"/>
              <a:ext cx="3223350" cy="3223328"/>
            </a:xfrm>
            <a:prstGeom prst="ellipse">
              <a:avLst/>
            </a:prstGeom>
            <a:noFill/>
            <a:ln w="25400" cap="flat" cmpd="sng" algn="ctr">
              <a:solidFill>
                <a:sysClr val="windowText" lastClr="000000">
                  <a:lumMod val="50000"/>
                </a:sysClr>
              </a:solidFill>
              <a:prstDash val="solid"/>
            </a:ln>
            <a:effectLst/>
          </p:spPr>
          <p:txBody>
            <a:bodyPr rtlCol="0" anchor="ctr"/>
            <a:lstStyle/>
            <a:p>
              <a:endParaRPr lang="en-US"/>
            </a:p>
          </p:txBody>
        </p:sp>
        <p:grpSp>
          <p:nvGrpSpPr>
            <p:cNvPr id="211" name="Group 210"/>
            <p:cNvGrpSpPr/>
            <p:nvPr/>
          </p:nvGrpSpPr>
          <p:grpSpPr>
            <a:xfrm>
              <a:off x="0" y="-232"/>
              <a:ext cx="3257542" cy="9384897"/>
              <a:chOff x="0" y="-232"/>
              <a:chExt cx="3257542" cy="9384897"/>
            </a:xfrm>
          </p:grpSpPr>
          <p:cxnSp>
            <p:nvCxnSpPr>
              <p:cNvPr id="212" name="Straight Connector 211"/>
              <p:cNvCxnSpPr/>
              <p:nvPr/>
            </p:nvCxnSpPr>
            <p:spPr>
              <a:xfrm flipH="1">
                <a:off x="1581147" y="3200400"/>
                <a:ext cx="407931" cy="4657725"/>
              </a:xfrm>
              <a:prstGeom prst="line">
                <a:avLst/>
              </a:prstGeom>
              <a:noFill/>
              <a:ln w="19050" cap="flat" cmpd="sng" algn="ctr">
                <a:solidFill>
                  <a:sysClr val="windowText" lastClr="000000">
                    <a:lumMod val="50000"/>
                  </a:sysClr>
                </a:solidFill>
                <a:prstDash val="solid"/>
              </a:ln>
              <a:effectLst/>
            </p:spPr>
          </p:cxnSp>
          <p:cxnSp>
            <p:nvCxnSpPr>
              <p:cNvPr id="213" name="Straight Connector 212"/>
              <p:cNvCxnSpPr/>
              <p:nvPr/>
            </p:nvCxnSpPr>
            <p:spPr>
              <a:xfrm flipH="1">
                <a:off x="676272" y="3114675"/>
                <a:ext cx="377190" cy="4648200"/>
              </a:xfrm>
              <a:prstGeom prst="line">
                <a:avLst/>
              </a:prstGeom>
              <a:noFill/>
              <a:ln w="19050" cap="flat" cmpd="sng" algn="ctr">
                <a:solidFill>
                  <a:sysClr val="windowText" lastClr="000000">
                    <a:lumMod val="50000"/>
                  </a:sysClr>
                </a:solidFill>
                <a:prstDash val="solid"/>
              </a:ln>
              <a:effectLst/>
            </p:spPr>
          </p:cxnSp>
          <p:grpSp>
            <p:nvGrpSpPr>
              <p:cNvPr id="214" name="Group 213"/>
              <p:cNvGrpSpPr/>
              <p:nvPr/>
            </p:nvGrpSpPr>
            <p:grpSpPr>
              <a:xfrm rot="3483071">
                <a:off x="485772" y="485775"/>
                <a:ext cx="2279015" cy="2279015"/>
                <a:chOff x="472069" y="472069"/>
                <a:chExt cx="2279353" cy="2279353"/>
              </a:xfrm>
            </p:grpSpPr>
            <p:cxnSp>
              <p:nvCxnSpPr>
                <p:cNvPr id="244" name="Straight Connector 243"/>
                <p:cNvCxnSpPr/>
                <p:nvPr/>
              </p:nvCxnSpPr>
              <p:spPr>
                <a:xfrm>
                  <a:off x="472069" y="472069"/>
                  <a:ext cx="2279353" cy="2279353"/>
                </a:xfrm>
                <a:prstGeom prst="line">
                  <a:avLst/>
                </a:prstGeom>
                <a:noFill/>
                <a:ln w="19050" cap="flat" cmpd="sng" algn="ctr">
                  <a:solidFill>
                    <a:sysClr val="windowText" lastClr="000000">
                      <a:lumMod val="50000"/>
                    </a:sysClr>
                  </a:solidFill>
                  <a:prstDash val="solid"/>
                </a:ln>
                <a:effectLst/>
              </p:spPr>
            </p:cxnSp>
            <p:cxnSp>
              <p:nvCxnSpPr>
                <p:cNvPr id="245" name="Straight Connector 244"/>
                <p:cNvCxnSpPr/>
                <p:nvPr/>
              </p:nvCxnSpPr>
              <p:spPr>
                <a:xfrm flipV="1">
                  <a:off x="472069" y="472069"/>
                  <a:ext cx="2279353" cy="2279353"/>
                </a:xfrm>
                <a:prstGeom prst="line">
                  <a:avLst/>
                </a:prstGeom>
                <a:noFill/>
                <a:ln w="19050" cap="flat" cmpd="sng" algn="ctr">
                  <a:solidFill>
                    <a:sysClr val="windowText" lastClr="000000">
                      <a:lumMod val="50000"/>
                    </a:sysClr>
                  </a:solidFill>
                  <a:prstDash val="solid"/>
                </a:ln>
                <a:effectLst/>
              </p:spPr>
            </p:cxnSp>
          </p:grpSp>
          <p:cxnSp>
            <p:nvCxnSpPr>
              <p:cNvPr id="215" name="Straight Connector 214"/>
              <p:cNvCxnSpPr/>
              <p:nvPr/>
            </p:nvCxnSpPr>
            <p:spPr>
              <a:xfrm rot="20151773" flipH="1" flipV="1">
                <a:off x="190497" y="828675"/>
                <a:ext cx="2857503" cy="1564488"/>
              </a:xfrm>
              <a:prstGeom prst="line">
                <a:avLst/>
              </a:prstGeom>
              <a:noFill/>
              <a:ln w="19050" cap="flat" cmpd="sng" algn="ctr">
                <a:solidFill>
                  <a:sysClr val="windowText" lastClr="000000">
                    <a:lumMod val="50000"/>
                  </a:sysClr>
                </a:solidFill>
                <a:prstDash val="dash"/>
              </a:ln>
              <a:effectLst/>
            </p:spPr>
          </p:cxnSp>
          <p:grpSp>
            <p:nvGrpSpPr>
              <p:cNvPr id="216" name="Group 215"/>
              <p:cNvGrpSpPr/>
              <p:nvPr/>
            </p:nvGrpSpPr>
            <p:grpSpPr>
              <a:xfrm rot="2523772">
                <a:off x="495297" y="485775"/>
                <a:ext cx="2279254" cy="2279238"/>
                <a:chOff x="472069" y="478499"/>
                <a:chExt cx="2279353" cy="2279353"/>
              </a:xfrm>
            </p:grpSpPr>
            <p:cxnSp>
              <p:nvCxnSpPr>
                <p:cNvPr id="242" name="Straight Connector 241"/>
                <p:cNvCxnSpPr/>
                <p:nvPr/>
              </p:nvCxnSpPr>
              <p:spPr>
                <a:xfrm>
                  <a:off x="472069" y="478499"/>
                  <a:ext cx="2279353" cy="2279353"/>
                </a:xfrm>
                <a:prstGeom prst="line">
                  <a:avLst/>
                </a:prstGeom>
                <a:noFill/>
                <a:ln w="19050" cap="flat" cmpd="sng" algn="ctr">
                  <a:solidFill>
                    <a:sysClr val="windowText" lastClr="000000">
                      <a:lumMod val="50000"/>
                    </a:sysClr>
                  </a:solidFill>
                  <a:prstDash val="solid"/>
                </a:ln>
                <a:effectLst/>
              </p:spPr>
            </p:cxnSp>
            <p:cxnSp>
              <p:nvCxnSpPr>
                <p:cNvPr id="243" name="Straight Connector 242"/>
                <p:cNvCxnSpPr/>
                <p:nvPr/>
              </p:nvCxnSpPr>
              <p:spPr>
                <a:xfrm flipV="1">
                  <a:off x="472069" y="478499"/>
                  <a:ext cx="2279353" cy="2279353"/>
                </a:xfrm>
                <a:prstGeom prst="line">
                  <a:avLst/>
                </a:prstGeom>
                <a:noFill/>
                <a:ln w="19050" cap="flat" cmpd="sng" algn="ctr">
                  <a:solidFill>
                    <a:sysClr val="windowText" lastClr="000000">
                      <a:lumMod val="50000"/>
                    </a:sysClr>
                  </a:solidFill>
                  <a:prstDash val="solid"/>
                </a:ln>
                <a:effectLst/>
              </p:spPr>
            </p:cxnSp>
          </p:grpSp>
          <p:sp>
            <p:nvSpPr>
              <p:cNvPr id="217" name="TextBox 27"/>
              <p:cNvSpPr txBox="1"/>
              <p:nvPr/>
            </p:nvSpPr>
            <p:spPr>
              <a:xfrm rot="11007088">
                <a:off x="1463465" y="-232"/>
                <a:ext cx="600265" cy="339725"/>
              </a:xfrm>
              <a:prstGeom prst="rect">
                <a:avLst/>
              </a:prstGeom>
              <a:noFill/>
            </p:spPr>
            <p:txBody>
              <a:bodyPr wrap="square" rtlCol="0">
                <a:spAutoFit/>
              </a:bodyPr>
              <a:lstStyle/>
              <a:p>
                <a:pPr marL="0" marR="0" algn="ctr">
                  <a:spcBef>
                    <a:spcPts val="0"/>
                  </a:spcBef>
                  <a:spcAft>
                    <a:spcPts val="0"/>
                  </a:spcAft>
                </a:pPr>
                <a:r>
                  <a:rPr lang="en-US" sz="800" kern="1200">
                    <a:effectLst/>
                    <a:latin typeface="Calibri"/>
                    <a:ea typeface="Times New Roman"/>
                    <a:cs typeface="Times New Roman"/>
                  </a:rPr>
                  <a:t>12 am</a:t>
                </a:r>
                <a:endParaRPr lang="en-US" sz="1200">
                  <a:effectLst/>
                  <a:latin typeface="Times New Roman"/>
                  <a:ea typeface="Times New Roman"/>
                </a:endParaRPr>
              </a:p>
              <a:p>
                <a:pPr marL="0" marR="0" algn="ctr">
                  <a:spcBef>
                    <a:spcPts val="0"/>
                  </a:spcBef>
                  <a:spcAft>
                    <a:spcPts val="0"/>
                  </a:spcAft>
                </a:pPr>
                <a:r>
                  <a:rPr lang="en-US" sz="800" kern="1200">
                    <a:effectLst/>
                    <a:latin typeface="Calibri"/>
                    <a:ea typeface="Times New Roman"/>
                    <a:cs typeface="Times New Roman"/>
                  </a:rPr>
                  <a:t>Midnight</a:t>
                </a:r>
                <a:endParaRPr lang="en-US" sz="1200">
                  <a:effectLst/>
                  <a:latin typeface="Times New Roman"/>
                  <a:ea typeface="Times New Roman"/>
                </a:endParaRPr>
              </a:p>
            </p:txBody>
          </p:sp>
          <p:sp>
            <p:nvSpPr>
              <p:cNvPr id="218" name="TextBox 28"/>
              <p:cNvSpPr txBox="1"/>
              <p:nvPr/>
            </p:nvSpPr>
            <p:spPr>
              <a:xfrm rot="21072148">
                <a:off x="1666872" y="2990850"/>
                <a:ext cx="392410" cy="215256"/>
              </a:xfrm>
              <a:prstGeom prst="rect">
                <a:avLst/>
              </a:prstGeom>
              <a:noFill/>
            </p:spPr>
            <p:txBody>
              <a:bodyPr wrap="none" rtlCol="0">
                <a:spAutoFit/>
              </a:bodyPr>
              <a:lstStyle/>
              <a:p>
                <a:pPr marL="0" marR="0" algn="ctr">
                  <a:spcBef>
                    <a:spcPts val="0"/>
                  </a:spcBef>
                  <a:spcAft>
                    <a:spcPts val="0"/>
                  </a:spcAft>
                </a:pPr>
                <a:r>
                  <a:rPr lang="en-US" sz="800" kern="1200">
                    <a:effectLst/>
                    <a:latin typeface="Calibri"/>
                    <a:ea typeface="Times New Roman"/>
                    <a:cs typeface="Times New Roman"/>
                  </a:rPr>
                  <a:t>1 pm</a:t>
                </a:r>
                <a:endParaRPr lang="en-US" sz="1200">
                  <a:effectLst/>
                  <a:latin typeface="Times New Roman"/>
                  <a:ea typeface="Times New Roman"/>
                </a:endParaRPr>
              </a:p>
            </p:txBody>
          </p:sp>
          <p:grpSp>
            <p:nvGrpSpPr>
              <p:cNvPr id="219" name="Group 218"/>
              <p:cNvGrpSpPr/>
              <p:nvPr/>
            </p:nvGrpSpPr>
            <p:grpSpPr>
              <a:xfrm>
                <a:off x="190497" y="7648575"/>
                <a:ext cx="1717675" cy="1736090"/>
                <a:chOff x="0" y="0"/>
                <a:chExt cx="1717876" cy="1736361"/>
              </a:xfrm>
            </p:grpSpPr>
            <p:pic>
              <p:nvPicPr>
                <p:cNvPr id="240" name="Picture 239" descr="http://www.illustrationsof.com/royalty-free-sun-clipart-illustration-1111588.jpg"/>
                <p:cNvPicPr>
                  <a:picLocks noChangeAspect="1"/>
                </p:cNvPicPr>
                <p:nvPr/>
              </p:nvPicPr>
              <p:blipFill rotWithShape="1">
                <a:blip r:embed="rId4" cstate="print">
                  <a:extLst>
                    <a:ext uri="{28A0092B-C50C-407E-A947-70E740481C1C}">
                      <a14:useLocalDpi xmlns:a14="http://schemas.microsoft.com/office/drawing/2010/main" val="0"/>
                    </a:ext>
                  </a:extLst>
                </a:blip>
                <a:srcRect b="9872"/>
                <a:stretch/>
              </p:blipFill>
              <p:spPr bwMode="auto">
                <a:xfrm rot="11678659">
                  <a:off x="133632" y="209268"/>
                  <a:ext cx="14478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41" name="Oval 240"/>
                <p:cNvSpPr/>
                <p:nvPr/>
              </p:nvSpPr>
              <p:spPr>
                <a:xfrm rot="3951773">
                  <a:off x="-9243" y="9243"/>
                  <a:ext cx="1736361" cy="1717876"/>
                </a:xfrm>
                <a:prstGeom prst="ellipse">
                  <a:avLst/>
                </a:prstGeom>
                <a:noFill/>
                <a:ln w="25400" cap="flat" cmpd="sng" algn="ctr">
                  <a:solidFill>
                    <a:sysClr val="windowText" lastClr="000000">
                      <a:lumMod val="50000"/>
                    </a:sysClr>
                  </a:solidFill>
                  <a:prstDash val="solid"/>
                </a:ln>
                <a:effectLst/>
              </p:spPr>
              <p:txBody>
                <a:bodyPr rtlCol="0" anchor="ctr"/>
                <a:lstStyle/>
                <a:p>
                  <a:endParaRPr lang="en-US"/>
                </a:p>
              </p:txBody>
            </p:sp>
          </p:grpSp>
          <p:cxnSp>
            <p:nvCxnSpPr>
              <p:cNvPr id="220" name="Straight Arrow Connector 219"/>
              <p:cNvCxnSpPr/>
              <p:nvPr/>
            </p:nvCxnSpPr>
            <p:spPr>
              <a:xfrm flipH="1">
                <a:off x="1266822" y="3752850"/>
                <a:ext cx="209284" cy="2597150"/>
              </a:xfrm>
              <a:prstGeom prst="straightConnector1">
                <a:avLst/>
              </a:prstGeom>
              <a:noFill/>
              <a:ln w="28575" cap="flat" cmpd="sng" algn="ctr">
                <a:solidFill>
                  <a:srgbClr val="0070C0"/>
                </a:solidFill>
                <a:prstDash val="solid"/>
                <a:tailEnd type="arrow"/>
              </a:ln>
              <a:effectLst/>
            </p:spPr>
          </p:cxnSp>
          <p:sp>
            <p:nvSpPr>
              <p:cNvPr id="221" name="TextBox 8"/>
              <p:cNvSpPr txBox="1"/>
              <p:nvPr/>
            </p:nvSpPr>
            <p:spPr>
              <a:xfrm rot="5840882">
                <a:off x="881905" y="5092323"/>
                <a:ext cx="1179927" cy="561824"/>
              </a:xfrm>
              <a:prstGeom prst="rect">
                <a:avLst/>
              </a:prstGeom>
              <a:noFill/>
            </p:spPr>
            <p:txBody>
              <a:bodyPr wrap="square" rtlCol="0">
                <a:spAutoFit/>
              </a:bodyPr>
              <a:lstStyle/>
              <a:p>
                <a:pPr marL="0" marR="0">
                  <a:spcBef>
                    <a:spcPts val="0"/>
                  </a:spcBef>
                  <a:spcAft>
                    <a:spcPts val="0"/>
                  </a:spcAft>
                </a:pPr>
                <a:r>
                  <a:rPr lang="en-US" sz="1800" kern="1200" dirty="0">
                    <a:solidFill>
                      <a:srgbClr val="000000"/>
                    </a:solidFill>
                    <a:effectLst/>
                    <a:latin typeface="Calibri"/>
                    <a:ea typeface="Times New Roman"/>
                    <a:cs typeface="Times New Roman"/>
                  </a:rPr>
                  <a:t>Gravity</a:t>
                </a:r>
                <a:endParaRPr lang="en-US" sz="1200" dirty="0">
                  <a:effectLst/>
                  <a:latin typeface="Times New Roman"/>
                  <a:ea typeface="Times New Roman"/>
                </a:endParaRPr>
              </a:p>
            </p:txBody>
          </p:sp>
          <p:sp>
            <p:nvSpPr>
              <p:cNvPr id="222" name="TextBox 27"/>
              <p:cNvSpPr txBox="1"/>
              <p:nvPr/>
            </p:nvSpPr>
            <p:spPr>
              <a:xfrm rot="308702">
                <a:off x="1285872" y="2914650"/>
                <a:ext cx="443843" cy="339710"/>
              </a:xfrm>
              <a:prstGeom prst="rect">
                <a:avLst/>
              </a:prstGeom>
              <a:noFill/>
            </p:spPr>
            <p:txBody>
              <a:bodyPr wrap="none" rtlCol="0">
                <a:spAutoFit/>
              </a:bodyPr>
              <a:lstStyle/>
              <a:p>
                <a:pPr marL="0" marR="0" algn="ctr">
                  <a:spcBef>
                    <a:spcPts val="0"/>
                  </a:spcBef>
                  <a:spcAft>
                    <a:spcPts val="0"/>
                  </a:spcAft>
                </a:pPr>
                <a:r>
                  <a:rPr lang="en-US" sz="800" kern="1200">
                    <a:effectLst/>
                    <a:latin typeface="Calibri"/>
                    <a:ea typeface="Times New Roman"/>
                    <a:cs typeface="Times New Roman"/>
                  </a:rPr>
                  <a:t>12 pm</a:t>
                </a:r>
                <a:endParaRPr lang="en-US" sz="1200">
                  <a:effectLst/>
                  <a:latin typeface="Times New Roman"/>
                  <a:ea typeface="Times New Roman"/>
                </a:endParaRPr>
              </a:p>
              <a:p>
                <a:pPr marL="0" marR="0" algn="ctr">
                  <a:spcBef>
                    <a:spcPts val="0"/>
                  </a:spcBef>
                  <a:spcAft>
                    <a:spcPts val="0"/>
                  </a:spcAft>
                </a:pPr>
                <a:r>
                  <a:rPr lang="en-US" sz="800" kern="1200">
                    <a:effectLst/>
                    <a:latin typeface="Calibri"/>
                    <a:ea typeface="Times New Roman"/>
                    <a:cs typeface="Times New Roman"/>
                  </a:rPr>
                  <a:t>Noon</a:t>
                </a:r>
                <a:endParaRPr lang="en-US" sz="1200">
                  <a:effectLst/>
                  <a:latin typeface="Times New Roman"/>
                  <a:ea typeface="Times New Roman"/>
                </a:endParaRPr>
              </a:p>
            </p:txBody>
          </p:sp>
          <p:sp>
            <p:nvSpPr>
              <p:cNvPr id="223" name="TextBox 30"/>
              <p:cNvSpPr txBox="1"/>
              <p:nvPr/>
            </p:nvSpPr>
            <p:spPr>
              <a:xfrm rot="16357382">
                <a:off x="2914647" y="1647825"/>
                <a:ext cx="392413" cy="215254"/>
              </a:xfrm>
              <a:prstGeom prst="rect">
                <a:avLst/>
              </a:prstGeom>
              <a:noFill/>
            </p:spPr>
            <p:txBody>
              <a:bodyPr wrap="none" rtlCol="0">
                <a:spAutoFit/>
              </a:bodyPr>
              <a:lstStyle/>
              <a:p>
                <a:pPr marL="0" marR="0" algn="ctr">
                  <a:spcBef>
                    <a:spcPts val="0"/>
                  </a:spcBef>
                  <a:spcAft>
                    <a:spcPts val="0"/>
                  </a:spcAft>
                </a:pPr>
                <a:r>
                  <a:rPr lang="en-US" sz="800" kern="1200">
                    <a:effectLst/>
                    <a:latin typeface="Calibri"/>
                    <a:ea typeface="Times New Roman"/>
                    <a:cs typeface="Times New Roman"/>
                  </a:rPr>
                  <a:t>6 pm</a:t>
                </a:r>
                <a:endParaRPr lang="en-US" sz="1200">
                  <a:effectLst/>
                  <a:latin typeface="Times New Roman"/>
                  <a:ea typeface="Times New Roman"/>
                </a:endParaRPr>
              </a:p>
            </p:txBody>
          </p:sp>
          <p:sp>
            <p:nvSpPr>
              <p:cNvPr id="224" name="TextBox 29"/>
              <p:cNvSpPr txBox="1"/>
              <p:nvPr/>
            </p:nvSpPr>
            <p:spPr>
              <a:xfrm rot="10076649">
                <a:off x="1176557" y="95241"/>
                <a:ext cx="387425" cy="215265"/>
              </a:xfrm>
              <a:prstGeom prst="rect">
                <a:avLst/>
              </a:prstGeom>
              <a:noFill/>
            </p:spPr>
            <p:txBody>
              <a:bodyPr wrap="none" rtlCol="0">
                <a:spAutoFit/>
              </a:bodyPr>
              <a:lstStyle/>
              <a:p>
                <a:pPr marL="0" marR="0" algn="ctr">
                  <a:spcBef>
                    <a:spcPts val="0"/>
                  </a:spcBef>
                  <a:spcAft>
                    <a:spcPts val="0"/>
                  </a:spcAft>
                </a:pPr>
                <a:r>
                  <a:rPr lang="en-US" sz="800" kern="1200">
                    <a:effectLst/>
                    <a:latin typeface="Calibri"/>
                    <a:ea typeface="Times New Roman"/>
                    <a:cs typeface="Times New Roman"/>
                  </a:rPr>
                  <a:t>1 am</a:t>
                </a:r>
                <a:endParaRPr lang="en-US" sz="1200">
                  <a:effectLst/>
                  <a:latin typeface="Times New Roman"/>
                  <a:ea typeface="Times New Roman"/>
                </a:endParaRPr>
              </a:p>
            </p:txBody>
          </p:sp>
          <p:cxnSp>
            <p:nvCxnSpPr>
              <p:cNvPr id="225" name="Straight Connector 224"/>
              <p:cNvCxnSpPr/>
              <p:nvPr/>
            </p:nvCxnSpPr>
            <p:spPr>
              <a:xfrm rot="3951773">
                <a:off x="2343147" y="123825"/>
                <a:ext cx="111755" cy="152392"/>
              </a:xfrm>
              <a:prstGeom prst="line">
                <a:avLst/>
              </a:prstGeom>
              <a:noFill/>
              <a:ln w="28575" cap="flat" cmpd="sng" algn="ctr">
                <a:solidFill>
                  <a:sysClr val="windowText" lastClr="000000"/>
                </a:solidFill>
                <a:prstDash val="solid"/>
              </a:ln>
              <a:effectLst/>
            </p:spPr>
          </p:cxnSp>
          <p:cxnSp>
            <p:nvCxnSpPr>
              <p:cNvPr id="226" name="Straight Connector 225"/>
              <p:cNvCxnSpPr/>
              <p:nvPr/>
            </p:nvCxnSpPr>
            <p:spPr>
              <a:xfrm rot="3951773">
                <a:off x="790572" y="2952750"/>
                <a:ext cx="111755" cy="152392"/>
              </a:xfrm>
              <a:prstGeom prst="line">
                <a:avLst/>
              </a:prstGeom>
              <a:noFill/>
              <a:ln w="28575" cap="flat" cmpd="sng" algn="ctr">
                <a:solidFill>
                  <a:sysClr val="windowText" lastClr="000000"/>
                </a:solidFill>
                <a:prstDash val="solid"/>
              </a:ln>
              <a:effectLst/>
            </p:spPr>
          </p:cxnSp>
          <p:cxnSp>
            <p:nvCxnSpPr>
              <p:cNvPr id="227" name="Straight Connector 226"/>
              <p:cNvCxnSpPr/>
              <p:nvPr/>
            </p:nvCxnSpPr>
            <p:spPr>
              <a:xfrm rot="20151773">
                <a:off x="171447" y="771525"/>
                <a:ext cx="111754" cy="152393"/>
              </a:xfrm>
              <a:prstGeom prst="line">
                <a:avLst/>
              </a:prstGeom>
              <a:noFill/>
              <a:ln w="28575" cap="flat" cmpd="sng" algn="ctr">
                <a:solidFill>
                  <a:sysClr val="windowText" lastClr="000000"/>
                </a:solidFill>
                <a:prstDash val="solid"/>
              </a:ln>
              <a:effectLst/>
            </p:spPr>
          </p:cxnSp>
          <p:cxnSp>
            <p:nvCxnSpPr>
              <p:cNvPr id="228" name="Straight Connector 227"/>
              <p:cNvCxnSpPr/>
              <p:nvPr/>
            </p:nvCxnSpPr>
            <p:spPr>
              <a:xfrm rot="20151773">
                <a:off x="3009897" y="2295525"/>
                <a:ext cx="111754" cy="152393"/>
              </a:xfrm>
              <a:prstGeom prst="line">
                <a:avLst/>
              </a:prstGeom>
              <a:noFill/>
              <a:ln w="28575" cap="flat" cmpd="sng" algn="ctr">
                <a:solidFill>
                  <a:sysClr val="windowText" lastClr="000000"/>
                </a:solidFill>
                <a:prstDash val="solid"/>
              </a:ln>
              <a:effectLst/>
            </p:spPr>
          </p:cxnSp>
          <p:cxnSp>
            <p:nvCxnSpPr>
              <p:cNvPr id="229" name="Straight Connector 228"/>
              <p:cNvCxnSpPr/>
              <p:nvPr/>
            </p:nvCxnSpPr>
            <p:spPr>
              <a:xfrm rot="3951773">
                <a:off x="2733672" y="390525"/>
                <a:ext cx="54608" cy="152392"/>
              </a:xfrm>
              <a:prstGeom prst="line">
                <a:avLst/>
              </a:prstGeom>
              <a:noFill/>
              <a:ln w="28575" cap="flat" cmpd="sng" algn="ctr">
                <a:solidFill>
                  <a:sysClr val="windowText" lastClr="000000"/>
                </a:solidFill>
                <a:prstDash val="solid"/>
              </a:ln>
              <a:effectLst/>
            </p:spPr>
          </p:cxnSp>
          <p:cxnSp>
            <p:nvCxnSpPr>
              <p:cNvPr id="230" name="Straight Connector 229"/>
              <p:cNvCxnSpPr/>
              <p:nvPr/>
            </p:nvCxnSpPr>
            <p:spPr>
              <a:xfrm rot="3951773">
                <a:off x="485772" y="2714625"/>
                <a:ext cx="54608" cy="152392"/>
              </a:xfrm>
              <a:prstGeom prst="line">
                <a:avLst/>
              </a:prstGeom>
              <a:noFill/>
              <a:ln w="28575" cap="flat" cmpd="sng" algn="ctr">
                <a:solidFill>
                  <a:sysClr val="windowText" lastClr="000000"/>
                </a:solidFill>
                <a:prstDash val="solid"/>
              </a:ln>
              <a:effectLst/>
            </p:spPr>
          </p:cxnSp>
          <p:cxnSp>
            <p:nvCxnSpPr>
              <p:cNvPr id="231" name="Straight Connector 230"/>
              <p:cNvCxnSpPr/>
              <p:nvPr/>
            </p:nvCxnSpPr>
            <p:spPr>
              <a:xfrm rot="9351773">
                <a:off x="466722" y="447675"/>
                <a:ext cx="54607" cy="152393"/>
              </a:xfrm>
              <a:prstGeom prst="line">
                <a:avLst/>
              </a:prstGeom>
              <a:noFill/>
              <a:ln w="28575" cap="flat" cmpd="sng" algn="ctr">
                <a:solidFill>
                  <a:sysClr val="windowText" lastClr="000000"/>
                </a:solidFill>
                <a:prstDash val="solid"/>
              </a:ln>
              <a:effectLst/>
            </p:spPr>
          </p:cxnSp>
          <p:cxnSp>
            <p:nvCxnSpPr>
              <p:cNvPr id="232" name="Straight Connector 231"/>
              <p:cNvCxnSpPr/>
              <p:nvPr/>
            </p:nvCxnSpPr>
            <p:spPr>
              <a:xfrm rot="9351773">
                <a:off x="2752722" y="2647950"/>
                <a:ext cx="54607" cy="152393"/>
              </a:xfrm>
              <a:prstGeom prst="line">
                <a:avLst/>
              </a:prstGeom>
              <a:noFill/>
              <a:ln w="28575" cap="flat" cmpd="sng" algn="ctr">
                <a:solidFill>
                  <a:sysClr val="windowText" lastClr="000000"/>
                </a:solidFill>
                <a:prstDash val="solid"/>
              </a:ln>
              <a:effectLst/>
            </p:spPr>
          </p:cxnSp>
          <p:cxnSp>
            <p:nvCxnSpPr>
              <p:cNvPr id="233" name="Straight Connector 232"/>
              <p:cNvCxnSpPr/>
              <p:nvPr/>
            </p:nvCxnSpPr>
            <p:spPr>
              <a:xfrm rot="3951773">
                <a:off x="3009897" y="723900"/>
                <a:ext cx="0" cy="133343"/>
              </a:xfrm>
              <a:prstGeom prst="line">
                <a:avLst/>
              </a:prstGeom>
              <a:noFill/>
              <a:ln w="28575" cap="flat" cmpd="sng" algn="ctr">
                <a:solidFill>
                  <a:sysClr val="windowText" lastClr="000000"/>
                </a:solidFill>
                <a:prstDash val="solid"/>
              </a:ln>
              <a:effectLst/>
            </p:spPr>
          </p:cxnSp>
          <p:cxnSp>
            <p:nvCxnSpPr>
              <p:cNvPr id="234" name="Straight Connector 233"/>
              <p:cNvCxnSpPr/>
              <p:nvPr/>
            </p:nvCxnSpPr>
            <p:spPr>
              <a:xfrm rot="3951773">
                <a:off x="257172" y="2371725"/>
                <a:ext cx="0" cy="142868"/>
              </a:xfrm>
              <a:prstGeom prst="line">
                <a:avLst/>
              </a:prstGeom>
              <a:noFill/>
              <a:ln w="28575" cap="flat" cmpd="sng" algn="ctr">
                <a:solidFill>
                  <a:sysClr val="windowText" lastClr="000000"/>
                </a:solidFill>
                <a:prstDash val="solid"/>
              </a:ln>
              <a:effectLst/>
            </p:spPr>
          </p:cxnSp>
          <p:cxnSp>
            <p:nvCxnSpPr>
              <p:cNvPr id="235" name="Straight Connector 234"/>
              <p:cNvCxnSpPr/>
              <p:nvPr/>
            </p:nvCxnSpPr>
            <p:spPr>
              <a:xfrm rot="3951773" flipH="1">
                <a:off x="3157534" y="1081088"/>
                <a:ext cx="47624" cy="152392"/>
              </a:xfrm>
              <a:prstGeom prst="line">
                <a:avLst/>
              </a:prstGeom>
              <a:noFill/>
              <a:ln w="28575" cap="flat" cmpd="sng" algn="ctr">
                <a:solidFill>
                  <a:sysClr val="windowText" lastClr="000000"/>
                </a:solidFill>
                <a:prstDash val="solid"/>
              </a:ln>
              <a:effectLst/>
            </p:spPr>
          </p:cxnSp>
          <p:cxnSp>
            <p:nvCxnSpPr>
              <p:cNvPr id="236" name="Straight Connector 235"/>
              <p:cNvCxnSpPr/>
              <p:nvPr/>
            </p:nvCxnSpPr>
            <p:spPr>
              <a:xfrm rot="3951773" flipH="1">
                <a:off x="52384" y="1995488"/>
                <a:ext cx="47624" cy="152392"/>
              </a:xfrm>
              <a:prstGeom prst="line">
                <a:avLst/>
              </a:prstGeom>
              <a:noFill/>
              <a:ln w="28575" cap="flat" cmpd="sng" algn="ctr">
                <a:solidFill>
                  <a:sysClr val="windowText" lastClr="000000"/>
                </a:solidFill>
                <a:prstDash val="solid"/>
              </a:ln>
              <a:effectLst/>
            </p:spPr>
          </p:cxnSp>
          <p:cxnSp>
            <p:nvCxnSpPr>
              <p:cNvPr id="237" name="Straight Connector 236"/>
              <p:cNvCxnSpPr/>
              <p:nvPr/>
            </p:nvCxnSpPr>
            <p:spPr>
              <a:xfrm rot="3951773" flipH="1">
                <a:off x="2371722" y="2990850"/>
                <a:ext cx="171442" cy="1820"/>
              </a:xfrm>
              <a:prstGeom prst="line">
                <a:avLst/>
              </a:prstGeom>
              <a:noFill/>
              <a:ln w="28575" cap="flat" cmpd="sng" algn="ctr">
                <a:solidFill>
                  <a:sysClr val="windowText" lastClr="000000"/>
                </a:solidFill>
                <a:prstDash val="solid"/>
              </a:ln>
              <a:effectLst/>
            </p:spPr>
          </p:cxnSp>
          <p:cxnSp>
            <p:nvCxnSpPr>
              <p:cNvPr id="238" name="Straight Connector 237"/>
              <p:cNvCxnSpPr/>
              <p:nvPr/>
            </p:nvCxnSpPr>
            <p:spPr>
              <a:xfrm rot="3951773" flipH="1">
                <a:off x="723897" y="266700"/>
                <a:ext cx="159831" cy="0"/>
              </a:xfrm>
              <a:prstGeom prst="line">
                <a:avLst/>
              </a:prstGeom>
              <a:noFill/>
              <a:ln w="28575" cap="flat" cmpd="sng" algn="ctr">
                <a:solidFill>
                  <a:sysClr val="windowText" lastClr="000000"/>
                </a:solidFill>
                <a:prstDash val="solid"/>
              </a:ln>
              <a:effectLst/>
            </p:spPr>
          </p:cxnSp>
          <p:cxnSp>
            <p:nvCxnSpPr>
              <p:cNvPr id="239" name="Straight Connector 238"/>
              <p:cNvCxnSpPr/>
              <p:nvPr/>
            </p:nvCxnSpPr>
            <p:spPr>
              <a:xfrm rot="1688834">
                <a:off x="495297" y="485775"/>
                <a:ext cx="2278916" cy="2278900"/>
              </a:xfrm>
              <a:prstGeom prst="line">
                <a:avLst/>
              </a:prstGeom>
              <a:noFill/>
              <a:ln w="19050" cap="flat" cmpd="sng" algn="ctr">
                <a:solidFill>
                  <a:sysClr val="windowText" lastClr="000000">
                    <a:lumMod val="50000"/>
                  </a:sysClr>
                </a:solidFill>
                <a:prstDash val="solid"/>
              </a:ln>
              <a:effectLst/>
            </p:spPr>
          </p:cxnSp>
        </p:grpSp>
      </p:grpSp>
      <p:pic>
        <p:nvPicPr>
          <p:cNvPr id="247" name="irc_mi" descr="http://www.qacps.k12.md.us/ces/clipart/Carson%20Dellosa%20Clipart/Carson%20Dellosa%20Seasons,%20Holidays,%20and%20Celebrations/Images/Black%20and%20White%20Images/Fall%20Clip%20Art/MOON_FULL_BW.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36185" y="4766560"/>
            <a:ext cx="616882" cy="720960"/>
          </a:xfrm>
          <a:prstGeom prst="rect">
            <a:avLst/>
          </a:prstGeom>
          <a:noFill/>
          <a:extLst>
            <a:ext uri="{909E8E84-426E-40DD-AFC4-6F175D3DCCD1}">
              <a14:hiddenFill xmlns:a14="http://schemas.microsoft.com/office/drawing/2010/main">
                <a:solidFill>
                  <a:srgbClr val="FFFFFF"/>
                </a:solidFill>
              </a14:hiddenFill>
            </a:ext>
          </a:extLst>
        </p:spPr>
      </p:pic>
      <p:sp>
        <p:nvSpPr>
          <p:cNvPr id="2083" name="Freeform 2082"/>
          <p:cNvSpPr/>
          <p:nvPr/>
        </p:nvSpPr>
        <p:spPr>
          <a:xfrm>
            <a:off x="382772" y="2181810"/>
            <a:ext cx="8718698" cy="1922357"/>
          </a:xfrm>
          <a:custGeom>
            <a:avLst/>
            <a:gdLst>
              <a:gd name="connsiteX0" fmla="*/ 0 w 8718698"/>
              <a:gd name="connsiteY0" fmla="*/ 720878 h 1922357"/>
              <a:gd name="connsiteX1" fmla="*/ 63795 w 8718698"/>
              <a:gd name="connsiteY1" fmla="*/ 742143 h 1922357"/>
              <a:gd name="connsiteX2" fmla="*/ 138223 w 8718698"/>
              <a:gd name="connsiteY2" fmla="*/ 752776 h 1922357"/>
              <a:gd name="connsiteX3" fmla="*/ 893135 w 8718698"/>
              <a:gd name="connsiteY3" fmla="*/ 742143 h 1922357"/>
              <a:gd name="connsiteX4" fmla="*/ 967563 w 8718698"/>
              <a:gd name="connsiteY4" fmla="*/ 720878 h 1922357"/>
              <a:gd name="connsiteX5" fmla="*/ 1084521 w 8718698"/>
              <a:gd name="connsiteY5" fmla="*/ 667716 h 1922357"/>
              <a:gd name="connsiteX6" fmla="*/ 1116419 w 8718698"/>
              <a:gd name="connsiteY6" fmla="*/ 646450 h 1922357"/>
              <a:gd name="connsiteX7" fmla="*/ 1180214 w 8718698"/>
              <a:gd name="connsiteY7" fmla="*/ 625185 h 1922357"/>
              <a:gd name="connsiteX8" fmla="*/ 1212112 w 8718698"/>
              <a:gd name="connsiteY8" fmla="*/ 603920 h 1922357"/>
              <a:gd name="connsiteX9" fmla="*/ 1499191 w 8718698"/>
              <a:gd name="connsiteY9" fmla="*/ 572023 h 1922357"/>
              <a:gd name="connsiteX10" fmla="*/ 1531088 w 8718698"/>
              <a:gd name="connsiteY10" fmla="*/ 561390 h 1922357"/>
              <a:gd name="connsiteX11" fmla="*/ 1616149 w 8718698"/>
              <a:gd name="connsiteY11" fmla="*/ 540125 h 1922357"/>
              <a:gd name="connsiteX12" fmla="*/ 1658679 w 8718698"/>
              <a:gd name="connsiteY12" fmla="*/ 518860 h 1922357"/>
              <a:gd name="connsiteX13" fmla="*/ 1733107 w 8718698"/>
              <a:gd name="connsiteY13" fmla="*/ 486962 h 1922357"/>
              <a:gd name="connsiteX14" fmla="*/ 1765005 w 8718698"/>
              <a:gd name="connsiteY14" fmla="*/ 465697 h 1922357"/>
              <a:gd name="connsiteX15" fmla="*/ 1839433 w 8718698"/>
              <a:gd name="connsiteY15" fmla="*/ 444432 h 1922357"/>
              <a:gd name="connsiteX16" fmla="*/ 1871330 w 8718698"/>
              <a:gd name="connsiteY16" fmla="*/ 423167 h 1922357"/>
              <a:gd name="connsiteX17" fmla="*/ 1913861 w 8718698"/>
              <a:gd name="connsiteY17" fmla="*/ 412534 h 1922357"/>
              <a:gd name="connsiteX18" fmla="*/ 1945758 w 8718698"/>
              <a:gd name="connsiteY18" fmla="*/ 401902 h 1922357"/>
              <a:gd name="connsiteX19" fmla="*/ 1998921 w 8718698"/>
              <a:gd name="connsiteY19" fmla="*/ 391269 h 1922357"/>
              <a:gd name="connsiteX20" fmla="*/ 2062716 w 8718698"/>
              <a:gd name="connsiteY20" fmla="*/ 370004 h 1922357"/>
              <a:gd name="connsiteX21" fmla="*/ 2126512 w 8718698"/>
              <a:gd name="connsiteY21" fmla="*/ 348739 h 1922357"/>
              <a:gd name="connsiteX22" fmla="*/ 2158409 w 8718698"/>
              <a:gd name="connsiteY22" fmla="*/ 338106 h 1922357"/>
              <a:gd name="connsiteX23" fmla="*/ 2243470 w 8718698"/>
              <a:gd name="connsiteY23" fmla="*/ 274311 h 1922357"/>
              <a:gd name="connsiteX24" fmla="*/ 2275368 w 8718698"/>
              <a:gd name="connsiteY24" fmla="*/ 263678 h 1922357"/>
              <a:gd name="connsiteX25" fmla="*/ 2339163 w 8718698"/>
              <a:gd name="connsiteY25" fmla="*/ 231781 h 1922357"/>
              <a:gd name="connsiteX26" fmla="*/ 2371061 w 8718698"/>
              <a:gd name="connsiteY26" fmla="*/ 210516 h 1922357"/>
              <a:gd name="connsiteX27" fmla="*/ 2466754 w 8718698"/>
              <a:gd name="connsiteY27" fmla="*/ 189250 h 1922357"/>
              <a:gd name="connsiteX28" fmla="*/ 2498651 w 8718698"/>
              <a:gd name="connsiteY28" fmla="*/ 167985 h 1922357"/>
              <a:gd name="connsiteX29" fmla="*/ 2573079 w 8718698"/>
              <a:gd name="connsiteY29" fmla="*/ 146720 h 1922357"/>
              <a:gd name="connsiteX30" fmla="*/ 2647507 w 8718698"/>
              <a:gd name="connsiteY30" fmla="*/ 125455 h 1922357"/>
              <a:gd name="connsiteX31" fmla="*/ 2743200 w 8718698"/>
              <a:gd name="connsiteY31" fmla="*/ 82925 h 1922357"/>
              <a:gd name="connsiteX32" fmla="*/ 2775098 w 8718698"/>
              <a:gd name="connsiteY32" fmla="*/ 72292 h 1922357"/>
              <a:gd name="connsiteX33" fmla="*/ 2923954 w 8718698"/>
              <a:gd name="connsiteY33" fmla="*/ 19130 h 1922357"/>
              <a:gd name="connsiteX34" fmla="*/ 3264195 w 8718698"/>
              <a:gd name="connsiteY34" fmla="*/ 19130 h 1922357"/>
              <a:gd name="connsiteX35" fmla="*/ 3455581 w 8718698"/>
              <a:gd name="connsiteY35" fmla="*/ 40395 h 1922357"/>
              <a:gd name="connsiteX36" fmla="*/ 3551275 w 8718698"/>
              <a:gd name="connsiteY36" fmla="*/ 61660 h 1922357"/>
              <a:gd name="connsiteX37" fmla="*/ 3678865 w 8718698"/>
              <a:gd name="connsiteY37" fmla="*/ 82925 h 1922357"/>
              <a:gd name="connsiteX38" fmla="*/ 3827721 w 8718698"/>
              <a:gd name="connsiteY38" fmla="*/ 93557 h 1922357"/>
              <a:gd name="connsiteX39" fmla="*/ 3870251 w 8718698"/>
              <a:gd name="connsiteY39" fmla="*/ 104190 h 1922357"/>
              <a:gd name="connsiteX40" fmla="*/ 3923414 w 8718698"/>
              <a:gd name="connsiteY40" fmla="*/ 114823 h 1922357"/>
              <a:gd name="connsiteX41" fmla="*/ 3987209 w 8718698"/>
              <a:gd name="connsiteY41" fmla="*/ 136088 h 1922357"/>
              <a:gd name="connsiteX42" fmla="*/ 4040372 w 8718698"/>
              <a:gd name="connsiteY42" fmla="*/ 167985 h 1922357"/>
              <a:gd name="connsiteX43" fmla="*/ 4136065 w 8718698"/>
              <a:gd name="connsiteY43" fmla="*/ 221148 h 1922357"/>
              <a:gd name="connsiteX44" fmla="*/ 4167963 w 8718698"/>
              <a:gd name="connsiteY44" fmla="*/ 242413 h 1922357"/>
              <a:gd name="connsiteX45" fmla="*/ 4199861 w 8718698"/>
              <a:gd name="connsiteY45" fmla="*/ 253046 h 1922357"/>
              <a:gd name="connsiteX46" fmla="*/ 4253023 w 8718698"/>
              <a:gd name="connsiteY46" fmla="*/ 295576 h 1922357"/>
              <a:gd name="connsiteX47" fmla="*/ 4295554 w 8718698"/>
              <a:gd name="connsiteY47" fmla="*/ 348739 h 1922357"/>
              <a:gd name="connsiteX48" fmla="*/ 4316819 w 8718698"/>
              <a:gd name="connsiteY48" fmla="*/ 380637 h 1922357"/>
              <a:gd name="connsiteX49" fmla="*/ 4348716 w 8718698"/>
              <a:gd name="connsiteY49" fmla="*/ 412534 h 1922357"/>
              <a:gd name="connsiteX50" fmla="*/ 4391247 w 8718698"/>
              <a:gd name="connsiteY50" fmla="*/ 465697 h 1922357"/>
              <a:gd name="connsiteX51" fmla="*/ 4433777 w 8718698"/>
              <a:gd name="connsiteY51" fmla="*/ 561390 h 1922357"/>
              <a:gd name="connsiteX52" fmla="*/ 4444409 w 8718698"/>
              <a:gd name="connsiteY52" fmla="*/ 593288 h 1922357"/>
              <a:gd name="connsiteX53" fmla="*/ 4412512 w 8718698"/>
              <a:gd name="connsiteY53" fmla="*/ 774041 h 1922357"/>
              <a:gd name="connsiteX54" fmla="*/ 4401879 w 8718698"/>
              <a:gd name="connsiteY54" fmla="*/ 805939 h 1922357"/>
              <a:gd name="connsiteX55" fmla="*/ 4380614 w 8718698"/>
              <a:gd name="connsiteY55" fmla="*/ 837837 h 1922357"/>
              <a:gd name="connsiteX56" fmla="*/ 4369981 w 8718698"/>
              <a:gd name="connsiteY56" fmla="*/ 922897 h 1922357"/>
              <a:gd name="connsiteX57" fmla="*/ 4348716 w 8718698"/>
              <a:gd name="connsiteY57" fmla="*/ 986692 h 1922357"/>
              <a:gd name="connsiteX58" fmla="*/ 4327451 w 8718698"/>
              <a:gd name="connsiteY58" fmla="*/ 1050488 h 1922357"/>
              <a:gd name="connsiteX59" fmla="*/ 4306186 w 8718698"/>
              <a:gd name="connsiteY59" fmla="*/ 1114283 h 1922357"/>
              <a:gd name="connsiteX60" fmla="*/ 4295554 w 8718698"/>
              <a:gd name="connsiteY60" fmla="*/ 1146181 h 1922357"/>
              <a:gd name="connsiteX61" fmla="*/ 4274288 w 8718698"/>
              <a:gd name="connsiteY61" fmla="*/ 1167446 h 1922357"/>
              <a:gd name="connsiteX62" fmla="*/ 4263656 w 8718698"/>
              <a:gd name="connsiteY62" fmla="*/ 1209976 h 1922357"/>
              <a:gd name="connsiteX63" fmla="*/ 4284921 w 8718698"/>
              <a:gd name="connsiteY63" fmla="*/ 1390730 h 1922357"/>
              <a:gd name="connsiteX64" fmla="*/ 4306186 w 8718698"/>
              <a:gd name="connsiteY64" fmla="*/ 1518320 h 1922357"/>
              <a:gd name="connsiteX65" fmla="*/ 4338084 w 8718698"/>
              <a:gd name="connsiteY65" fmla="*/ 1582116 h 1922357"/>
              <a:gd name="connsiteX66" fmla="*/ 4369981 w 8718698"/>
              <a:gd name="connsiteY66" fmla="*/ 1603381 h 1922357"/>
              <a:gd name="connsiteX67" fmla="*/ 4423144 w 8718698"/>
              <a:gd name="connsiteY67" fmla="*/ 1656543 h 1922357"/>
              <a:gd name="connsiteX68" fmla="*/ 4465675 w 8718698"/>
              <a:gd name="connsiteY68" fmla="*/ 1699074 h 1922357"/>
              <a:gd name="connsiteX69" fmla="*/ 4529470 w 8718698"/>
              <a:gd name="connsiteY69" fmla="*/ 1741604 h 1922357"/>
              <a:gd name="connsiteX70" fmla="*/ 4561368 w 8718698"/>
              <a:gd name="connsiteY70" fmla="*/ 1762869 h 1922357"/>
              <a:gd name="connsiteX71" fmla="*/ 4625163 w 8718698"/>
              <a:gd name="connsiteY71" fmla="*/ 1784134 h 1922357"/>
              <a:gd name="connsiteX72" fmla="*/ 4657061 w 8718698"/>
              <a:gd name="connsiteY72" fmla="*/ 1805399 h 1922357"/>
              <a:gd name="connsiteX73" fmla="*/ 4699591 w 8718698"/>
              <a:gd name="connsiteY73" fmla="*/ 1816032 h 1922357"/>
              <a:gd name="connsiteX74" fmla="*/ 4763386 w 8718698"/>
              <a:gd name="connsiteY74" fmla="*/ 1837297 h 1922357"/>
              <a:gd name="connsiteX75" fmla="*/ 4848447 w 8718698"/>
              <a:gd name="connsiteY75" fmla="*/ 1858562 h 1922357"/>
              <a:gd name="connsiteX76" fmla="*/ 4965405 w 8718698"/>
              <a:gd name="connsiteY76" fmla="*/ 1879827 h 1922357"/>
              <a:gd name="connsiteX77" fmla="*/ 5188688 w 8718698"/>
              <a:gd name="connsiteY77" fmla="*/ 1901092 h 1922357"/>
              <a:gd name="connsiteX78" fmla="*/ 5624623 w 8718698"/>
              <a:gd name="connsiteY78" fmla="*/ 1922357 h 1922357"/>
              <a:gd name="connsiteX79" fmla="*/ 5964865 w 8718698"/>
              <a:gd name="connsiteY79" fmla="*/ 1911725 h 1922357"/>
              <a:gd name="connsiteX80" fmla="*/ 6007395 w 8718698"/>
              <a:gd name="connsiteY80" fmla="*/ 1901092 h 1922357"/>
              <a:gd name="connsiteX81" fmla="*/ 6060558 w 8718698"/>
              <a:gd name="connsiteY81" fmla="*/ 1890460 h 1922357"/>
              <a:gd name="connsiteX82" fmla="*/ 6103088 w 8718698"/>
              <a:gd name="connsiteY82" fmla="*/ 1869195 h 1922357"/>
              <a:gd name="connsiteX83" fmla="*/ 6145619 w 8718698"/>
              <a:gd name="connsiteY83" fmla="*/ 1858562 h 1922357"/>
              <a:gd name="connsiteX84" fmla="*/ 6177516 w 8718698"/>
              <a:gd name="connsiteY84" fmla="*/ 1847930 h 1922357"/>
              <a:gd name="connsiteX85" fmla="*/ 6209414 w 8718698"/>
              <a:gd name="connsiteY85" fmla="*/ 1816032 h 1922357"/>
              <a:gd name="connsiteX86" fmla="*/ 6241312 w 8718698"/>
              <a:gd name="connsiteY86" fmla="*/ 1805399 h 1922357"/>
              <a:gd name="connsiteX87" fmla="*/ 6294475 w 8718698"/>
              <a:gd name="connsiteY87" fmla="*/ 1752237 h 1922357"/>
              <a:gd name="connsiteX88" fmla="*/ 6368902 w 8718698"/>
              <a:gd name="connsiteY88" fmla="*/ 1720339 h 1922357"/>
              <a:gd name="connsiteX89" fmla="*/ 6390168 w 8718698"/>
              <a:gd name="connsiteY89" fmla="*/ 1699074 h 1922357"/>
              <a:gd name="connsiteX90" fmla="*/ 6432698 w 8718698"/>
              <a:gd name="connsiteY90" fmla="*/ 1677809 h 1922357"/>
              <a:gd name="connsiteX91" fmla="*/ 6453963 w 8718698"/>
              <a:gd name="connsiteY91" fmla="*/ 1656543 h 1922357"/>
              <a:gd name="connsiteX92" fmla="*/ 6517758 w 8718698"/>
              <a:gd name="connsiteY92" fmla="*/ 1635278 h 1922357"/>
              <a:gd name="connsiteX93" fmla="*/ 6549656 w 8718698"/>
              <a:gd name="connsiteY93" fmla="*/ 1624646 h 1922357"/>
              <a:gd name="connsiteX94" fmla="*/ 6592186 w 8718698"/>
              <a:gd name="connsiteY94" fmla="*/ 1603381 h 1922357"/>
              <a:gd name="connsiteX95" fmla="*/ 6624084 w 8718698"/>
              <a:gd name="connsiteY95" fmla="*/ 1582116 h 1922357"/>
              <a:gd name="connsiteX96" fmla="*/ 6687879 w 8718698"/>
              <a:gd name="connsiteY96" fmla="*/ 1560850 h 1922357"/>
              <a:gd name="connsiteX97" fmla="*/ 6751675 w 8718698"/>
              <a:gd name="connsiteY97" fmla="*/ 1528953 h 1922357"/>
              <a:gd name="connsiteX98" fmla="*/ 6826102 w 8718698"/>
              <a:gd name="connsiteY98" fmla="*/ 1486423 h 1922357"/>
              <a:gd name="connsiteX99" fmla="*/ 6858000 w 8718698"/>
              <a:gd name="connsiteY99" fmla="*/ 1465157 h 1922357"/>
              <a:gd name="connsiteX100" fmla="*/ 6900530 w 8718698"/>
              <a:gd name="connsiteY100" fmla="*/ 1454525 h 1922357"/>
              <a:gd name="connsiteX101" fmla="*/ 7006856 w 8718698"/>
              <a:gd name="connsiteY101" fmla="*/ 1411995 h 1922357"/>
              <a:gd name="connsiteX102" fmla="*/ 7038754 w 8718698"/>
              <a:gd name="connsiteY102" fmla="*/ 1390730 h 1922357"/>
              <a:gd name="connsiteX103" fmla="*/ 7091916 w 8718698"/>
              <a:gd name="connsiteY103" fmla="*/ 1380097 h 1922357"/>
              <a:gd name="connsiteX104" fmla="*/ 7198242 w 8718698"/>
              <a:gd name="connsiteY104" fmla="*/ 1316302 h 1922357"/>
              <a:gd name="connsiteX105" fmla="*/ 7230140 w 8718698"/>
              <a:gd name="connsiteY105" fmla="*/ 1305669 h 1922357"/>
              <a:gd name="connsiteX106" fmla="*/ 7325833 w 8718698"/>
              <a:gd name="connsiteY106" fmla="*/ 1273771 h 1922357"/>
              <a:gd name="connsiteX107" fmla="*/ 7432158 w 8718698"/>
              <a:gd name="connsiteY107" fmla="*/ 1252506 h 1922357"/>
              <a:gd name="connsiteX108" fmla="*/ 7474688 w 8718698"/>
              <a:gd name="connsiteY108" fmla="*/ 1241874 h 1922357"/>
              <a:gd name="connsiteX109" fmla="*/ 7581014 w 8718698"/>
              <a:gd name="connsiteY109" fmla="*/ 1231241 h 1922357"/>
              <a:gd name="connsiteX110" fmla="*/ 7719237 w 8718698"/>
              <a:gd name="connsiteY110" fmla="*/ 1209976 h 1922357"/>
              <a:gd name="connsiteX111" fmla="*/ 7963786 w 8718698"/>
              <a:gd name="connsiteY111" fmla="*/ 1188711 h 1922357"/>
              <a:gd name="connsiteX112" fmla="*/ 8048847 w 8718698"/>
              <a:gd name="connsiteY112" fmla="*/ 1178078 h 1922357"/>
              <a:gd name="connsiteX113" fmla="*/ 8091377 w 8718698"/>
              <a:gd name="connsiteY113" fmla="*/ 1167446 h 1922357"/>
              <a:gd name="connsiteX114" fmla="*/ 8304028 w 8718698"/>
              <a:gd name="connsiteY114" fmla="*/ 1156813 h 1922357"/>
              <a:gd name="connsiteX115" fmla="*/ 8548577 w 8718698"/>
              <a:gd name="connsiteY115" fmla="*/ 1135548 h 1922357"/>
              <a:gd name="connsiteX116" fmla="*/ 8718698 w 8718698"/>
              <a:gd name="connsiteY116" fmla="*/ 1124916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8718698" h="1922357">
                <a:moveTo>
                  <a:pt x="0" y="720878"/>
                </a:moveTo>
                <a:cubicBezTo>
                  <a:pt x="21265" y="727966"/>
                  <a:pt x="41954" y="737103"/>
                  <a:pt x="63795" y="742143"/>
                </a:cubicBezTo>
                <a:cubicBezTo>
                  <a:pt x="88214" y="747778"/>
                  <a:pt x="113162" y="752776"/>
                  <a:pt x="138223" y="752776"/>
                </a:cubicBezTo>
                <a:cubicBezTo>
                  <a:pt x="389885" y="752776"/>
                  <a:pt x="641498" y="745687"/>
                  <a:pt x="893135" y="742143"/>
                </a:cubicBezTo>
                <a:cubicBezTo>
                  <a:pt x="969616" y="716651"/>
                  <a:pt x="874107" y="747580"/>
                  <a:pt x="967563" y="720878"/>
                </a:cubicBezTo>
                <a:cubicBezTo>
                  <a:pt x="1007083" y="709587"/>
                  <a:pt x="1052939" y="688772"/>
                  <a:pt x="1084521" y="667716"/>
                </a:cubicBezTo>
                <a:cubicBezTo>
                  <a:pt x="1095154" y="660627"/>
                  <a:pt x="1104741" y="651640"/>
                  <a:pt x="1116419" y="646450"/>
                </a:cubicBezTo>
                <a:cubicBezTo>
                  <a:pt x="1136902" y="637346"/>
                  <a:pt x="1161563" y="637619"/>
                  <a:pt x="1180214" y="625185"/>
                </a:cubicBezTo>
                <a:cubicBezTo>
                  <a:pt x="1190847" y="618097"/>
                  <a:pt x="1199673" y="606847"/>
                  <a:pt x="1212112" y="603920"/>
                </a:cubicBezTo>
                <a:cubicBezTo>
                  <a:pt x="1293133" y="584856"/>
                  <a:pt x="1415710" y="578444"/>
                  <a:pt x="1499191" y="572023"/>
                </a:cubicBezTo>
                <a:cubicBezTo>
                  <a:pt x="1509823" y="568479"/>
                  <a:pt x="1520215" y="564108"/>
                  <a:pt x="1531088" y="561390"/>
                </a:cubicBezTo>
                <a:cubicBezTo>
                  <a:pt x="1571022" y="551406"/>
                  <a:pt x="1582126" y="554706"/>
                  <a:pt x="1616149" y="540125"/>
                </a:cubicBezTo>
                <a:cubicBezTo>
                  <a:pt x="1630717" y="533881"/>
                  <a:pt x="1644111" y="525104"/>
                  <a:pt x="1658679" y="518860"/>
                </a:cubicBezTo>
                <a:cubicBezTo>
                  <a:pt x="1718322" y="493299"/>
                  <a:pt x="1662581" y="527262"/>
                  <a:pt x="1733107" y="486962"/>
                </a:cubicBezTo>
                <a:cubicBezTo>
                  <a:pt x="1744202" y="480622"/>
                  <a:pt x="1753575" y="471412"/>
                  <a:pt x="1765005" y="465697"/>
                </a:cubicBezTo>
                <a:cubicBezTo>
                  <a:pt x="1780264" y="458067"/>
                  <a:pt x="1825799" y="447840"/>
                  <a:pt x="1839433" y="444432"/>
                </a:cubicBezTo>
                <a:cubicBezTo>
                  <a:pt x="1850065" y="437344"/>
                  <a:pt x="1859585" y="428201"/>
                  <a:pt x="1871330" y="423167"/>
                </a:cubicBezTo>
                <a:cubicBezTo>
                  <a:pt x="1884762" y="417410"/>
                  <a:pt x="1899810" y="416549"/>
                  <a:pt x="1913861" y="412534"/>
                </a:cubicBezTo>
                <a:cubicBezTo>
                  <a:pt x="1924637" y="409455"/>
                  <a:pt x="1934885" y="404620"/>
                  <a:pt x="1945758" y="401902"/>
                </a:cubicBezTo>
                <a:cubicBezTo>
                  <a:pt x="1963290" y="397519"/>
                  <a:pt x="1981486" y="396024"/>
                  <a:pt x="1998921" y="391269"/>
                </a:cubicBezTo>
                <a:cubicBezTo>
                  <a:pt x="2020546" y="385371"/>
                  <a:pt x="2041451" y="377092"/>
                  <a:pt x="2062716" y="370004"/>
                </a:cubicBezTo>
                <a:lnTo>
                  <a:pt x="2126512" y="348739"/>
                </a:lnTo>
                <a:lnTo>
                  <a:pt x="2158409" y="338106"/>
                </a:lnTo>
                <a:cubicBezTo>
                  <a:pt x="2183599" y="312917"/>
                  <a:pt x="2207404" y="286333"/>
                  <a:pt x="2243470" y="274311"/>
                </a:cubicBezTo>
                <a:cubicBezTo>
                  <a:pt x="2254103" y="270767"/>
                  <a:pt x="2265343" y="268690"/>
                  <a:pt x="2275368" y="263678"/>
                </a:cubicBezTo>
                <a:cubicBezTo>
                  <a:pt x="2357806" y="222458"/>
                  <a:pt x="2258993" y="258503"/>
                  <a:pt x="2339163" y="231781"/>
                </a:cubicBezTo>
                <a:cubicBezTo>
                  <a:pt x="2349796" y="224693"/>
                  <a:pt x="2358938" y="214557"/>
                  <a:pt x="2371061" y="210516"/>
                </a:cubicBezTo>
                <a:cubicBezTo>
                  <a:pt x="2420067" y="194181"/>
                  <a:pt x="2427840" y="208707"/>
                  <a:pt x="2466754" y="189250"/>
                </a:cubicBezTo>
                <a:cubicBezTo>
                  <a:pt x="2478183" y="183535"/>
                  <a:pt x="2487221" y="173700"/>
                  <a:pt x="2498651" y="167985"/>
                </a:cubicBezTo>
                <a:cubicBezTo>
                  <a:pt x="2515640" y="159490"/>
                  <a:pt x="2557190" y="151260"/>
                  <a:pt x="2573079" y="146720"/>
                </a:cubicBezTo>
                <a:cubicBezTo>
                  <a:pt x="2679854" y="116213"/>
                  <a:pt x="2514552" y="158695"/>
                  <a:pt x="2647507" y="125455"/>
                </a:cubicBezTo>
                <a:cubicBezTo>
                  <a:pt x="2698056" y="91756"/>
                  <a:pt x="2667281" y="108232"/>
                  <a:pt x="2743200" y="82925"/>
                </a:cubicBezTo>
                <a:cubicBezTo>
                  <a:pt x="2753833" y="79381"/>
                  <a:pt x="2765773" y="78509"/>
                  <a:pt x="2775098" y="72292"/>
                </a:cubicBezTo>
                <a:cubicBezTo>
                  <a:pt x="2862668" y="13912"/>
                  <a:pt x="2813533" y="32932"/>
                  <a:pt x="2923954" y="19130"/>
                </a:cubicBezTo>
                <a:cubicBezTo>
                  <a:pt x="3060445" y="-14994"/>
                  <a:pt x="2968016" y="3941"/>
                  <a:pt x="3264195" y="19130"/>
                </a:cubicBezTo>
                <a:cubicBezTo>
                  <a:pt x="3344714" y="23259"/>
                  <a:pt x="3381706" y="29841"/>
                  <a:pt x="3455581" y="40395"/>
                </a:cubicBezTo>
                <a:cubicBezTo>
                  <a:pt x="3511822" y="59141"/>
                  <a:pt x="3468941" y="46690"/>
                  <a:pt x="3551275" y="61660"/>
                </a:cubicBezTo>
                <a:cubicBezTo>
                  <a:pt x="3608712" y="72103"/>
                  <a:pt x="3614699" y="76814"/>
                  <a:pt x="3678865" y="82925"/>
                </a:cubicBezTo>
                <a:cubicBezTo>
                  <a:pt x="3728386" y="87641"/>
                  <a:pt x="3778102" y="90013"/>
                  <a:pt x="3827721" y="93557"/>
                </a:cubicBezTo>
                <a:cubicBezTo>
                  <a:pt x="3841898" y="97101"/>
                  <a:pt x="3855986" y="101020"/>
                  <a:pt x="3870251" y="104190"/>
                </a:cubicBezTo>
                <a:cubicBezTo>
                  <a:pt x="3887893" y="108111"/>
                  <a:pt x="3905979" y="110068"/>
                  <a:pt x="3923414" y="114823"/>
                </a:cubicBezTo>
                <a:cubicBezTo>
                  <a:pt x="3945039" y="120721"/>
                  <a:pt x="3987209" y="136088"/>
                  <a:pt x="3987209" y="136088"/>
                </a:cubicBezTo>
                <a:cubicBezTo>
                  <a:pt x="4034922" y="183799"/>
                  <a:pt x="3978258" y="133477"/>
                  <a:pt x="4040372" y="167985"/>
                </a:cubicBezTo>
                <a:cubicBezTo>
                  <a:pt x="4150053" y="228919"/>
                  <a:pt x="4063890" y="197090"/>
                  <a:pt x="4136065" y="221148"/>
                </a:cubicBezTo>
                <a:cubicBezTo>
                  <a:pt x="4146698" y="228236"/>
                  <a:pt x="4156533" y="236698"/>
                  <a:pt x="4167963" y="242413"/>
                </a:cubicBezTo>
                <a:cubicBezTo>
                  <a:pt x="4177988" y="247425"/>
                  <a:pt x="4191109" y="246045"/>
                  <a:pt x="4199861" y="253046"/>
                </a:cubicBezTo>
                <a:cubicBezTo>
                  <a:pt x="4268567" y="308011"/>
                  <a:pt x="4172847" y="268849"/>
                  <a:pt x="4253023" y="295576"/>
                </a:cubicBezTo>
                <a:cubicBezTo>
                  <a:pt x="4318474" y="393754"/>
                  <a:pt x="4234951" y="272986"/>
                  <a:pt x="4295554" y="348739"/>
                </a:cubicBezTo>
                <a:cubicBezTo>
                  <a:pt x="4303537" y="358718"/>
                  <a:pt x="4308638" y="370820"/>
                  <a:pt x="4316819" y="380637"/>
                </a:cubicBezTo>
                <a:cubicBezTo>
                  <a:pt x="4326445" y="392188"/>
                  <a:pt x="4339090" y="400983"/>
                  <a:pt x="4348716" y="412534"/>
                </a:cubicBezTo>
                <a:cubicBezTo>
                  <a:pt x="4415770" y="493000"/>
                  <a:pt x="4329387" y="403840"/>
                  <a:pt x="4391247" y="465697"/>
                </a:cubicBezTo>
                <a:cubicBezTo>
                  <a:pt x="4416553" y="541615"/>
                  <a:pt x="4400078" y="510841"/>
                  <a:pt x="4433777" y="561390"/>
                </a:cubicBezTo>
                <a:cubicBezTo>
                  <a:pt x="4437321" y="572023"/>
                  <a:pt x="4444409" y="582080"/>
                  <a:pt x="4444409" y="593288"/>
                </a:cubicBezTo>
                <a:cubicBezTo>
                  <a:pt x="4444409" y="694584"/>
                  <a:pt x="4438906" y="694858"/>
                  <a:pt x="4412512" y="774041"/>
                </a:cubicBezTo>
                <a:cubicBezTo>
                  <a:pt x="4408968" y="784674"/>
                  <a:pt x="4408096" y="796613"/>
                  <a:pt x="4401879" y="805939"/>
                </a:cubicBezTo>
                <a:lnTo>
                  <a:pt x="4380614" y="837837"/>
                </a:lnTo>
                <a:cubicBezTo>
                  <a:pt x="4377070" y="866190"/>
                  <a:pt x="4375968" y="894957"/>
                  <a:pt x="4369981" y="922897"/>
                </a:cubicBezTo>
                <a:cubicBezTo>
                  <a:pt x="4365284" y="944815"/>
                  <a:pt x="4355804" y="965427"/>
                  <a:pt x="4348716" y="986692"/>
                </a:cubicBezTo>
                <a:lnTo>
                  <a:pt x="4327451" y="1050488"/>
                </a:lnTo>
                <a:lnTo>
                  <a:pt x="4306186" y="1114283"/>
                </a:lnTo>
                <a:cubicBezTo>
                  <a:pt x="4302642" y="1124916"/>
                  <a:pt x="4303479" y="1138256"/>
                  <a:pt x="4295554" y="1146181"/>
                </a:cubicBezTo>
                <a:lnTo>
                  <a:pt x="4274288" y="1167446"/>
                </a:lnTo>
                <a:cubicBezTo>
                  <a:pt x="4270744" y="1181623"/>
                  <a:pt x="4263656" y="1195363"/>
                  <a:pt x="4263656" y="1209976"/>
                </a:cubicBezTo>
                <a:cubicBezTo>
                  <a:pt x="4263656" y="1335721"/>
                  <a:pt x="4261132" y="1319366"/>
                  <a:pt x="4284921" y="1390730"/>
                </a:cubicBezTo>
                <a:cubicBezTo>
                  <a:pt x="4293549" y="1459754"/>
                  <a:pt x="4290576" y="1463685"/>
                  <a:pt x="4306186" y="1518320"/>
                </a:cubicBezTo>
                <a:cubicBezTo>
                  <a:pt x="4313104" y="1542533"/>
                  <a:pt x="4319445" y="1563477"/>
                  <a:pt x="4338084" y="1582116"/>
                </a:cubicBezTo>
                <a:cubicBezTo>
                  <a:pt x="4347120" y="1591152"/>
                  <a:pt x="4360364" y="1594966"/>
                  <a:pt x="4369981" y="1603381"/>
                </a:cubicBezTo>
                <a:cubicBezTo>
                  <a:pt x="4388841" y="1619884"/>
                  <a:pt x="4405423" y="1638822"/>
                  <a:pt x="4423144" y="1656543"/>
                </a:cubicBezTo>
                <a:lnTo>
                  <a:pt x="4465675" y="1699074"/>
                </a:lnTo>
                <a:lnTo>
                  <a:pt x="4529470" y="1741604"/>
                </a:lnTo>
                <a:cubicBezTo>
                  <a:pt x="4540103" y="1748692"/>
                  <a:pt x="4549245" y="1758828"/>
                  <a:pt x="4561368" y="1762869"/>
                </a:cubicBezTo>
                <a:lnTo>
                  <a:pt x="4625163" y="1784134"/>
                </a:lnTo>
                <a:cubicBezTo>
                  <a:pt x="4635796" y="1791222"/>
                  <a:pt x="4645315" y="1800365"/>
                  <a:pt x="4657061" y="1805399"/>
                </a:cubicBezTo>
                <a:cubicBezTo>
                  <a:pt x="4670492" y="1811155"/>
                  <a:pt x="4685594" y="1811833"/>
                  <a:pt x="4699591" y="1816032"/>
                </a:cubicBezTo>
                <a:cubicBezTo>
                  <a:pt x="4721061" y="1822473"/>
                  <a:pt x="4741640" y="1831861"/>
                  <a:pt x="4763386" y="1837297"/>
                </a:cubicBezTo>
                <a:cubicBezTo>
                  <a:pt x="4791740" y="1844385"/>
                  <a:pt x="4820721" y="1849319"/>
                  <a:pt x="4848447" y="1858562"/>
                </a:cubicBezTo>
                <a:cubicBezTo>
                  <a:pt x="4910989" y="1879411"/>
                  <a:pt x="4860204" y="1864798"/>
                  <a:pt x="4965405" y="1879827"/>
                </a:cubicBezTo>
                <a:cubicBezTo>
                  <a:pt x="5098458" y="1898834"/>
                  <a:pt x="4966410" y="1889978"/>
                  <a:pt x="5188688" y="1901092"/>
                </a:cubicBezTo>
                <a:cubicBezTo>
                  <a:pt x="5769358" y="1930125"/>
                  <a:pt x="5200636" y="1895859"/>
                  <a:pt x="5624623" y="1922357"/>
                </a:cubicBezTo>
                <a:cubicBezTo>
                  <a:pt x="5738037" y="1918813"/>
                  <a:pt x="5851570" y="1918019"/>
                  <a:pt x="5964865" y="1911725"/>
                </a:cubicBezTo>
                <a:cubicBezTo>
                  <a:pt x="5979456" y="1910914"/>
                  <a:pt x="5993130" y="1904262"/>
                  <a:pt x="6007395" y="1901092"/>
                </a:cubicBezTo>
                <a:cubicBezTo>
                  <a:pt x="6025037" y="1897172"/>
                  <a:pt x="6042837" y="1894004"/>
                  <a:pt x="6060558" y="1890460"/>
                </a:cubicBezTo>
                <a:cubicBezTo>
                  <a:pt x="6074735" y="1883372"/>
                  <a:pt x="6088247" y="1874760"/>
                  <a:pt x="6103088" y="1869195"/>
                </a:cubicBezTo>
                <a:cubicBezTo>
                  <a:pt x="6116771" y="1864064"/>
                  <a:pt x="6131568" y="1862577"/>
                  <a:pt x="6145619" y="1858562"/>
                </a:cubicBezTo>
                <a:cubicBezTo>
                  <a:pt x="6156395" y="1855483"/>
                  <a:pt x="6166884" y="1851474"/>
                  <a:pt x="6177516" y="1847930"/>
                </a:cubicBezTo>
                <a:cubicBezTo>
                  <a:pt x="6188149" y="1837297"/>
                  <a:pt x="6196903" y="1824373"/>
                  <a:pt x="6209414" y="1816032"/>
                </a:cubicBezTo>
                <a:cubicBezTo>
                  <a:pt x="6218739" y="1809815"/>
                  <a:pt x="6232346" y="1812124"/>
                  <a:pt x="6241312" y="1805399"/>
                </a:cubicBezTo>
                <a:cubicBezTo>
                  <a:pt x="6261361" y="1790362"/>
                  <a:pt x="6270700" y="1760162"/>
                  <a:pt x="6294475" y="1752237"/>
                </a:cubicBezTo>
                <a:cubicBezTo>
                  <a:pt x="6322827" y="1742786"/>
                  <a:pt x="6342626" y="1737856"/>
                  <a:pt x="6368902" y="1720339"/>
                </a:cubicBezTo>
                <a:cubicBezTo>
                  <a:pt x="6377243" y="1714778"/>
                  <a:pt x="6381827" y="1704635"/>
                  <a:pt x="6390168" y="1699074"/>
                </a:cubicBezTo>
                <a:cubicBezTo>
                  <a:pt x="6403356" y="1690282"/>
                  <a:pt x="6418521" y="1684897"/>
                  <a:pt x="6432698" y="1677809"/>
                </a:cubicBezTo>
                <a:cubicBezTo>
                  <a:pt x="6439786" y="1670720"/>
                  <a:pt x="6444997" y="1661026"/>
                  <a:pt x="6453963" y="1656543"/>
                </a:cubicBezTo>
                <a:cubicBezTo>
                  <a:pt x="6474012" y="1646518"/>
                  <a:pt x="6496493" y="1642366"/>
                  <a:pt x="6517758" y="1635278"/>
                </a:cubicBezTo>
                <a:cubicBezTo>
                  <a:pt x="6528391" y="1631734"/>
                  <a:pt x="6539631" y="1629658"/>
                  <a:pt x="6549656" y="1624646"/>
                </a:cubicBezTo>
                <a:cubicBezTo>
                  <a:pt x="6563833" y="1617558"/>
                  <a:pt x="6578424" y="1611245"/>
                  <a:pt x="6592186" y="1603381"/>
                </a:cubicBezTo>
                <a:cubicBezTo>
                  <a:pt x="6603281" y="1597041"/>
                  <a:pt x="6612407" y="1587306"/>
                  <a:pt x="6624084" y="1582116"/>
                </a:cubicBezTo>
                <a:cubicBezTo>
                  <a:pt x="6644567" y="1573012"/>
                  <a:pt x="6669228" y="1573284"/>
                  <a:pt x="6687879" y="1560850"/>
                </a:cubicBezTo>
                <a:cubicBezTo>
                  <a:pt x="6729102" y="1533368"/>
                  <a:pt x="6707654" y="1543626"/>
                  <a:pt x="6751675" y="1528953"/>
                </a:cubicBezTo>
                <a:cubicBezTo>
                  <a:pt x="6829391" y="1477141"/>
                  <a:pt x="6731668" y="1540386"/>
                  <a:pt x="6826102" y="1486423"/>
                </a:cubicBezTo>
                <a:cubicBezTo>
                  <a:pt x="6837197" y="1480083"/>
                  <a:pt x="6846254" y="1470191"/>
                  <a:pt x="6858000" y="1465157"/>
                </a:cubicBezTo>
                <a:cubicBezTo>
                  <a:pt x="6871431" y="1459401"/>
                  <a:pt x="6886353" y="1458069"/>
                  <a:pt x="6900530" y="1454525"/>
                </a:cubicBezTo>
                <a:cubicBezTo>
                  <a:pt x="7034494" y="1374146"/>
                  <a:pt x="6876321" y="1460944"/>
                  <a:pt x="7006856" y="1411995"/>
                </a:cubicBezTo>
                <a:cubicBezTo>
                  <a:pt x="7018821" y="1407508"/>
                  <a:pt x="7026789" y="1395217"/>
                  <a:pt x="7038754" y="1390730"/>
                </a:cubicBezTo>
                <a:cubicBezTo>
                  <a:pt x="7055675" y="1384385"/>
                  <a:pt x="7074195" y="1383641"/>
                  <a:pt x="7091916" y="1380097"/>
                </a:cubicBezTo>
                <a:cubicBezTo>
                  <a:pt x="7137268" y="1349863"/>
                  <a:pt x="7152470" y="1335919"/>
                  <a:pt x="7198242" y="1316302"/>
                </a:cubicBezTo>
                <a:cubicBezTo>
                  <a:pt x="7208544" y="1311887"/>
                  <a:pt x="7219646" y="1309604"/>
                  <a:pt x="7230140" y="1305669"/>
                </a:cubicBezTo>
                <a:cubicBezTo>
                  <a:pt x="7289530" y="1283397"/>
                  <a:pt x="7270406" y="1285648"/>
                  <a:pt x="7325833" y="1273771"/>
                </a:cubicBezTo>
                <a:cubicBezTo>
                  <a:pt x="7361174" y="1266198"/>
                  <a:pt x="7397094" y="1261272"/>
                  <a:pt x="7432158" y="1252506"/>
                </a:cubicBezTo>
                <a:cubicBezTo>
                  <a:pt x="7446335" y="1248962"/>
                  <a:pt x="7460222" y="1243941"/>
                  <a:pt x="7474688" y="1241874"/>
                </a:cubicBezTo>
                <a:cubicBezTo>
                  <a:pt x="7509949" y="1236837"/>
                  <a:pt x="7545694" y="1235848"/>
                  <a:pt x="7581014" y="1231241"/>
                </a:cubicBezTo>
                <a:cubicBezTo>
                  <a:pt x="7627239" y="1225212"/>
                  <a:pt x="7673012" y="1216005"/>
                  <a:pt x="7719237" y="1209976"/>
                </a:cubicBezTo>
                <a:cubicBezTo>
                  <a:pt x="7809554" y="1198195"/>
                  <a:pt x="7870472" y="1197598"/>
                  <a:pt x="7963786" y="1188711"/>
                </a:cubicBezTo>
                <a:cubicBezTo>
                  <a:pt x="7992232" y="1186002"/>
                  <a:pt x="8020661" y="1182776"/>
                  <a:pt x="8048847" y="1178078"/>
                </a:cubicBezTo>
                <a:cubicBezTo>
                  <a:pt x="8063261" y="1175676"/>
                  <a:pt x="8076815" y="1168660"/>
                  <a:pt x="8091377" y="1167446"/>
                </a:cubicBezTo>
                <a:cubicBezTo>
                  <a:pt x="8162104" y="1161552"/>
                  <a:pt x="8233144" y="1160357"/>
                  <a:pt x="8304028" y="1156813"/>
                </a:cubicBezTo>
                <a:cubicBezTo>
                  <a:pt x="8404888" y="1123195"/>
                  <a:pt x="8314402" y="1150184"/>
                  <a:pt x="8548577" y="1135548"/>
                </a:cubicBezTo>
                <a:cubicBezTo>
                  <a:pt x="8737526" y="1123739"/>
                  <a:pt x="8617801" y="1124916"/>
                  <a:pt x="8718698" y="1124916"/>
                </a:cubicBez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1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wipe(left)">
                                      <p:cBhvr>
                                        <p:cTn id="7" dur="1500"/>
                                        <p:tgtEl>
                                          <p:spTgt spid="2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383" y="5571699"/>
            <a:ext cx="7239000" cy="1143000"/>
          </a:xfrm>
        </p:spPr>
        <p:txBody>
          <a:bodyPr/>
          <a:lstStyle/>
          <a:p>
            <a:r>
              <a:rPr lang="en-US" dirty="0" smtClean="0"/>
              <a:t>Time Zones</a:t>
            </a:r>
            <a:endParaRPr lang="en-US" dirty="0"/>
          </a:p>
        </p:txBody>
      </p:sp>
      <p:sp>
        <p:nvSpPr>
          <p:cNvPr id="3" name="Text Placeholder 2"/>
          <p:cNvSpPr>
            <a:spLocks noGrp="1"/>
          </p:cNvSpPr>
          <p:nvPr>
            <p:ph type="body" idx="1"/>
          </p:nvPr>
        </p:nvSpPr>
        <p:spPr>
          <a:xfrm>
            <a:off x="1219199" y="4484080"/>
            <a:ext cx="7239001" cy="1343514"/>
          </a:xfrm>
        </p:spPr>
        <p:txBody>
          <a:bodyPr>
            <a:normAutofit/>
          </a:bodyPr>
          <a:lstStyle/>
          <a:p>
            <a:r>
              <a:rPr lang="en-US" dirty="0" smtClean="0"/>
              <a:t>Time zones do not follow the sun precisely.   They are also adjusted for countries and states for political and social reasons.  Sometimes It is just easier to have everyone on the same time regardless of the sun.  Our time zones on the model are very much simplified.</a:t>
            </a:r>
            <a:endParaRPr lang="en-US" dirty="0"/>
          </a:p>
        </p:txBody>
      </p:sp>
      <p:pic>
        <p:nvPicPr>
          <p:cNvPr id="1026" name="Picture 2" descr="http://www.physicalgeography.net/fundamentals/images/world_tim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396" y="322428"/>
            <a:ext cx="7038975"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484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18836" y="304799"/>
            <a:ext cx="3223491" cy="3223491"/>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777672" y="2363683"/>
            <a:ext cx="3343564" cy="2022764"/>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26690" y="2987963"/>
            <a:ext cx="3343564" cy="2022764"/>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rot="21131298">
            <a:off x="1090905" y="776868"/>
            <a:ext cx="2279353" cy="2279353"/>
            <a:chOff x="1090905" y="776868"/>
            <a:chExt cx="2279353" cy="2279353"/>
          </a:xfrm>
        </p:grpSpPr>
        <p:cxnSp>
          <p:nvCxnSpPr>
            <p:cNvPr id="7" name="Straight Connector 6"/>
            <p:cNvCxnSpPr>
              <a:stCxn id="2" idx="1"/>
              <a:endCxn id="2" idx="5"/>
            </p:cNvCxnSpPr>
            <p:nvPr/>
          </p:nvCxnSpPr>
          <p:spPr>
            <a:xfrm>
              <a:off x="1090905" y="776868"/>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 idx="3"/>
              <a:endCxn id="2" idx="7"/>
            </p:cNvCxnSpPr>
            <p:nvPr/>
          </p:nvCxnSpPr>
          <p:spPr>
            <a:xfrm flipV="1">
              <a:off x="1090905" y="776868"/>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rot="16200000" flipH="1" flipV="1">
            <a:off x="789716" y="1140697"/>
            <a:ext cx="2857647" cy="1564556"/>
          </a:xfrm>
          <a:prstGeom prst="line">
            <a:avLst/>
          </a:prstGeom>
          <a:ln w="19050">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rot="20171999">
            <a:off x="1090905" y="783298"/>
            <a:ext cx="2279353" cy="2279353"/>
            <a:chOff x="1090905" y="776868"/>
            <a:chExt cx="2279353" cy="2279353"/>
          </a:xfrm>
        </p:grpSpPr>
        <p:cxnSp>
          <p:nvCxnSpPr>
            <p:cNvPr id="19" name="Straight Connector 18"/>
            <p:cNvCxnSpPr/>
            <p:nvPr/>
          </p:nvCxnSpPr>
          <p:spPr>
            <a:xfrm>
              <a:off x="1090905" y="776868"/>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90905" y="776868"/>
              <a:ext cx="2279353" cy="22793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9381153">
            <a:off x="1090905" y="776867"/>
            <a:ext cx="2279353" cy="2279353"/>
            <a:chOff x="1090905" y="776868"/>
            <a:chExt cx="2279353" cy="2279353"/>
          </a:xfrm>
        </p:grpSpPr>
        <p:cxnSp>
          <p:nvCxnSpPr>
            <p:cNvPr id="22" name="Straight Connector 21"/>
            <p:cNvCxnSpPr/>
            <p:nvPr/>
          </p:nvCxnSpPr>
          <p:spPr>
            <a:xfrm>
              <a:off x="1090905" y="776868"/>
              <a:ext cx="2279353" cy="22793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90905" y="776868"/>
              <a:ext cx="2279353" cy="22793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rot="18038700">
            <a:off x="3314545" y="2453025"/>
            <a:ext cx="445956" cy="338554"/>
          </a:xfrm>
          <a:prstGeom prst="rect">
            <a:avLst/>
          </a:prstGeom>
          <a:noFill/>
        </p:spPr>
        <p:txBody>
          <a:bodyPr wrap="none" rtlCol="0">
            <a:spAutoFit/>
          </a:bodyPr>
          <a:lstStyle/>
          <a:p>
            <a:pPr algn="ctr"/>
            <a:r>
              <a:rPr lang="en-US" sz="800" dirty="0" smtClean="0">
                <a:solidFill>
                  <a:schemeClr val="bg2">
                    <a:lumMod val="10000"/>
                  </a:schemeClr>
                </a:solidFill>
              </a:rPr>
              <a:t>12 pm</a:t>
            </a:r>
          </a:p>
          <a:p>
            <a:pPr algn="ctr"/>
            <a:r>
              <a:rPr lang="en-US" sz="800" dirty="0" smtClean="0">
                <a:solidFill>
                  <a:schemeClr val="bg2">
                    <a:lumMod val="10000"/>
                  </a:schemeClr>
                </a:solidFill>
              </a:rPr>
              <a:t>noon</a:t>
            </a:r>
            <a:endParaRPr lang="en-US" sz="800" dirty="0">
              <a:solidFill>
                <a:schemeClr val="bg2">
                  <a:lumMod val="10000"/>
                </a:schemeClr>
              </a:solidFill>
            </a:endParaRPr>
          </a:p>
        </p:txBody>
      </p:sp>
      <p:sp>
        <p:nvSpPr>
          <p:cNvPr id="28" name="TextBox 27"/>
          <p:cNvSpPr txBox="1"/>
          <p:nvPr/>
        </p:nvSpPr>
        <p:spPr>
          <a:xfrm rot="6968922">
            <a:off x="666105" y="1068394"/>
            <a:ext cx="559769" cy="338554"/>
          </a:xfrm>
          <a:prstGeom prst="rect">
            <a:avLst/>
          </a:prstGeom>
          <a:noFill/>
        </p:spPr>
        <p:txBody>
          <a:bodyPr wrap="none" rtlCol="0">
            <a:spAutoFit/>
          </a:bodyPr>
          <a:lstStyle/>
          <a:p>
            <a:pPr algn="ctr"/>
            <a:r>
              <a:rPr lang="en-US" sz="800" dirty="0" smtClean="0">
                <a:solidFill>
                  <a:schemeClr val="bg2">
                    <a:lumMod val="10000"/>
                  </a:schemeClr>
                </a:solidFill>
              </a:rPr>
              <a:t>12 am</a:t>
            </a:r>
          </a:p>
          <a:p>
            <a:pPr algn="ctr"/>
            <a:r>
              <a:rPr lang="en-US" sz="800" dirty="0" smtClean="0">
                <a:solidFill>
                  <a:schemeClr val="bg2">
                    <a:lumMod val="10000"/>
                  </a:schemeClr>
                </a:solidFill>
              </a:rPr>
              <a:t>midnight</a:t>
            </a:r>
            <a:endParaRPr lang="en-US" sz="800" dirty="0">
              <a:solidFill>
                <a:schemeClr val="bg2">
                  <a:lumMod val="10000"/>
                </a:schemeClr>
              </a:solidFill>
            </a:endParaRPr>
          </a:p>
        </p:txBody>
      </p:sp>
      <p:sp>
        <p:nvSpPr>
          <p:cNvPr id="29" name="TextBox 28"/>
          <p:cNvSpPr txBox="1"/>
          <p:nvPr/>
        </p:nvSpPr>
        <p:spPr>
          <a:xfrm rot="17120375">
            <a:off x="3465866" y="2205539"/>
            <a:ext cx="394660" cy="215444"/>
          </a:xfrm>
          <a:prstGeom prst="rect">
            <a:avLst/>
          </a:prstGeom>
          <a:noFill/>
        </p:spPr>
        <p:txBody>
          <a:bodyPr wrap="none" rtlCol="0">
            <a:spAutoFit/>
          </a:bodyPr>
          <a:lstStyle/>
          <a:p>
            <a:pPr algn="ctr"/>
            <a:r>
              <a:rPr lang="en-US" sz="800" dirty="0">
                <a:solidFill>
                  <a:schemeClr val="bg2">
                    <a:lumMod val="10000"/>
                  </a:schemeClr>
                </a:solidFill>
              </a:rPr>
              <a:t>1</a:t>
            </a:r>
            <a:r>
              <a:rPr lang="en-US" sz="800" dirty="0" smtClean="0">
                <a:solidFill>
                  <a:schemeClr val="bg2">
                    <a:lumMod val="10000"/>
                  </a:schemeClr>
                </a:solidFill>
              </a:rPr>
              <a:t> pm</a:t>
            </a:r>
          </a:p>
        </p:txBody>
      </p:sp>
      <p:sp>
        <p:nvSpPr>
          <p:cNvPr id="30" name="TextBox 29"/>
          <p:cNvSpPr txBox="1"/>
          <p:nvPr/>
        </p:nvSpPr>
        <p:spPr>
          <a:xfrm rot="6124876">
            <a:off x="596346" y="1426704"/>
            <a:ext cx="389851" cy="215444"/>
          </a:xfrm>
          <a:prstGeom prst="rect">
            <a:avLst/>
          </a:prstGeom>
          <a:noFill/>
        </p:spPr>
        <p:txBody>
          <a:bodyPr wrap="none" rtlCol="0">
            <a:spAutoFit/>
          </a:bodyPr>
          <a:lstStyle/>
          <a:p>
            <a:pPr algn="ctr"/>
            <a:r>
              <a:rPr lang="en-US" sz="800" dirty="0" smtClean="0">
                <a:solidFill>
                  <a:schemeClr val="bg2">
                    <a:lumMod val="10000"/>
                  </a:schemeClr>
                </a:solidFill>
              </a:rPr>
              <a:t>1 am</a:t>
            </a:r>
          </a:p>
        </p:txBody>
      </p:sp>
      <p:sp>
        <p:nvSpPr>
          <p:cNvPr id="31" name="TextBox 30"/>
          <p:cNvSpPr txBox="1"/>
          <p:nvPr/>
        </p:nvSpPr>
        <p:spPr>
          <a:xfrm rot="12405609">
            <a:off x="2725980" y="468814"/>
            <a:ext cx="394660" cy="215444"/>
          </a:xfrm>
          <a:prstGeom prst="rect">
            <a:avLst/>
          </a:prstGeom>
          <a:noFill/>
        </p:spPr>
        <p:txBody>
          <a:bodyPr wrap="none" rtlCol="0">
            <a:spAutoFit/>
          </a:bodyPr>
          <a:lstStyle/>
          <a:p>
            <a:pPr algn="ctr"/>
            <a:r>
              <a:rPr lang="en-US" sz="800" dirty="0" smtClean="0">
                <a:solidFill>
                  <a:schemeClr val="bg2">
                    <a:lumMod val="10000"/>
                  </a:schemeClr>
                </a:solidFill>
              </a:rPr>
              <a:t>6 pm</a:t>
            </a:r>
          </a:p>
        </p:txBody>
      </p:sp>
      <p:pic>
        <p:nvPicPr>
          <p:cNvPr id="1026" name="Picture 2" descr="http://www.illustrationsof.com/royalty-free-sun-clipart-illustration-111158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872"/>
          <a:stretch/>
        </p:blipFill>
        <p:spPr bwMode="auto">
          <a:xfrm rot="7726886">
            <a:off x="6959005" y="4411064"/>
            <a:ext cx="1448130" cy="137042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6788727" y="4225633"/>
            <a:ext cx="1736437" cy="1717963"/>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099729" y="2953639"/>
            <a:ext cx="1997485" cy="122386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889109">
            <a:off x="5023985" y="3342208"/>
            <a:ext cx="850939" cy="369332"/>
          </a:xfrm>
          <a:prstGeom prst="rect">
            <a:avLst/>
          </a:prstGeom>
          <a:noFill/>
        </p:spPr>
        <p:txBody>
          <a:bodyPr wrap="none" rtlCol="0">
            <a:spAutoFit/>
          </a:bodyPr>
          <a:lstStyle/>
          <a:p>
            <a:r>
              <a:rPr lang="en-US" dirty="0" smtClean="0"/>
              <a:t>Gravity</a:t>
            </a:r>
            <a:endParaRPr lang="en-US" dirty="0"/>
          </a:p>
        </p:txBody>
      </p:sp>
      <p:grpSp>
        <p:nvGrpSpPr>
          <p:cNvPr id="26" name="Group 25"/>
          <p:cNvGrpSpPr/>
          <p:nvPr/>
        </p:nvGrpSpPr>
        <p:grpSpPr>
          <a:xfrm rot="18540985">
            <a:off x="1094868" y="775454"/>
            <a:ext cx="2279353" cy="2279353"/>
            <a:chOff x="1090905" y="776868"/>
            <a:chExt cx="2279353" cy="2279353"/>
          </a:xfrm>
        </p:grpSpPr>
        <p:cxnSp>
          <p:nvCxnSpPr>
            <p:cNvPr id="27" name="Straight Connector 26"/>
            <p:cNvCxnSpPr/>
            <p:nvPr/>
          </p:nvCxnSpPr>
          <p:spPr>
            <a:xfrm>
              <a:off x="1090905" y="776868"/>
              <a:ext cx="2279353" cy="22793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90905" y="776868"/>
              <a:ext cx="2279353" cy="22793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rot="17666115">
            <a:off x="1090904" y="768088"/>
            <a:ext cx="2279353" cy="2279353"/>
            <a:chOff x="1090905" y="776868"/>
            <a:chExt cx="2279353" cy="2279353"/>
          </a:xfrm>
        </p:grpSpPr>
        <p:cxnSp>
          <p:nvCxnSpPr>
            <p:cNvPr id="34" name="Straight Connector 33"/>
            <p:cNvCxnSpPr/>
            <p:nvPr/>
          </p:nvCxnSpPr>
          <p:spPr>
            <a:xfrm>
              <a:off x="1090905" y="776868"/>
              <a:ext cx="2279353" cy="22793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090905" y="776868"/>
              <a:ext cx="2279353" cy="22793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6770893">
            <a:off x="1078243" y="764206"/>
            <a:ext cx="2279353" cy="2279353"/>
            <a:chOff x="1090905" y="776868"/>
            <a:chExt cx="2279353" cy="2279353"/>
          </a:xfrm>
        </p:grpSpPr>
        <p:cxnSp>
          <p:nvCxnSpPr>
            <p:cNvPr id="38" name="Straight Connector 37"/>
            <p:cNvCxnSpPr/>
            <p:nvPr/>
          </p:nvCxnSpPr>
          <p:spPr>
            <a:xfrm>
              <a:off x="1090905" y="776868"/>
              <a:ext cx="2279353" cy="22793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90905" y="776868"/>
              <a:ext cx="2279353" cy="22793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rot="10576987">
            <a:off x="2037215" y="344872"/>
            <a:ext cx="394660" cy="215444"/>
          </a:xfrm>
          <a:prstGeom prst="rect">
            <a:avLst/>
          </a:prstGeom>
          <a:noFill/>
        </p:spPr>
        <p:txBody>
          <a:bodyPr wrap="none" rtlCol="0">
            <a:spAutoFit/>
          </a:bodyPr>
          <a:lstStyle/>
          <a:p>
            <a:pPr algn="ctr"/>
            <a:r>
              <a:rPr lang="en-US" sz="800" dirty="0">
                <a:solidFill>
                  <a:schemeClr val="bg2">
                    <a:lumMod val="10000"/>
                  </a:schemeClr>
                </a:solidFill>
              </a:rPr>
              <a:t>8</a:t>
            </a:r>
            <a:r>
              <a:rPr lang="en-US" sz="800" dirty="0" smtClean="0">
                <a:solidFill>
                  <a:schemeClr val="bg2">
                    <a:lumMod val="10000"/>
                  </a:schemeClr>
                </a:solidFill>
              </a:rPr>
              <a:t> pm</a:t>
            </a:r>
          </a:p>
        </p:txBody>
      </p:sp>
      <p:sp>
        <p:nvSpPr>
          <p:cNvPr id="55" name="TextBox 54"/>
          <p:cNvSpPr txBox="1"/>
          <p:nvPr/>
        </p:nvSpPr>
        <p:spPr>
          <a:xfrm rot="11681197">
            <a:off x="2368459" y="355364"/>
            <a:ext cx="394660" cy="215444"/>
          </a:xfrm>
          <a:prstGeom prst="rect">
            <a:avLst/>
          </a:prstGeom>
          <a:noFill/>
        </p:spPr>
        <p:txBody>
          <a:bodyPr wrap="none" rtlCol="0">
            <a:spAutoFit/>
          </a:bodyPr>
          <a:lstStyle/>
          <a:p>
            <a:pPr algn="ctr"/>
            <a:r>
              <a:rPr lang="en-US" sz="800" dirty="0">
                <a:solidFill>
                  <a:schemeClr val="bg2">
                    <a:lumMod val="10000"/>
                  </a:schemeClr>
                </a:solidFill>
              </a:rPr>
              <a:t>7</a:t>
            </a:r>
            <a:r>
              <a:rPr lang="en-US" sz="800" dirty="0" smtClean="0">
                <a:solidFill>
                  <a:schemeClr val="bg2">
                    <a:lumMod val="10000"/>
                  </a:schemeClr>
                </a:solidFill>
              </a:rPr>
              <a:t> pm</a:t>
            </a:r>
          </a:p>
        </p:txBody>
      </p:sp>
      <p:sp>
        <p:nvSpPr>
          <p:cNvPr id="56" name="TextBox 55"/>
          <p:cNvSpPr txBox="1"/>
          <p:nvPr/>
        </p:nvSpPr>
        <p:spPr>
          <a:xfrm rot="13713015">
            <a:off x="3080901" y="795892"/>
            <a:ext cx="394660" cy="215444"/>
          </a:xfrm>
          <a:prstGeom prst="rect">
            <a:avLst/>
          </a:prstGeom>
          <a:noFill/>
        </p:spPr>
        <p:txBody>
          <a:bodyPr wrap="none" rtlCol="0">
            <a:spAutoFit/>
          </a:bodyPr>
          <a:lstStyle/>
          <a:p>
            <a:pPr algn="ctr"/>
            <a:r>
              <a:rPr lang="en-US" sz="800" dirty="0">
                <a:solidFill>
                  <a:schemeClr val="bg2">
                    <a:lumMod val="10000"/>
                  </a:schemeClr>
                </a:solidFill>
              </a:rPr>
              <a:t>5</a:t>
            </a:r>
            <a:r>
              <a:rPr lang="en-US" sz="800" dirty="0" smtClean="0">
                <a:solidFill>
                  <a:schemeClr val="bg2">
                    <a:lumMod val="10000"/>
                  </a:schemeClr>
                </a:solidFill>
              </a:rPr>
              <a:t> pm</a:t>
            </a:r>
          </a:p>
        </p:txBody>
      </p:sp>
      <p:sp>
        <p:nvSpPr>
          <p:cNvPr id="57" name="TextBox 56"/>
          <p:cNvSpPr txBox="1"/>
          <p:nvPr/>
        </p:nvSpPr>
        <p:spPr>
          <a:xfrm rot="14615460">
            <a:off x="3304406" y="1118710"/>
            <a:ext cx="394660" cy="215444"/>
          </a:xfrm>
          <a:prstGeom prst="rect">
            <a:avLst/>
          </a:prstGeom>
          <a:noFill/>
        </p:spPr>
        <p:txBody>
          <a:bodyPr wrap="none" rtlCol="0">
            <a:spAutoFit/>
          </a:bodyPr>
          <a:lstStyle/>
          <a:p>
            <a:pPr algn="ctr"/>
            <a:r>
              <a:rPr lang="en-US" sz="800" dirty="0" smtClean="0">
                <a:solidFill>
                  <a:schemeClr val="bg2">
                    <a:lumMod val="10000"/>
                  </a:schemeClr>
                </a:solidFill>
              </a:rPr>
              <a:t>4 pm</a:t>
            </a:r>
          </a:p>
        </p:txBody>
      </p:sp>
      <p:sp>
        <p:nvSpPr>
          <p:cNvPr id="59" name="TextBox 58"/>
          <p:cNvSpPr txBox="1"/>
          <p:nvPr/>
        </p:nvSpPr>
        <p:spPr>
          <a:xfrm rot="15651899">
            <a:off x="3454494" y="1462299"/>
            <a:ext cx="394660" cy="215444"/>
          </a:xfrm>
          <a:prstGeom prst="rect">
            <a:avLst/>
          </a:prstGeom>
          <a:noFill/>
        </p:spPr>
        <p:txBody>
          <a:bodyPr wrap="none" rtlCol="0">
            <a:spAutoFit/>
          </a:bodyPr>
          <a:lstStyle/>
          <a:p>
            <a:pPr algn="ctr"/>
            <a:r>
              <a:rPr lang="en-US" sz="800" dirty="0">
                <a:solidFill>
                  <a:schemeClr val="bg2">
                    <a:lumMod val="10000"/>
                  </a:schemeClr>
                </a:solidFill>
              </a:rPr>
              <a:t>3</a:t>
            </a:r>
            <a:r>
              <a:rPr lang="en-US" sz="800" dirty="0" smtClean="0">
                <a:solidFill>
                  <a:schemeClr val="bg2">
                    <a:lumMod val="10000"/>
                  </a:schemeClr>
                </a:solidFill>
              </a:rPr>
              <a:t> pm</a:t>
            </a:r>
          </a:p>
        </p:txBody>
      </p:sp>
      <p:sp>
        <p:nvSpPr>
          <p:cNvPr id="60" name="TextBox 59"/>
          <p:cNvSpPr txBox="1"/>
          <p:nvPr/>
        </p:nvSpPr>
        <p:spPr>
          <a:xfrm rot="16200000">
            <a:off x="3500865" y="1846592"/>
            <a:ext cx="394660" cy="215444"/>
          </a:xfrm>
          <a:prstGeom prst="rect">
            <a:avLst/>
          </a:prstGeom>
          <a:noFill/>
        </p:spPr>
        <p:txBody>
          <a:bodyPr wrap="none" rtlCol="0">
            <a:spAutoFit/>
          </a:bodyPr>
          <a:lstStyle/>
          <a:p>
            <a:pPr algn="ctr"/>
            <a:r>
              <a:rPr lang="en-US" sz="800" dirty="0">
                <a:solidFill>
                  <a:schemeClr val="bg2">
                    <a:lumMod val="10000"/>
                  </a:schemeClr>
                </a:solidFill>
              </a:rPr>
              <a:t>2</a:t>
            </a:r>
            <a:r>
              <a:rPr lang="en-US" sz="800" dirty="0" smtClean="0">
                <a:solidFill>
                  <a:schemeClr val="bg2">
                    <a:lumMod val="10000"/>
                  </a:schemeClr>
                </a:solidFill>
              </a:rPr>
              <a:t> pm</a:t>
            </a:r>
          </a:p>
        </p:txBody>
      </p:sp>
      <p:sp>
        <p:nvSpPr>
          <p:cNvPr id="61" name="TextBox 60"/>
          <p:cNvSpPr txBox="1"/>
          <p:nvPr/>
        </p:nvSpPr>
        <p:spPr>
          <a:xfrm rot="9878757">
            <a:off x="1693543" y="380712"/>
            <a:ext cx="394660" cy="215444"/>
          </a:xfrm>
          <a:prstGeom prst="rect">
            <a:avLst/>
          </a:prstGeom>
          <a:noFill/>
        </p:spPr>
        <p:txBody>
          <a:bodyPr wrap="none" rtlCol="0">
            <a:spAutoFit/>
          </a:bodyPr>
          <a:lstStyle/>
          <a:p>
            <a:pPr algn="ctr"/>
            <a:r>
              <a:rPr lang="en-US" sz="800" dirty="0">
                <a:solidFill>
                  <a:schemeClr val="bg2">
                    <a:lumMod val="10000"/>
                  </a:schemeClr>
                </a:solidFill>
              </a:rPr>
              <a:t>9</a:t>
            </a:r>
            <a:r>
              <a:rPr lang="en-US" sz="800" dirty="0" smtClean="0">
                <a:solidFill>
                  <a:schemeClr val="bg2">
                    <a:lumMod val="10000"/>
                  </a:schemeClr>
                </a:solidFill>
              </a:rPr>
              <a:t> pm</a:t>
            </a:r>
          </a:p>
        </p:txBody>
      </p:sp>
      <p:sp>
        <p:nvSpPr>
          <p:cNvPr id="62" name="TextBox 61"/>
          <p:cNvSpPr txBox="1"/>
          <p:nvPr/>
        </p:nvSpPr>
        <p:spPr>
          <a:xfrm rot="9201443">
            <a:off x="1295063" y="506764"/>
            <a:ext cx="445956" cy="215444"/>
          </a:xfrm>
          <a:prstGeom prst="rect">
            <a:avLst/>
          </a:prstGeom>
          <a:noFill/>
        </p:spPr>
        <p:txBody>
          <a:bodyPr wrap="none" rtlCol="0">
            <a:spAutoFit/>
          </a:bodyPr>
          <a:lstStyle/>
          <a:p>
            <a:pPr algn="ctr"/>
            <a:r>
              <a:rPr lang="en-US" sz="800" dirty="0" smtClean="0">
                <a:solidFill>
                  <a:schemeClr val="bg2">
                    <a:lumMod val="10000"/>
                  </a:schemeClr>
                </a:solidFill>
              </a:rPr>
              <a:t>10 pm</a:t>
            </a:r>
          </a:p>
        </p:txBody>
      </p:sp>
      <p:sp>
        <p:nvSpPr>
          <p:cNvPr id="63" name="TextBox 62"/>
          <p:cNvSpPr txBox="1"/>
          <p:nvPr/>
        </p:nvSpPr>
        <p:spPr>
          <a:xfrm rot="7833013">
            <a:off x="950413" y="764277"/>
            <a:ext cx="445956" cy="215444"/>
          </a:xfrm>
          <a:prstGeom prst="rect">
            <a:avLst/>
          </a:prstGeom>
          <a:noFill/>
        </p:spPr>
        <p:txBody>
          <a:bodyPr wrap="none" rtlCol="0">
            <a:spAutoFit/>
          </a:bodyPr>
          <a:lstStyle/>
          <a:p>
            <a:pPr algn="ctr"/>
            <a:r>
              <a:rPr lang="en-US" sz="800" dirty="0" smtClean="0">
                <a:solidFill>
                  <a:schemeClr val="bg2">
                    <a:lumMod val="10000"/>
                  </a:schemeClr>
                </a:solidFill>
              </a:rPr>
              <a:t>11 pm</a:t>
            </a:r>
          </a:p>
        </p:txBody>
      </p:sp>
      <p:sp>
        <p:nvSpPr>
          <p:cNvPr id="64" name="TextBox 63"/>
          <p:cNvSpPr txBox="1"/>
          <p:nvPr/>
        </p:nvSpPr>
        <p:spPr>
          <a:xfrm rot="21421174">
            <a:off x="2006838" y="3292663"/>
            <a:ext cx="389850" cy="215444"/>
          </a:xfrm>
          <a:prstGeom prst="rect">
            <a:avLst/>
          </a:prstGeom>
          <a:noFill/>
        </p:spPr>
        <p:txBody>
          <a:bodyPr wrap="none" rtlCol="0">
            <a:spAutoFit/>
          </a:bodyPr>
          <a:lstStyle/>
          <a:p>
            <a:pPr algn="ctr"/>
            <a:r>
              <a:rPr lang="en-US" sz="800" dirty="0">
                <a:solidFill>
                  <a:schemeClr val="bg2">
                    <a:lumMod val="10000"/>
                  </a:schemeClr>
                </a:solidFill>
              </a:rPr>
              <a:t>8</a:t>
            </a:r>
            <a:r>
              <a:rPr lang="en-US" sz="800" dirty="0" smtClean="0">
                <a:solidFill>
                  <a:schemeClr val="bg2">
                    <a:lumMod val="10000"/>
                  </a:schemeClr>
                </a:solidFill>
              </a:rPr>
              <a:t> </a:t>
            </a:r>
            <a:r>
              <a:rPr lang="en-US" sz="800" dirty="0">
                <a:solidFill>
                  <a:schemeClr val="bg2">
                    <a:lumMod val="10000"/>
                  </a:schemeClr>
                </a:solidFill>
              </a:rPr>
              <a:t>a</a:t>
            </a:r>
            <a:r>
              <a:rPr lang="en-US" sz="800" dirty="0" smtClean="0">
                <a:solidFill>
                  <a:schemeClr val="bg2">
                    <a:lumMod val="10000"/>
                  </a:schemeClr>
                </a:solidFill>
              </a:rPr>
              <a:t>m</a:t>
            </a:r>
          </a:p>
        </p:txBody>
      </p:sp>
      <p:sp>
        <p:nvSpPr>
          <p:cNvPr id="65" name="TextBox 64"/>
          <p:cNvSpPr txBox="1"/>
          <p:nvPr/>
        </p:nvSpPr>
        <p:spPr>
          <a:xfrm rot="692647">
            <a:off x="1663484" y="3233015"/>
            <a:ext cx="389850" cy="215444"/>
          </a:xfrm>
          <a:prstGeom prst="rect">
            <a:avLst/>
          </a:prstGeom>
          <a:noFill/>
        </p:spPr>
        <p:txBody>
          <a:bodyPr wrap="none" rtlCol="0">
            <a:spAutoFit/>
          </a:bodyPr>
          <a:lstStyle/>
          <a:p>
            <a:pPr algn="ctr"/>
            <a:r>
              <a:rPr lang="en-US" sz="800" dirty="0">
                <a:solidFill>
                  <a:schemeClr val="bg2">
                    <a:lumMod val="10000"/>
                  </a:schemeClr>
                </a:solidFill>
              </a:rPr>
              <a:t>7</a:t>
            </a:r>
            <a:r>
              <a:rPr lang="en-US" sz="800" dirty="0" smtClean="0">
                <a:solidFill>
                  <a:schemeClr val="bg2">
                    <a:lumMod val="10000"/>
                  </a:schemeClr>
                </a:solidFill>
              </a:rPr>
              <a:t> </a:t>
            </a:r>
            <a:r>
              <a:rPr lang="en-US" sz="800" dirty="0">
                <a:solidFill>
                  <a:schemeClr val="bg2">
                    <a:lumMod val="10000"/>
                  </a:schemeClr>
                </a:solidFill>
              </a:rPr>
              <a:t>a</a:t>
            </a:r>
            <a:r>
              <a:rPr lang="en-US" sz="800" dirty="0" smtClean="0">
                <a:solidFill>
                  <a:schemeClr val="bg2">
                    <a:lumMod val="10000"/>
                  </a:schemeClr>
                </a:solidFill>
              </a:rPr>
              <a:t>m</a:t>
            </a:r>
          </a:p>
        </p:txBody>
      </p:sp>
      <p:sp>
        <p:nvSpPr>
          <p:cNvPr id="66" name="TextBox 65"/>
          <p:cNvSpPr txBox="1"/>
          <p:nvPr/>
        </p:nvSpPr>
        <p:spPr>
          <a:xfrm rot="2918397">
            <a:off x="952839" y="2767124"/>
            <a:ext cx="389850" cy="215444"/>
          </a:xfrm>
          <a:prstGeom prst="rect">
            <a:avLst/>
          </a:prstGeom>
          <a:noFill/>
        </p:spPr>
        <p:txBody>
          <a:bodyPr wrap="none" rtlCol="0">
            <a:spAutoFit/>
          </a:bodyPr>
          <a:lstStyle/>
          <a:p>
            <a:pPr algn="ctr"/>
            <a:r>
              <a:rPr lang="en-US" sz="800" dirty="0">
                <a:solidFill>
                  <a:schemeClr val="bg2">
                    <a:lumMod val="10000"/>
                  </a:schemeClr>
                </a:solidFill>
              </a:rPr>
              <a:t>5</a:t>
            </a:r>
            <a:r>
              <a:rPr lang="en-US" sz="800" dirty="0" smtClean="0">
                <a:solidFill>
                  <a:schemeClr val="bg2">
                    <a:lumMod val="10000"/>
                  </a:schemeClr>
                </a:solidFill>
              </a:rPr>
              <a:t> </a:t>
            </a:r>
            <a:r>
              <a:rPr lang="en-US" sz="800" dirty="0">
                <a:solidFill>
                  <a:schemeClr val="bg2">
                    <a:lumMod val="10000"/>
                  </a:schemeClr>
                </a:solidFill>
              </a:rPr>
              <a:t>a</a:t>
            </a:r>
            <a:r>
              <a:rPr lang="en-US" sz="800" dirty="0" smtClean="0">
                <a:solidFill>
                  <a:schemeClr val="bg2">
                    <a:lumMod val="10000"/>
                  </a:schemeClr>
                </a:solidFill>
              </a:rPr>
              <a:t>m</a:t>
            </a:r>
          </a:p>
        </p:txBody>
      </p:sp>
      <p:sp>
        <p:nvSpPr>
          <p:cNvPr id="67" name="TextBox 66"/>
          <p:cNvSpPr txBox="1"/>
          <p:nvPr/>
        </p:nvSpPr>
        <p:spPr>
          <a:xfrm rot="3011438">
            <a:off x="734164" y="2474667"/>
            <a:ext cx="389850" cy="215444"/>
          </a:xfrm>
          <a:prstGeom prst="rect">
            <a:avLst/>
          </a:prstGeom>
          <a:noFill/>
        </p:spPr>
        <p:txBody>
          <a:bodyPr wrap="none" rtlCol="0">
            <a:spAutoFit/>
          </a:bodyPr>
          <a:lstStyle/>
          <a:p>
            <a:pPr algn="ctr"/>
            <a:r>
              <a:rPr lang="en-US" sz="800" dirty="0" smtClean="0">
                <a:solidFill>
                  <a:schemeClr val="bg2">
                    <a:lumMod val="10000"/>
                  </a:schemeClr>
                </a:solidFill>
              </a:rPr>
              <a:t>4 </a:t>
            </a:r>
            <a:r>
              <a:rPr lang="en-US" sz="800" dirty="0">
                <a:solidFill>
                  <a:schemeClr val="bg2">
                    <a:lumMod val="10000"/>
                  </a:schemeClr>
                </a:solidFill>
              </a:rPr>
              <a:t>a</a:t>
            </a:r>
            <a:r>
              <a:rPr lang="en-US" sz="800" dirty="0" smtClean="0">
                <a:solidFill>
                  <a:schemeClr val="bg2">
                    <a:lumMod val="10000"/>
                  </a:schemeClr>
                </a:solidFill>
              </a:rPr>
              <a:t>m</a:t>
            </a:r>
          </a:p>
        </p:txBody>
      </p:sp>
      <p:sp>
        <p:nvSpPr>
          <p:cNvPr id="69" name="TextBox 68"/>
          <p:cNvSpPr txBox="1"/>
          <p:nvPr/>
        </p:nvSpPr>
        <p:spPr>
          <a:xfrm rot="4355811">
            <a:off x="556115" y="2138250"/>
            <a:ext cx="389850" cy="215444"/>
          </a:xfrm>
          <a:prstGeom prst="rect">
            <a:avLst/>
          </a:prstGeom>
          <a:noFill/>
        </p:spPr>
        <p:txBody>
          <a:bodyPr wrap="none" rtlCol="0">
            <a:spAutoFit/>
          </a:bodyPr>
          <a:lstStyle/>
          <a:p>
            <a:pPr algn="ctr"/>
            <a:r>
              <a:rPr lang="en-US" sz="800" dirty="0">
                <a:solidFill>
                  <a:schemeClr val="bg2">
                    <a:lumMod val="10000"/>
                  </a:schemeClr>
                </a:solidFill>
              </a:rPr>
              <a:t>3</a:t>
            </a:r>
            <a:r>
              <a:rPr lang="en-US" sz="800" dirty="0" smtClean="0">
                <a:solidFill>
                  <a:schemeClr val="bg2">
                    <a:lumMod val="10000"/>
                  </a:schemeClr>
                </a:solidFill>
              </a:rPr>
              <a:t> </a:t>
            </a:r>
            <a:r>
              <a:rPr lang="en-US" sz="800" dirty="0">
                <a:solidFill>
                  <a:schemeClr val="bg2">
                    <a:lumMod val="10000"/>
                  </a:schemeClr>
                </a:solidFill>
              </a:rPr>
              <a:t>a</a:t>
            </a:r>
            <a:r>
              <a:rPr lang="en-US" sz="800" dirty="0" smtClean="0">
                <a:solidFill>
                  <a:schemeClr val="bg2">
                    <a:lumMod val="10000"/>
                  </a:schemeClr>
                </a:solidFill>
              </a:rPr>
              <a:t>m</a:t>
            </a:r>
          </a:p>
        </p:txBody>
      </p:sp>
      <p:sp>
        <p:nvSpPr>
          <p:cNvPr id="70" name="TextBox 69"/>
          <p:cNvSpPr txBox="1"/>
          <p:nvPr/>
        </p:nvSpPr>
        <p:spPr>
          <a:xfrm rot="5400000">
            <a:off x="532986" y="1777827"/>
            <a:ext cx="389850" cy="215444"/>
          </a:xfrm>
          <a:prstGeom prst="rect">
            <a:avLst/>
          </a:prstGeom>
          <a:noFill/>
        </p:spPr>
        <p:txBody>
          <a:bodyPr wrap="none" rtlCol="0">
            <a:spAutoFit/>
          </a:bodyPr>
          <a:lstStyle/>
          <a:p>
            <a:pPr algn="ctr"/>
            <a:r>
              <a:rPr lang="en-US" sz="800" dirty="0">
                <a:solidFill>
                  <a:schemeClr val="bg2">
                    <a:lumMod val="10000"/>
                  </a:schemeClr>
                </a:solidFill>
              </a:rPr>
              <a:t>2</a:t>
            </a:r>
            <a:r>
              <a:rPr lang="en-US" sz="800" dirty="0" smtClean="0">
                <a:solidFill>
                  <a:schemeClr val="bg2">
                    <a:lumMod val="10000"/>
                  </a:schemeClr>
                </a:solidFill>
              </a:rPr>
              <a:t> </a:t>
            </a:r>
            <a:r>
              <a:rPr lang="en-US" sz="800" dirty="0">
                <a:solidFill>
                  <a:schemeClr val="bg2">
                    <a:lumMod val="10000"/>
                  </a:schemeClr>
                </a:solidFill>
              </a:rPr>
              <a:t>a</a:t>
            </a:r>
            <a:r>
              <a:rPr lang="en-US" sz="800" dirty="0" smtClean="0">
                <a:solidFill>
                  <a:schemeClr val="bg2">
                    <a:lumMod val="10000"/>
                  </a:schemeClr>
                </a:solidFill>
              </a:rPr>
              <a:t>m</a:t>
            </a:r>
          </a:p>
        </p:txBody>
      </p:sp>
      <p:sp>
        <p:nvSpPr>
          <p:cNvPr id="71" name="TextBox 70"/>
          <p:cNvSpPr txBox="1"/>
          <p:nvPr/>
        </p:nvSpPr>
        <p:spPr>
          <a:xfrm rot="20578503">
            <a:off x="2352933" y="3233353"/>
            <a:ext cx="389850" cy="215444"/>
          </a:xfrm>
          <a:prstGeom prst="rect">
            <a:avLst/>
          </a:prstGeom>
          <a:noFill/>
        </p:spPr>
        <p:txBody>
          <a:bodyPr wrap="none" rtlCol="0">
            <a:spAutoFit/>
          </a:bodyPr>
          <a:lstStyle/>
          <a:p>
            <a:pPr algn="ctr"/>
            <a:r>
              <a:rPr lang="en-US" sz="800" dirty="0">
                <a:solidFill>
                  <a:schemeClr val="bg2">
                    <a:lumMod val="10000"/>
                  </a:schemeClr>
                </a:solidFill>
              </a:rPr>
              <a:t>9</a:t>
            </a:r>
            <a:r>
              <a:rPr lang="en-US" sz="800" dirty="0" smtClean="0">
                <a:solidFill>
                  <a:schemeClr val="bg2">
                    <a:lumMod val="10000"/>
                  </a:schemeClr>
                </a:solidFill>
              </a:rPr>
              <a:t> </a:t>
            </a:r>
            <a:r>
              <a:rPr lang="en-US" sz="800" dirty="0">
                <a:solidFill>
                  <a:schemeClr val="bg2">
                    <a:lumMod val="10000"/>
                  </a:schemeClr>
                </a:solidFill>
              </a:rPr>
              <a:t>a</a:t>
            </a:r>
            <a:r>
              <a:rPr lang="en-US" sz="800" dirty="0" smtClean="0">
                <a:solidFill>
                  <a:schemeClr val="bg2">
                    <a:lumMod val="10000"/>
                  </a:schemeClr>
                </a:solidFill>
              </a:rPr>
              <a:t>m</a:t>
            </a:r>
          </a:p>
        </p:txBody>
      </p:sp>
      <p:sp>
        <p:nvSpPr>
          <p:cNvPr id="72" name="TextBox 71"/>
          <p:cNvSpPr txBox="1"/>
          <p:nvPr/>
        </p:nvSpPr>
        <p:spPr>
          <a:xfrm rot="19990087">
            <a:off x="2688069" y="3122237"/>
            <a:ext cx="441146" cy="215444"/>
          </a:xfrm>
          <a:prstGeom prst="rect">
            <a:avLst/>
          </a:prstGeom>
          <a:noFill/>
        </p:spPr>
        <p:txBody>
          <a:bodyPr wrap="none" rtlCol="0">
            <a:spAutoFit/>
          </a:bodyPr>
          <a:lstStyle/>
          <a:p>
            <a:pPr algn="ctr"/>
            <a:r>
              <a:rPr lang="en-US" sz="800" dirty="0" smtClean="0">
                <a:solidFill>
                  <a:schemeClr val="bg2">
                    <a:lumMod val="10000"/>
                  </a:schemeClr>
                </a:solidFill>
              </a:rPr>
              <a:t>10 </a:t>
            </a:r>
            <a:r>
              <a:rPr lang="en-US" sz="800" dirty="0">
                <a:solidFill>
                  <a:schemeClr val="bg2">
                    <a:lumMod val="10000"/>
                  </a:schemeClr>
                </a:solidFill>
              </a:rPr>
              <a:t>a</a:t>
            </a:r>
            <a:r>
              <a:rPr lang="en-US" sz="800" dirty="0" smtClean="0">
                <a:solidFill>
                  <a:schemeClr val="bg2">
                    <a:lumMod val="10000"/>
                  </a:schemeClr>
                </a:solidFill>
              </a:rPr>
              <a:t>m</a:t>
            </a:r>
          </a:p>
        </p:txBody>
      </p:sp>
      <p:sp>
        <p:nvSpPr>
          <p:cNvPr id="73" name="TextBox 72"/>
          <p:cNvSpPr txBox="1"/>
          <p:nvPr/>
        </p:nvSpPr>
        <p:spPr>
          <a:xfrm rot="19157934">
            <a:off x="3043150" y="2845567"/>
            <a:ext cx="441146" cy="215444"/>
          </a:xfrm>
          <a:prstGeom prst="rect">
            <a:avLst/>
          </a:prstGeom>
          <a:noFill/>
        </p:spPr>
        <p:txBody>
          <a:bodyPr wrap="none" rtlCol="0">
            <a:spAutoFit/>
          </a:bodyPr>
          <a:lstStyle/>
          <a:p>
            <a:pPr algn="ctr"/>
            <a:r>
              <a:rPr lang="en-US" sz="800" dirty="0" smtClean="0">
                <a:solidFill>
                  <a:schemeClr val="bg2">
                    <a:lumMod val="10000"/>
                  </a:schemeClr>
                </a:solidFill>
              </a:rPr>
              <a:t>11 </a:t>
            </a:r>
            <a:r>
              <a:rPr lang="en-US" sz="800" dirty="0">
                <a:solidFill>
                  <a:schemeClr val="bg2">
                    <a:lumMod val="10000"/>
                  </a:schemeClr>
                </a:solidFill>
              </a:rPr>
              <a:t>a</a:t>
            </a:r>
            <a:r>
              <a:rPr lang="en-US" sz="800" dirty="0" smtClean="0">
                <a:solidFill>
                  <a:schemeClr val="bg2">
                    <a:lumMod val="10000"/>
                  </a:schemeClr>
                </a:solidFill>
              </a:rPr>
              <a:t>m</a:t>
            </a:r>
          </a:p>
        </p:txBody>
      </p:sp>
      <p:sp>
        <p:nvSpPr>
          <p:cNvPr id="75" name="TextBox 74"/>
          <p:cNvSpPr txBox="1"/>
          <p:nvPr/>
        </p:nvSpPr>
        <p:spPr>
          <a:xfrm rot="1896155">
            <a:off x="1323115" y="3039460"/>
            <a:ext cx="389851" cy="215444"/>
          </a:xfrm>
          <a:prstGeom prst="rect">
            <a:avLst/>
          </a:prstGeom>
          <a:noFill/>
        </p:spPr>
        <p:txBody>
          <a:bodyPr wrap="none" rtlCol="0">
            <a:spAutoFit/>
          </a:bodyPr>
          <a:lstStyle/>
          <a:p>
            <a:pPr algn="ctr"/>
            <a:r>
              <a:rPr lang="en-US" sz="800" dirty="0">
                <a:solidFill>
                  <a:schemeClr val="bg2">
                    <a:lumMod val="10000"/>
                  </a:schemeClr>
                </a:solidFill>
              </a:rPr>
              <a:t>6</a:t>
            </a:r>
            <a:r>
              <a:rPr lang="en-US" sz="800" dirty="0" smtClean="0">
                <a:solidFill>
                  <a:schemeClr val="bg2">
                    <a:lumMod val="10000"/>
                  </a:schemeClr>
                </a:solidFill>
              </a:rPr>
              <a:t> </a:t>
            </a:r>
            <a:r>
              <a:rPr lang="en-US" sz="800" dirty="0">
                <a:solidFill>
                  <a:schemeClr val="bg2">
                    <a:lumMod val="10000"/>
                  </a:schemeClr>
                </a:solidFill>
              </a:rPr>
              <a:t>a</a:t>
            </a:r>
            <a:r>
              <a:rPr lang="en-US" sz="800" dirty="0" smtClean="0">
                <a:solidFill>
                  <a:schemeClr val="bg2">
                    <a:lumMod val="10000"/>
                  </a:schemeClr>
                </a:solidFill>
              </a:rPr>
              <a:t>m</a:t>
            </a:r>
          </a:p>
        </p:txBody>
      </p:sp>
      <p:grpSp>
        <p:nvGrpSpPr>
          <p:cNvPr id="14" name="Group 13"/>
          <p:cNvGrpSpPr/>
          <p:nvPr/>
        </p:nvGrpSpPr>
        <p:grpSpPr>
          <a:xfrm>
            <a:off x="3663196" y="810759"/>
            <a:ext cx="1435276" cy="523220"/>
            <a:chOff x="3663196" y="810759"/>
            <a:chExt cx="1435276" cy="523220"/>
          </a:xfrm>
        </p:grpSpPr>
        <p:sp>
          <p:nvSpPr>
            <p:cNvPr id="58" name="TextBox 57"/>
            <p:cNvSpPr txBox="1"/>
            <p:nvPr/>
          </p:nvSpPr>
          <p:spPr>
            <a:xfrm>
              <a:off x="4321528" y="810759"/>
              <a:ext cx="776944" cy="523220"/>
            </a:xfrm>
            <a:prstGeom prst="rect">
              <a:avLst/>
            </a:prstGeom>
            <a:noFill/>
          </p:spPr>
          <p:txBody>
            <a:bodyPr wrap="none" rtlCol="0">
              <a:spAutoFit/>
            </a:bodyPr>
            <a:lstStyle/>
            <a:p>
              <a:pPr algn="ctr"/>
              <a:r>
                <a:rPr lang="en-US" sz="2800" b="1" dirty="0" smtClean="0">
                  <a:solidFill>
                    <a:srgbClr val="0070C0"/>
                  </a:solidFill>
                </a:rPr>
                <a:t>DAY</a:t>
              </a:r>
            </a:p>
          </p:txBody>
        </p:sp>
        <p:sp>
          <p:nvSpPr>
            <p:cNvPr id="4" name="Left Arrow 3"/>
            <p:cNvSpPr/>
            <p:nvPr/>
          </p:nvSpPr>
          <p:spPr>
            <a:xfrm>
              <a:off x="3663196" y="911830"/>
              <a:ext cx="621725" cy="3258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22496" y="3025734"/>
            <a:ext cx="1151277" cy="1024360"/>
            <a:chOff x="422496" y="3025734"/>
            <a:chExt cx="1151277" cy="1024360"/>
          </a:xfrm>
        </p:grpSpPr>
        <p:sp>
          <p:nvSpPr>
            <p:cNvPr id="74" name="TextBox 73"/>
            <p:cNvSpPr txBox="1"/>
            <p:nvPr/>
          </p:nvSpPr>
          <p:spPr>
            <a:xfrm>
              <a:off x="422496" y="3526874"/>
              <a:ext cx="1151277" cy="523220"/>
            </a:xfrm>
            <a:prstGeom prst="rect">
              <a:avLst/>
            </a:prstGeom>
            <a:noFill/>
          </p:spPr>
          <p:txBody>
            <a:bodyPr wrap="none" rtlCol="0">
              <a:spAutoFit/>
            </a:bodyPr>
            <a:lstStyle/>
            <a:p>
              <a:pPr algn="ctr"/>
              <a:r>
                <a:rPr lang="en-US" sz="2800" b="1" dirty="0" smtClean="0">
                  <a:solidFill>
                    <a:srgbClr val="0070C0"/>
                  </a:solidFill>
                </a:rPr>
                <a:t>NIGHT</a:t>
              </a:r>
            </a:p>
          </p:txBody>
        </p:sp>
        <p:sp>
          <p:nvSpPr>
            <p:cNvPr id="10" name="Left Arrow 9"/>
            <p:cNvSpPr/>
            <p:nvPr/>
          </p:nvSpPr>
          <p:spPr>
            <a:xfrm rot="6697900">
              <a:off x="566131" y="3060537"/>
              <a:ext cx="569567" cy="4999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449455" y="508370"/>
            <a:ext cx="3059600" cy="2585323"/>
          </a:xfrm>
          <a:prstGeom prst="rect">
            <a:avLst/>
          </a:prstGeom>
          <a:noFill/>
        </p:spPr>
        <p:txBody>
          <a:bodyPr wrap="square" rtlCol="0">
            <a:spAutoFit/>
          </a:bodyPr>
          <a:lstStyle/>
          <a:p>
            <a:r>
              <a:rPr lang="en-US" dirty="0" smtClean="0"/>
              <a:t>Color night and day differently so you can tell the difference.  The dotted line is the separator between night and day.  You can be realistic or use patterns it doesn’t matter.  Whatever you do, be sure you can read the information on the wheel.</a:t>
            </a:r>
            <a:endParaRPr lang="en-US" dirty="0"/>
          </a:p>
        </p:txBody>
      </p:sp>
      <p:sp>
        <p:nvSpPr>
          <p:cNvPr id="13" name="TextBox 12"/>
          <p:cNvSpPr txBox="1"/>
          <p:nvPr/>
        </p:nvSpPr>
        <p:spPr>
          <a:xfrm>
            <a:off x="1645869" y="4386447"/>
            <a:ext cx="3803586" cy="923330"/>
          </a:xfrm>
          <a:prstGeom prst="rect">
            <a:avLst/>
          </a:prstGeom>
          <a:noFill/>
        </p:spPr>
        <p:txBody>
          <a:bodyPr wrap="square" rtlCol="0">
            <a:spAutoFit/>
          </a:bodyPr>
          <a:lstStyle/>
          <a:p>
            <a:r>
              <a:rPr lang="en-US" dirty="0" smtClean="0"/>
              <a:t>Fill out the time wheel according to the pattern.  Be neat and make the words clear and easy to read.</a:t>
            </a:r>
            <a:endParaRPr lang="en-US" dirty="0"/>
          </a:p>
        </p:txBody>
      </p:sp>
      <p:sp>
        <p:nvSpPr>
          <p:cNvPr id="25" name="TextBox 24"/>
          <p:cNvSpPr txBox="1"/>
          <p:nvPr/>
        </p:nvSpPr>
        <p:spPr>
          <a:xfrm>
            <a:off x="3537523" y="5943596"/>
            <a:ext cx="3219407" cy="369332"/>
          </a:xfrm>
          <a:prstGeom prst="rect">
            <a:avLst/>
          </a:prstGeom>
          <a:noFill/>
        </p:spPr>
        <p:txBody>
          <a:bodyPr wrap="none" rtlCol="0">
            <a:spAutoFit/>
          </a:bodyPr>
          <a:lstStyle/>
          <a:p>
            <a:r>
              <a:rPr lang="en-US" dirty="0" smtClean="0"/>
              <a:t>Color the moon attachment, too</a:t>
            </a:r>
            <a:endParaRPr lang="en-US" dirty="0"/>
          </a:p>
        </p:txBody>
      </p:sp>
    </p:spTree>
    <p:extLst>
      <p:ext uri="{BB962C8B-B14F-4D97-AF65-F5344CB8AC3E}">
        <p14:creationId xmlns:p14="http://schemas.microsoft.com/office/powerpoint/2010/main" val="6957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down)">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down)">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down)">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dow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right)">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right)">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right)">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right)">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right)">
                                      <p:cBhvr>
                                        <p:cTn id="67" dur="500"/>
                                        <p:tgtEl>
                                          <p:spTgt spid="6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wipe(up)">
                                      <p:cBhvr>
                                        <p:cTn id="72" dur="500"/>
                                        <p:tgtEl>
                                          <p:spTgt spid="7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up)">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up)">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wipe(left)">
                                      <p:cBhvr>
                                        <p:cTn id="92" dur="500"/>
                                        <p:tgtEl>
                                          <p:spTgt spid="7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wipe(left)">
                                      <p:cBhvr>
                                        <p:cTn id="97" dur="500"/>
                                        <p:tgtEl>
                                          <p:spTgt spid="6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left)">
                                      <p:cBhvr>
                                        <p:cTn id="102" dur="500"/>
                                        <p:tgtEl>
                                          <p:spTgt spid="6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wipe(down)">
                                      <p:cBhvr>
                                        <p:cTn id="107" dur="500"/>
                                        <p:tgtEl>
                                          <p:spTgt spid="7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ipe(left)">
                                      <p:cBhvr>
                                        <p:cTn id="112" dur="500"/>
                                        <p:tgtEl>
                                          <p:spTgt spid="7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wipe(left)">
                                      <p:cBhvr>
                                        <p:cTn id="117" dur="500"/>
                                        <p:tgtEl>
                                          <p:spTgt spid="73"/>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additive="base">
                                        <p:cTn id="122" dur="500" fill="hold"/>
                                        <p:tgtEl>
                                          <p:spTgt spid="14"/>
                                        </p:tgtEl>
                                        <p:attrNameLst>
                                          <p:attrName>ppt_x</p:attrName>
                                        </p:attrNameLst>
                                      </p:cBhvr>
                                      <p:tavLst>
                                        <p:tav tm="0">
                                          <p:val>
                                            <p:strVal val="#ppt_x"/>
                                          </p:val>
                                        </p:tav>
                                        <p:tav tm="100000">
                                          <p:val>
                                            <p:strVal val="#ppt_x"/>
                                          </p:val>
                                        </p:tav>
                                      </p:tavLst>
                                    </p:anim>
                                    <p:anim calcmode="lin" valueType="num">
                                      <p:cBhvr additive="base">
                                        <p:cTn id="1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15"/>
                                        </p:tgtEl>
                                        <p:attrNameLst>
                                          <p:attrName>style.visibility</p:attrName>
                                        </p:attrNameLst>
                                      </p:cBhvr>
                                      <p:to>
                                        <p:strVal val="visible"/>
                                      </p:to>
                                    </p:set>
                                    <p:anim calcmode="lin" valueType="num">
                                      <p:cBhvr additive="base">
                                        <p:cTn id="128" dur="500" fill="hold"/>
                                        <p:tgtEl>
                                          <p:spTgt spid="15"/>
                                        </p:tgtEl>
                                        <p:attrNameLst>
                                          <p:attrName>ppt_x</p:attrName>
                                        </p:attrNameLst>
                                      </p:cBhvr>
                                      <p:tavLst>
                                        <p:tav tm="0">
                                          <p:val>
                                            <p:strVal val="#ppt_x"/>
                                          </p:val>
                                        </p:tav>
                                        <p:tav tm="100000">
                                          <p:val>
                                            <p:strVal val="#ppt_x"/>
                                          </p:val>
                                        </p:tav>
                                      </p:tavLst>
                                    </p:anim>
                                    <p:anim calcmode="lin" valueType="num">
                                      <p:cBhvr additive="base">
                                        <p:cTn id="1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12"/>
                                        </p:tgtEl>
                                        <p:attrNameLst>
                                          <p:attrName>style.visibility</p:attrName>
                                        </p:attrNameLst>
                                      </p:cBhvr>
                                      <p:to>
                                        <p:strVal val="visible"/>
                                      </p:to>
                                    </p:set>
                                    <p:animEffect transition="in" filter="fade">
                                      <p:cBhvr>
                                        <p:cTn id="134" dur="500"/>
                                        <p:tgtEl>
                                          <p:spTgt spid="12"/>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fade">
                                      <p:cBhvr>
                                        <p:cTn id="1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9" grpId="0"/>
      <p:bldP spid="60" grpId="0"/>
      <p:bldP spid="61" grpId="0"/>
      <p:bldP spid="62" grpId="0"/>
      <p:bldP spid="63" grpId="0"/>
      <p:bldP spid="64" grpId="0"/>
      <p:bldP spid="65" grpId="0"/>
      <p:bldP spid="66" grpId="0"/>
      <p:bldP spid="67" grpId="0"/>
      <p:bldP spid="69" grpId="0"/>
      <p:bldP spid="70" grpId="0"/>
      <p:bldP spid="71" grpId="0"/>
      <p:bldP spid="72" grpId="0"/>
      <p:bldP spid="73" grpId="0"/>
      <p:bldP spid="75" grpId="0"/>
      <p:bldP spid="12" grpId="0"/>
      <p:bldP spid="1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k8y1B76wFuA/Trq7qtRlHeI/AAAAAAAAAws/x6SL3emuqN4/s1600/Date%2B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8327" y="1183303"/>
            <a:ext cx="3238500" cy="5276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atic.tvtropes.org/pmwiki/pub/images/international_date_line_52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256" y="507028"/>
            <a:ext cx="3498107" cy="34781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6200000">
            <a:off x="-1766248" y="2210369"/>
            <a:ext cx="6577084" cy="2156346"/>
          </a:xfrm>
        </p:spPr>
        <p:txBody>
          <a:bodyPr/>
          <a:lstStyle/>
          <a:p>
            <a:r>
              <a:rPr lang="en-US" dirty="0" smtClean="0"/>
              <a:t>International Dateline</a:t>
            </a:r>
            <a:endParaRPr lang="en-US" dirty="0"/>
          </a:p>
        </p:txBody>
      </p:sp>
    </p:spTree>
    <p:extLst>
      <p:ext uri="{BB962C8B-B14F-4D97-AF65-F5344CB8AC3E}">
        <p14:creationId xmlns:p14="http://schemas.microsoft.com/office/powerpoint/2010/main" val="2786143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Prime Meridian</a:t>
            </a:r>
            <a:endParaRPr lang="en-US" dirty="0"/>
          </a:p>
        </p:txBody>
      </p:sp>
      <p:pic>
        <p:nvPicPr>
          <p:cNvPr id="1026" name="Picture 2" descr="http://www.elonpendulum.com/wp-content/uploads/2012/11/Prime-Merid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825" y="106362"/>
            <a:ext cx="3886200" cy="5181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aconichills.k12.ny.us/webquests/map/hemisphe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209" y="106362"/>
            <a:ext cx="2423853" cy="2375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dventurer.org.nz/img/geod_primeMeridianGE.png"/>
          <p:cNvPicPr>
            <a:picLocks noChangeAspect="1" noChangeArrowheads="1"/>
          </p:cNvPicPr>
          <p:nvPr/>
        </p:nvPicPr>
        <p:blipFill rotWithShape="1">
          <a:blip r:embed="rId4">
            <a:extLst>
              <a:ext uri="{28A0092B-C50C-407E-A947-70E740481C1C}">
                <a14:useLocalDpi xmlns:a14="http://schemas.microsoft.com/office/drawing/2010/main" val="0"/>
              </a:ext>
            </a:extLst>
          </a:blip>
          <a:srcRect l="27986" t="11660" r="118" b="-88"/>
          <a:stretch/>
        </p:blipFill>
        <p:spPr bwMode="auto">
          <a:xfrm>
            <a:off x="5721135" y="2481739"/>
            <a:ext cx="3210307" cy="27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10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rc_mi" descr="http://a.static.trunity.net/files/121001_121100/121087/250px-Northern_Hemisphere_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7163" y="156951"/>
            <a:ext cx="6179128" cy="5818909"/>
          </a:xfrm>
          <a:prstGeom prst="rect">
            <a:avLst/>
          </a:prstGeom>
          <a:noFill/>
          <a:ln>
            <a:noFill/>
          </a:ln>
        </p:spPr>
      </p:pic>
      <p:cxnSp>
        <p:nvCxnSpPr>
          <p:cNvPr id="4" name="Straight Connector 3"/>
          <p:cNvCxnSpPr/>
          <p:nvPr/>
        </p:nvCxnSpPr>
        <p:spPr>
          <a:xfrm>
            <a:off x="4270375" y="2514883"/>
            <a:ext cx="0" cy="1179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4228626" y="2412845"/>
            <a:ext cx="0" cy="1252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349835" y="2383827"/>
            <a:ext cx="131747" cy="1240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2544673" y="3589547"/>
            <a:ext cx="131747" cy="1240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p:cNvSpPr/>
          <p:nvPr/>
        </p:nvSpPr>
        <p:spPr>
          <a:xfrm>
            <a:off x="3797199" y="2252770"/>
            <a:ext cx="131747" cy="1240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3240520" y="732515"/>
            <a:ext cx="131747" cy="1240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Oval 9"/>
          <p:cNvSpPr/>
          <p:nvPr/>
        </p:nvSpPr>
        <p:spPr>
          <a:xfrm>
            <a:off x="5439399" y="1676122"/>
            <a:ext cx="131747" cy="1240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6580590" y="3484702"/>
            <a:ext cx="131747" cy="1240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5829074" y="4559365"/>
            <a:ext cx="131747" cy="1240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4204501" y="4127867"/>
            <a:ext cx="131747" cy="1240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1570486" y="4087562"/>
            <a:ext cx="131747" cy="1240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a:off x="3769365" y="3406068"/>
            <a:ext cx="131747" cy="12406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Box 15"/>
          <p:cNvSpPr txBox="1"/>
          <p:nvPr/>
        </p:nvSpPr>
        <p:spPr>
          <a:xfrm rot="6767118">
            <a:off x="2390262" y="2256478"/>
            <a:ext cx="301686"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7" name="TextBox 16"/>
          <p:cNvSpPr txBox="1"/>
          <p:nvPr/>
        </p:nvSpPr>
        <p:spPr>
          <a:xfrm rot="6767118">
            <a:off x="3696294" y="2027417"/>
            <a:ext cx="301686" cy="369332"/>
          </a:xfrm>
          <a:prstGeom prst="rect">
            <a:avLst/>
          </a:prstGeom>
          <a:noFill/>
        </p:spPr>
        <p:txBody>
          <a:bodyPr wrap="none" rtlCol="0">
            <a:spAutoFit/>
          </a:bodyPr>
          <a:lstStyle/>
          <a:p>
            <a:r>
              <a:rPr lang="en-US" b="1" dirty="0">
                <a:solidFill>
                  <a:srgbClr val="FF0000"/>
                </a:solidFill>
              </a:rPr>
              <a:t>2</a:t>
            </a:r>
          </a:p>
        </p:txBody>
      </p:sp>
      <p:sp>
        <p:nvSpPr>
          <p:cNvPr id="18" name="TextBox 17"/>
          <p:cNvSpPr txBox="1"/>
          <p:nvPr/>
        </p:nvSpPr>
        <p:spPr>
          <a:xfrm rot="12706414">
            <a:off x="5300453" y="1421685"/>
            <a:ext cx="301686" cy="369332"/>
          </a:xfrm>
          <a:prstGeom prst="rect">
            <a:avLst/>
          </a:prstGeom>
          <a:noFill/>
        </p:spPr>
        <p:txBody>
          <a:bodyPr wrap="none" rtlCol="0">
            <a:spAutoFit/>
          </a:bodyPr>
          <a:lstStyle/>
          <a:p>
            <a:r>
              <a:rPr lang="en-US" b="1" dirty="0">
                <a:solidFill>
                  <a:srgbClr val="FF0000"/>
                </a:solidFill>
              </a:rPr>
              <a:t>3</a:t>
            </a:r>
          </a:p>
        </p:txBody>
      </p:sp>
      <p:sp>
        <p:nvSpPr>
          <p:cNvPr id="19" name="TextBox 18"/>
          <p:cNvSpPr txBox="1"/>
          <p:nvPr/>
        </p:nvSpPr>
        <p:spPr>
          <a:xfrm rot="17053732">
            <a:off x="6375771" y="3202226"/>
            <a:ext cx="301686" cy="369332"/>
          </a:xfrm>
          <a:prstGeom prst="rect">
            <a:avLst/>
          </a:prstGeom>
          <a:noFill/>
        </p:spPr>
        <p:txBody>
          <a:bodyPr wrap="none" rtlCol="0">
            <a:spAutoFit/>
          </a:bodyPr>
          <a:lstStyle/>
          <a:p>
            <a:r>
              <a:rPr lang="en-US" b="1" dirty="0" smtClean="0">
                <a:solidFill>
                  <a:srgbClr val="FF0000"/>
                </a:solidFill>
              </a:rPr>
              <a:t>4</a:t>
            </a:r>
            <a:endParaRPr lang="en-US" b="1" dirty="0">
              <a:solidFill>
                <a:srgbClr val="FF0000"/>
              </a:solidFill>
            </a:endParaRPr>
          </a:p>
        </p:txBody>
      </p:sp>
      <p:sp>
        <p:nvSpPr>
          <p:cNvPr id="20" name="TextBox 19"/>
          <p:cNvSpPr txBox="1"/>
          <p:nvPr/>
        </p:nvSpPr>
        <p:spPr>
          <a:xfrm rot="19285810">
            <a:off x="5857749" y="4352997"/>
            <a:ext cx="301686" cy="369332"/>
          </a:xfrm>
          <a:prstGeom prst="rect">
            <a:avLst/>
          </a:prstGeom>
          <a:noFill/>
        </p:spPr>
        <p:txBody>
          <a:bodyPr wrap="none" rtlCol="0">
            <a:spAutoFit/>
          </a:bodyPr>
          <a:lstStyle/>
          <a:p>
            <a:r>
              <a:rPr lang="en-US" b="1" dirty="0">
                <a:solidFill>
                  <a:srgbClr val="FF0000"/>
                </a:solidFill>
              </a:rPr>
              <a:t>5</a:t>
            </a:r>
          </a:p>
        </p:txBody>
      </p:sp>
      <p:sp>
        <p:nvSpPr>
          <p:cNvPr id="21" name="TextBox 20"/>
          <p:cNvSpPr txBox="1"/>
          <p:nvPr/>
        </p:nvSpPr>
        <p:spPr>
          <a:xfrm>
            <a:off x="3859176" y="3943201"/>
            <a:ext cx="301686" cy="369332"/>
          </a:xfrm>
          <a:prstGeom prst="rect">
            <a:avLst/>
          </a:prstGeom>
          <a:noFill/>
        </p:spPr>
        <p:txBody>
          <a:bodyPr wrap="none" rtlCol="0">
            <a:spAutoFit/>
          </a:bodyPr>
          <a:lstStyle/>
          <a:p>
            <a:r>
              <a:rPr lang="en-US" b="1" dirty="0" smtClean="0">
                <a:solidFill>
                  <a:srgbClr val="FF0000"/>
                </a:solidFill>
              </a:rPr>
              <a:t>6</a:t>
            </a:r>
            <a:endParaRPr lang="en-US" b="1" dirty="0">
              <a:solidFill>
                <a:srgbClr val="FF0000"/>
              </a:solidFill>
            </a:endParaRPr>
          </a:p>
        </p:txBody>
      </p:sp>
      <p:sp>
        <p:nvSpPr>
          <p:cNvPr id="22" name="TextBox 21"/>
          <p:cNvSpPr txBox="1"/>
          <p:nvPr/>
        </p:nvSpPr>
        <p:spPr>
          <a:xfrm rot="1463716">
            <a:off x="3810193" y="3264362"/>
            <a:ext cx="301686" cy="369332"/>
          </a:xfrm>
          <a:prstGeom prst="rect">
            <a:avLst/>
          </a:prstGeom>
          <a:noFill/>
        </p:spPr>
        <p:txBody>
          <a:bodyPr wrap="none" rtlCol="0">
            <a:spAutoFit/>
          </a:bodyPr>
          <a:lstStyle/>
          <a:p>
            <a:r>
              <a:rPr lang="en-US" b="1" dirty="0">
                <a:solidFill>
                  <a:srgbClr val="FF0000"/>
                </a:solidFill>
              </a:rPr>
              <a:t>7</a:t>
            </a:r>
          </a:p>
        </p:txBody>
      </p:sp>
      <p:sp>
        <p:nvSpPr>
          <p:cNvPr id="23" name="TextBox 22"/>
          <p:cNvSpPr txBox="1"/>
          <p:nvPr/>
        </p:nvSpPr>
        <p:spPr>
          <a:xfrm rot="3765087">
            <a:off x="2423746" y="3669370"/>
            <a:ext cx="301686" cy="369332"/>
          </a:xfrm>
          <a:prstGeom prst="rect">
            <a:avLst/>
          </a:prstGeom>
          <a:noFill/>
        </p:spPr>
        <p:txBody>
          <a:bodyPr wrap="none" rtlCol="0">
            <a:spAutoFit/>
          </a:bodyPr>
          <a:lstStyle/>
          <a:p>
            <a:r>
              <a:rPr lang="en-US" b="1" dirty="0" smtClean="0">
                <a:solidFill>
                  <a:srgbClr val="FF0000"/>
                </a:solidFill>
              </a:rPr>
              <a:t>8</a:t>
            </a:r>
            <a:endParaRPr lang="en-US" b="1" dirty="0">
              <a:solidFill>
                <a:srgbClr val="FF0000"/>
              </a:solidFill>
            </a:endParaRPr>
          </a:p>
        </p:txBody>
      </p:sp>
      <p:sp>
        <p:nvSpPr>
          <p:cNvPr id="24" name="TextBox 23"/>
          <p:cNvSpPr txBox="1"/>
          <p:nvPr/>
        </p:nvSpPr>
        <p:spPr>
          <a:xfrm rot="3765087">
            <a:off x="1691567" y="4010764"/>
            <a:ext cx="301686" cy="369332"/>
          </a:xfrm>
          <a:prstGeom prst="rect">
            <a:avLst/>
          </a:prstGeom>
          <a:noFill/>
        </p:spPr>
        <p:txBody>
          <a:bodyPr wrap="none" rtlCol="0">
            <a:spAutoFit/>
          </a:bodyPr>
          <a:lstStyle/>
          <a:p>
            <a:r>
              <a:rPr lang="en-US" b="1" dirty="0">
                <a:solidFill>
                  <a:srgbClr val="FF0000"/>
                </a:solidFill>
              </a:rPr>
              <a:t>9</a:t>
            </a:r>
          </a:p>
        </p:txBody>
      </p:sp>
      <p:sp>
        <p:nvSpPr>
          <p:cNvPr id="25" name="TextBox 24"/>
          <p:cNvSpPr txBox="1"/>
          <p:nvPr/>
        </p:nvSpPr>
        <p:spPr>
          <a:xfrm rot="8619975">
            <a:off x="2830878" y="783348"/>
            <a:ext cx="418704" cy="369332"/>
          </a:xfrm>
          <a:prstGeom prst="rect">
            <a:avLst/>
          </a:prstGeom>
          <a:noFill/>
        </p:spPr>
        <p:txBody>
          <a:bodyPr wrap="none" rtlCol="0">
            <a:spAutoFit/>
          </a:bodyPr>
          <a:lstStyle/>
          <a:p>
            <a:r>
              <a:rPr lang="en-US" b="1" dirty="0" smtClean="0">
                <a:solidFill>
                  <a:srgbClr val="FF0000"/>
                </a:solidFill>
              </a:rPr>
              <a:t>10</a:t>
            </a:r>
            <a:endParaRPr lang="en-US" b="1" dirty="0">
              <a:solidFill>
                <a:srgbClr val="FF0000"/>
              </a:solidFill>
            </a:endParaRPr>
          </a:p>
        </p:txBody>
      </p:sp>
      <p:sp>
        <p:nvSpPr>
          <p:cNvPr id="28" name="TextBox 27"/>
          <p:cNvSpPr txBox="1"/>
          <p:nvPr/>
        </p:nvSpPr>
        <p:spPr>
          <a:xfrm rot="16200000">
            <a:off x="3128146" y="954989"/>
            <a:ext cx="1785232" cy="307777"/>
          </a:xfrm>
          <a:prstGeom prst="rect">
            <a:avLst/>
          </a:prstGeom>
          <a:noFill/>
        </p:spPr>
        <p:txBody>
          <a:bodyPr wrap="none" rtlCol="0">
            <a:spAutoFit/>
          </a:bodyPr>
          <a:lstStyle/>
          <a:p>
            <a:r>
              <a:rPr lang="en-US" sz="1400" dirty="0" smtClean="0">
                <a:solidFill>
                  <a:schemeClr val="bg2">
                    <a:lumMod val="10000"/>
                  </a:schemeClr>
                </a:solidFill>
              </a:rPr>
              <a:t>International Dateline</a:t>
            </a:r>
            <a:endParaRPr lang="en-US" sz="1400" dirty="0">
              <a:solidFill>
                <a:schemeClr val="bg2">
                  <a:lumMod val="10000"/>
                </a:schemeClr>
              </a:solidFill>
            </a:endParaRPr>
          </a:p>
        </p:txBody>
      </p:sp>
      <p:sp>
        <p:nvSpPr>
          <p:cNvPr id="30" name="TextBox 29"/>
          <p:cNvSpPr txBox="1"/>
          <p:nvPr/>
        </p:nvSpPr>
        <p:spPr>
          <a:xfrm rot="16200000">
            <a:off x="4122617" y="700572"/>
            <a:ext cx="489236" cy="369332"/>
          </a:xfrm>
          <a:prstGeom prst="rect">
            <a:avLst/>
          </a:prstGeom>
          <a:noFill/>
        </p:spPr>
        <p:txBody>
          <a:bodyPr wrap="none" rtlCol="0">
            <a:spAutoFit/>
          </a:bodyPr>
          <a:lstStyle/>
          <a:p>
            <a:r>
              <a:rPr lang="en-US" b="1" dirty="0" smtClean="0">
                <a:solidFill>
                  <a:srgbClr val="FF0000"/>
                </a:solidFill>
              </a:rPr>
              <a:t>IDL</a:t>
            </a:r>
            <a:endParaRPr lang="en-US" b="1" dirty="0">
              <a:solidFill>
                <a:srgbClr val="FF0000"/>
              </a:solidFill>
            </a:endParaRPr>
          </a:p>
        </p:txBody>
      </p:sp>
      <p:sp>
        <p:nvSpPr>
          <p:cNvPr id="32" name="TextBox 31"/>
          <p:cNvSpPr txBox="1"/>
          <p:nvPr/>
        </p:nvSpPr>
        <p:spPr>
          <a:xfrm rot="16200000">
            <a:off x="3734947" y="5177426"/>
            <a:ext cx="510076" cy="369332"/>
          </a:xfrm>
          <a:prstGeom prst="rect">
            <a:avLst/>
          </a:prstGeom>
          <a:noFill/>
        </p:spPr>
        <p:txBody>
          <a:bodyPr wrap="none" rtlCol="0">
            <a:spAutoFit/>
          </a:bodyPr>
          <a:lstStyle/>
          <a:p>
            <a:r>
              <a:rPr lang="en-US" b="1" dirty="0" smtClean="0">
                <a:solidFill>
                  <a:srgbClr val="0070C0"/>
                </a:solidFill>
              </a:rPr>
              <a:t>PM</a:t>
            </a:r>
            <a:endParaRPr lang="en-US" b="1" dirty="0">
              <a:solidFill>
                <a:srgbClr val="0070C0"/>
              </a:solidFill>
            </a:endParaRPr>
          </a:p>
        </p:txBody>
      </p:sp>
      <p:sp>
        <p:nvSpPr>
          <p:cNvPr id="33" name="TextBox 32"/>
          <p:cNvSpPr txBox="1"/>
          <p:nvPr/>
        </p:nvSpPr>
        <p:spPr>
          <a:xfrm rot="16200000">
            <a:off x="3746502" y="4953164"/>
            <a:ext cx="1317990" cy="307777"/>
          </a:xfrm>
          <a:prstGeom prst="rect">
            <a:avLst/>
          </a:prstGeom>
          <a:noFill/>
        </p:spPr>
        <p:txBody>
          <a:bodyPr wrap="none" rtlCol="0">
            <a:spAutoFit/>
          </a:bodyPr>
          <a:lstStyle/>
          <a:p>
            <a:r>
              <a:rPr lang="en-US" sz="1400" dirty="0" smtClean="0">
                <a:solidFill>
                  <a:schemeClr val="bg2">
                    <a:lumMod val="10000"/>
                  </a:schemeClr>
                </a:solidFill>
              </a:rPr>
              <a:t>Prime Meridian</a:t>
            </a:r>
            <a:endParaRPr lang="en-US" sz="1400" dirty="0">
              <a:solidFill>
                <a:schemeClr val="bg2">
                  <a:lumMod val="10000"/>
                </a:schemeClr>
              </a:solidFill>
            </a:endParaRPr>
          </a:p>
        </p:txBody>
      </p:sp>
      <p:cxnSp>
        <p:nvCxnSpPr>
          <p:cNvPr id="35" name="Straight Connector 34"/>
          <p:cNvCxnSpPr/>
          <p:nvPr/>
        </p:nvCxnSpPr>
        <p:spPr>
          <a:xfrm>
            <a:off x="3618463" y="3061077"/>
            <a:ext cx="1194986"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631442" y="3107026"/>
            <a:ext cx="1194986"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3" idx="0"/>
          </p:cNvCxnSpPr>
          <p:nvPr/>
        </p:nvCxnSpPr>
        <p:spPr>
          <a:xfrm flipV="1">
            <a:off x="4256727" y="156951"/>
            <a:ext cx="0" cy="29094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270375" y="3039111"/>
            <a:ext cx="0" cy="290945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405497" y="653143"/>
            <a:ext cx="1511977" cy="548640"/>
            <a:chOff x="4405497" y="653143"/>
            <a:chExt cx="1511977" cy="548640"/>
          </a:xfrm>
        </p:grpSpPr>
        <p:sp>
          <p:nvSpPr>
            <p:cNvPr id="29" name="Freeform 28"/>
            <p:cNvSpPr/>
            <p:nvPr/>
          </p:nvSpPr>
          <p:spPr>
            <a:xfrm>
              <a:off x="4637314" y="666206"/>
              <a:ext cx="1280160" cy="535577"/>
            </a:xfrm>
            <a:custGeom>
              <a:avLst/>
              <a:gdLst>
                <a:gd name="connsiteX0" fmla="*/ 1280160 w 1280160"/>
                <a:gd name="connsiteY0" fmla="*/ 535577 h 535577"/>
                <a:gd name="connsiteX1" fmla="*/ 627017 w 1280160"/>
                <a:gd name="connsiteY1" fmla="*/ 143691 h 535577"/>
                <a:gd name="connsiteX2" fmla="*/ 0 w 1280160"/>
                <a:gd name="connsiteY2" fmla="*/ 0 h 535577"/>
                <a:gd name="connsiteX3" fmla="*/ 0 w 1280160"/>
                <a:gd name="connsiteY3" fmla="*/ 0 h 535577"/>
              </a:gdLst>
              <a:ahLst/>
              <a:cxnLst>
                <a:cxn ang="0">
                  <a:pos x="connsiteX0" y="connsiteY0"/>
                </a:cxn>
                <a:cxn ang="0">
                  <a:pos x="connsiteX1" y="connsiteY1"/>
                </a:cxn>
                <a:cxn ang="0">
                  <a:pos x="connsiteX2" y="connsiteY2"/>
                </a:cxn>
                <a:cxn ang="0">
                  <a:pos x="connsiteX3" y="connsiteY3"/>
                </a:cxn>
              </a:cxnLst>
              <a:rect l="l" t="t" r="r" b="b"/>
              <a:pathLst>
                <a:path w="1280160" h="535577">
                  <a:moveTo>
                    <a:pt x="1280160" y="535577"/>
                  </a:moveTo>
                  <a:cubicBezTo>
                    <a:pt x="1060268" y="384265"/>
                    <a:pt x="840377" y="232954"/>
                    <a:pt x="627017" y="143691"/>
                  </a:cubicBezTo>
                  <a:cubicBezTo>
                    <a:pt x="413657" y="54428"/>
                    <a:pt x="0" y="0"/>
                    <a:pt x="0" y="0"/>
                  </a:cubicBezTo>
                  <a:lnTo>
                    <a:pt x="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H="1" flipV="1">
              <a:off x="4405497" y="653143"/>
              <a:ext cx="407952" cy="420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7178721" y="151624"/>
            <a:ext cx="1846995"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Label each dot with a number as shown</a:t>
            </a:r>
          </a:p>
          <a:p>
            <a:pPr marL="285750" indent="-285750">
              <a:buFont typeface="Arial" panose="020B0604020202020204" pitchFamily="34" charset="0"/>
              <a:buChar char="•"/>
            </a:pPr>
            <a:r>
              <a:rPr lang="en-US" dirty="0" smtClean="0"/>
              <a:t>Color and label the International Dateline and the Prime Meridian</a:t>
            </a:r>
          </a:p>
          <a:p>
            <a:pPr marL="285750" indent="-285750">
              <a:buFont typeface="Arial" panose="020B0604020202020204" pitchFamily="34" charset="0"/>
              <a:buChar char="•"/>
            </a:pPr>
            <a:r>
              <a:rPr lang="en-US" dirty="0" smtClean="0"/>
              <a:t>Color the earth but be sure the labels are still clear and easy to read.</a:t>
            </a:r>
            <a:endParaRPr lang="en-US" dirty="0"/>
          </a:p>
        </p:txBody>
      </p:sp>
    </p:spTree>
    <p:extLst>
      <p:ext uri="{BB962C8B-B14F-4D97-AF65-F5344CB8AC3E}">
        <p14:creationId xmlns:p14="http://schemas.microsoft.com/office/powerpoint/2010/main" val="259752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anim calcmode="lin" valueType="num">
                                      <p:cBhvr>
                                        <p:cTn id="72" dur="1000" fill="hold"/>
                                        <p:tgtEl>
                                          <p:spTgt spid="30"/>
                                        </p:tgtEl>
                                        <p:attrNameLst>
                                          <p:attrName>ppt_x</p:attrName>
                                        </p:attrNameLst>
                                      </p:cBhvr>
                                      <p:tavLst>
                                        <p:tav tm="0">
                                          <p:val>
                                            <p:strVal val="#ppt_x"/>
                                          </p:val>
                                        </p:tav>
                                        <p:tav tm="100000">
                                          <p:val>
                                            <p:strVal val="#ppt_x"/>
                                          </p:val>
                                        </p:tav>
                                      </p:tavLst>
                                    </p:anim>
                                    <p:anim calcmode="lin" valueType="num">
                                      <p:cBhvr>
                                        <p:cTn id="7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down)">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1000"/>
                                        <p:tgtEl>
                                          <p:spTgt spid="32"/>
                                        </p:tgtEl>
                                      </p:cBhvr>
                                    </p:animEffect>
                                    <p:anim calcmode="lin" valueType="num">
                                      <p:cBhvr>
                                        <p:cTn id="89" dur="1000" fill="hold"/>
                                        <p:tgtEl>
                                          <p:spTgt spid="32"/>
                                        </p:tgtEl>
                                        <p:attrNameLst>
                                          <p:attrName>ppt_x</p:attrName>
                                        </p:attrNameLst>
                                      </p:cBhvr>
                                      <p:tavLst>
                                        <p:tav tm="0">
                                          <p:val>
                                            <p:strVal val="#ppt_x"/>
                                          </p:val>
                                        </p:tav>
                                        <p:tav tm="100000">
                                          <p:val>
                                            <p:strVal val="#ppt_x"/>
                                          </p:val>
                                        </p:tav>
                                      </p:tavLst>
                                    </p:anim>
                                    <p:anim calcmode="lin" valueType="num">
                                      <p:cBhvr>
                                        <p:cTn id="9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8" grpId="0"/>
      <p:bldP spid="30"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377" y="5279065"/>
            <a:ext cx="6794204" cy="1143000"/>
          </a:xfrm>
        </p:spPr>
        <p:txBody>
          <a:bodyPr/>
          <a:lstStyle/>
          <a:p>
            <a:pPr algn="ctr"/>
            <a:r>
              <a:rPr lang="en-US" sz="4000" dirty="0" smtClean="0"/>
              <a:t>Midnight and International Dateline </a:t>
            </a:r>
            <a:r>
              <a:rPr lang="en-US" sz="4000" dirty="0"/>
              <a:t>M</a:t>
            </a:r>
            <a:r>
              <a:rPr lang="en-US" sz="4000" dirty="0" smtClean="0"/>
              <a:t>arkers</a:t>
            </a:r>
            <a:endParaRPr lang="en-US"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2423" y="838200"/>
            <a:ext cx="5892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0875" y="441274"/>
            <a:ext cx="1477926" cy="2862322"/>
          </a:xfrm>
          <a:prstGeom prst="rect">
            <a:avLst/>
          </a:prstGeom>
          <a:noFill/>
        </p:spPr>
        <p:txBody>
          <a:bodyPr wrap="square" rtlCol="0">
            <a:spAutoFit/>
          </a:bodyPr>
          <a:lstStyle/>
          <a:p>
            <a:r>
              <a:rPr lang="en-US" dirty="0" smtClean="0"/>
              <a:t>You may cut out 2 markers like this for use in setting and figuring the days.  You can reinforce the long, thin piece with tape.</a:t>
            </a:r>
            <a:endParaRPr lang="en-US" dirty="0"/>
          </a:p>
        </p:txBody>
      </p:sp>
      <p:sp>
        <p:nvSpPr>
          <p:cNvPr id="7" name="Title 1"/>
          <p:cNvSpPr txBox="1">
            <a:spLocks/>
          </p:cNvSpPr>
          <p:nvPr/>
        </p:nvSpPr>
        <p:spPr>
          <a:xfrm>
            <a:off x="1828801" y="-130226"/>
            <a:ext cx="72390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US" dirty="0" smtClean="0"/>
              <a:t>Other Pieces</a:t>
            </a:r>
            <a:endParaRPr lang="en-US" dirty="0"/>
          </a:p>
        </p:txBody>
      </p:sp>
      <p:sp>
        <p:nvSpPr>
          <p:cNvPr id="3" name="Rectangle 2"/>
          <p:cNvSpPr/>
          <p:nvPr/>
        </p:nvSpPr>
        <p:spPr>
          <a:xfrm>
            <a:off x="6432697" y="1562986"/>
            <a:ext cx="552893" cy="322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6432697" y="2626242"/>
            <a:ext cx="276446"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32697" y="3661145"/>
            <a:ext cx="276446"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96728" y="2456965"/>
            <a:ext cx="288862" cy="338554"/>
          </a:xfrm>
          <a:prstGeom prst="rect">
            <a:avLst/>
          </a:prstGeom>
          <a:noFill/>
        </p:spPr>
        <p:txBody>
          <a:bodyPr wrap="none" rtlCol="0">
            <a:spAutoFit/>
          </a:bodyPr>
          <a:lstStyle/>
          <a:p>
            <a:r>
              <a:rPr lang="en-US" sz="1600" b="1" dirty="0" smtClean="0">
                <a:solidFill>
                  <a:schemeClr val="bg2">
                    <a:lumMod val="10000"/>
                  </a:schemeClr>
                </a:solidFill>
              </a:rPr>
              <a:t>1</a:t>
            </a:r>
            <a:endParaRPr lang="en-US" sz="1600" b="1" dirty="0">
              <a:solidFill>
                <a:schemeClr val="bg2">
                  <a:lumMod val="10000"/>
                </a:schemeClr>
              </a:solidFill>
            </a:endParaRPr>
          </a:p>
        </p:txBody>
      </p:sp>
      <p:sp>
        <p:nvSpPr>
          <p:cNvPr id="15" name="TextBox 14"/>
          <p:cNvSpPr txBox="1"/>
          <p:nvPr/>
        </p:nvSpPr>
        <p:spPr>
          <a:xfrm>
            <a:off x="6709143" y="3491868"/>
            <a:ext cx="288862" cy="338554"/>
          </a:xfrm>
          <a:prstGeom prst="rect">
            <a:avLst/>
          </a:prstGeom>
          <a:noFill/>
        </p:spPr>
        <p:txBody>
          <a:bodyPr wrap="none" rtlCol="0">
            <a:spAutoFit/>
          </a:bodyPr>
          <a:lstStyle/>
          <a:p>
            <a:r>
              <a:rPr lang="en-US" sz="1600" b="1" dirty="0" smtClean="0">
                <a:solidFill>
                  <a:schemeClr val="bg2">
                    <a:lumMod val="10000"/>
                  </a:schemeClr>
                </a:solidFill>
              </a:rPr>
              <a:t>2</a:t>
            </a:r>
            <a:endParaRPr lang="en-US" sz="1600" b="1" dirty="0">
              <a:solidFill>
                <a:schemeClr val="bg2">
                  <a:lumMod val="10000"/>
                </a:schemeClr>
              </a:solidFill>
            </a:endParaRPr>
          </a:p>
        </p:txBody>
      </p:sp>
      <p:sp>
        <p:nvSpPr>
          <p:cNvPr id="16" name="TextBox 15"/>
          <p:cNvSpPr txBox="1"/>
          <p:nvPr/>
        </p:nvSpPr>
        <p:spPr>
          <a:xfrm>
            <a:off x="6696728" y="4552427"/>
            <a:ext cx="288862" cy="338554"/>
          </a:xfrm>
          <a:prstGeom prst="rect">
            <a:avLst/>
          </a:prstGeom>
          <a:noFill/>
        </p:spPr>
        <p:txBody>
          <a:bodyPr wrap="none" rtlCol="0">
            <a:spAutoFit/>
          </a:bodyPr>
          <a:lstStyle/>
          <a:p>
            <a:r>
              <a:rPr lang="en-US" sz="1600" b="1" dirty="0" smtClean="0">
                <a:solidFill>
                  <a:schemeClr val="bg2">
                    <a:lumMod val="10000"/>
                  </a:schemeClr>
                </a:solidFill>
              </a:rPr>
              <a:t>3</a:t>
            </a:r>
            <a:endParaRPr lang="en-US" sz="1600" b="1" dirty="0">
              <a:solidFill>
                <a:schemeClr val="bg2">
                  <a:lumMod val="10000"/>
                </a:schemeClr>
              </a:solidFill>
            </a:endParaRPr>
          </a:p>
        </p:txBody>
      </p:sp>
      <p:cxnSp>
        <p:nvCxnSpPr>
          <p:cNvPr id="17" name="Straight Connector 16"/>
          <p:cNvCxnSpPr/>
          <p:nvPr/>
        </p:nvCxnSpPr>
        <p:spPr>
          <a:xfrm>
            <a:off x="6420282" y="4770475"/>
            <a:ext cx="276446"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46874" y="1570075"/>
            <a:ext cx="276446"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23320" y="1467289"/>
            <a:ext cx="288862" cy="338554"/>
          </a:xfrm>
          <a:prstGeom prst="rect">
            <a:avLst/>
          </a:prstGeom>
          <a:noFill/>
        </p:spPr>
        <p:txBody>
          <a:bodyPr wrap="none" rtlCol="0">
            <a:spAutoFit/>
          </a:bodyPr>
          <a:lstStyle/>
          <a:p>
            <a:r>
              <a:rPr lang="en-US" sz="1600" b="1" dirty="0" smtClean="0">
                <a:solidFill>
                  <a:schemeClr val="bg2">
                    <a:lumMod val="10000"/>
                  </a:schemeClr>
                </a:solidFill>
              </a:rPr>
              <a:t>0</a:t>
            </a:r>
            <a:endParaRPr lang="en-US" sz="1600" b="1" dirty="0">
              <a:solidFill>
                <a:schemeClr val="bg2">
                  <a:lumMod val="10000"/>
                </a:schemeClr>
              </a:solidFill>
            </a:endParaRPr>
          </a:p>
        </p:txBody>
      </p:sp>
      <p:sp>
        <p:nvSpPr>
          <p:cNvPr id="14" name="TextBox 13"/>
          <p:cNvSpPr txBox="1"/>
          <p:nvPr/>
        </p:nvSpPr>
        <p:spPr>
          <a:xfrm>
            <a:off x="6453072" y="1805843"/>
            <a:ext cx="532518" cy="338554"/>
          </a:xfrm>
          <a:prstGeom prst="rect">
            <a:avLst/>
          </a:prstGeom>
          <a:noFill/>
        </p:spPr>
        <p:txBody>
          <a:bodyPr wrap="none" rtlCol="0">
            <a:spAutoFit/>
          </a:bodyPr>
          <a:lstStyle/>
          <a:p>
            <a:r>
              <a:rPr lang="en-US" sz="1600" dirty="0" smtClean="0">
                <a:solidFill>
                  <a:schemeClr val="tx1">
                    <a:lumMod val="50000"/>
                  </a:schemeClr>
                </a:solidFill>
              </a:rPr>
              <a:t>inch</a:t>
            </a:r>
            <a:endParaRPr lang="en-US" sz="1600" dirty="0">
              <a:solidFill>
                <a:schemeClr val="tx1">
                  <a:lumMod val="50000"/>
                </a:schemeClr>
              </a:solidFill>
            </a:endParaRPr>
          </a:p>
        </p:txBody>
      </p:sp>
    </p:spTree>
    <p:extLst>
      <p:ext uri="{BB962C8B-B14F-4D97-AF65-F5344CB8AC3E}">
        <p14:creationId xmlns:p14="http://schemas.microsoft.com/office/powerpoint/2010/main" val="1404605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15868</TotalTime>
  <Words>794</Words>
  <Application>Microsoft Office PowerPoint</Application>
  <PresentationFormat>On-screen Show (4:3)</PresentationFormat>
  <Paragraphs>176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Thermal</vt:lpstr>
      <vt:lpstr>Earth, Moon and Sun Model</vt:lpstr>
      <vt:lpstr>PowerPoint Presentation</vt:lpstr>
      <vt:lpstr>PowerPoint Presentation</vt:lpstr>
      <vt:lpstr>Time Zones</vt:lpstr>
      <vt:lpstr>PowerPoint Presentation</vt:lpstr>
      <vt:lpstr>International Dateline</vt:lpstr>
      <vt:lpstr>Prime Meridian</vt:lpstr>
      <vt:lpstr>PowerPoint Presentation</vt:lpstr>
      <vt:lpstr>Midnight and International Dateline Markers</vt:lpstr>
      <vt:lpstr>Assembly</vt:lpstr>
      <vt:lpstr>PowerPoint Presentation</vt:lpstr>
      <vt:lpstr>Assembly (cont.)</vt:lpstr>
      <vt:lpstr>Moon phases</vt:lpstr>
      <vt:lpstr>PowerPoint Presentation</vt:lpstr>
      <vt:lpstr>PowerPoint Presentation</vt:lpstr>
      <vt:lpstr>Moon phases (cont.)</vt:lpstr>
      <vt:lpstr>PowerPoint Presentation</vt:lpstr>
      <vt:lpstr>Moon Phases (cont.)</vt:lpstr>
      <vt:lpstr>Moon Phases (cont.)</vt:lpstr>
      <vt:lpstr>PowerPoint Presentation</vt:lpstr>
      <vt:lpstr>Place Names</vt:lpstr>
      <vt:lpstr>Finished product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Moon and Sun Model</dc:title>
  <dc:creator>Mary Ann Seslar</dc:creator>
  <cp:lastModifiedBy>admin</cp:lastModifiedBy>
  <cp:revision>60</cp:revision>
  <cp:lastPrinted>2017-02-01T22:00:29Z</cp:lastPrinted>
  <dcterms:created xsi:type="dcterms:W3CDTF">2014-01-28T16:03:57Z</dcterms:created>
  <dcterms:modified xsi:type="dcterms:W3CDTF">2017-02-02T21:55:55Z</dcterms:modified>
</cp:coreProperties>
</file>