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57" r:id="rId9"/>
    <p:sldId id="263" r:id="rId10"/>
    <p:sldId id="265" r:id="rId11"/>
    <p:sldId id="264" r:id="rId12"/>
    <p:sldId id="269" r:id="rId13"/>
    <p:sldId id="270" r:id="rId14"/>
    <p:sldId id="267" r:id="rId1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2C97547B-4F9D-4B9F-A77A-C9F75431D93B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2595409-A586-486C-B8E0-2C7233400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38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E34CDC1E-C308-4FA8-8E56-3C82F6817E7E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560CF72-A7C0-4222-A4B0-08AD2790E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1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1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20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0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69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2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90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1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52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5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85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199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70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0CF72-A7C0-4222-A4B0-08AD2790E3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5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C94D85D-0807-4C13-AD8E-378D4AB570F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161C109-CBF8-4BD2-835D-E9164CA4CC22}" type="datetimeFigureOut">
              <a:rPr lang="en-US" smtClean="0"/>
              <a:t>10/2/2017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neplanets.org/saturn.html" TargetMode="External"/><Relationship Id="rId3" Type="http://schemas.openxmlformats.org/officeDocument/2006/relationships/hyperlink" Target="http://www.nineplanets.org/mercury.html" TargetMode="External"/><Relationship Id="rId7" Type="http://schemas.openxmlformats.org/officeDocument/2006/relationships/hyperlink" Target="http://www.nineplanets.org/jupiter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neplanets.org/mars.html" TargetMode="External"/><Relationship Id="rId11" Type="http://schemas.openxmlformats.org/officeDocument/2006/relationships/hyperlink" Target="http://www.nineplanets.org/pluto.html" TargetMode="External"/><Relationship Id="rId5" Type="http://schemas.openxmlformats.org/officeDocument/2006/relationships/hyperlink" Target="http://www.nineplanets.org/earth.html" TargetMode="External"/><Relationship Id="rId10" Type="http://schemas.openxmlformats.org/officeDocument/2006/relationships/hyperlink" Target="http://www.nineplanets.org/neptune.html" TargetMode="External"/><Relationship Id="rId4" Type="http://schemas.openxmlformats.org/officeDocument/2006/relationships/hyperlink" Target="http://www.nineplanets.org/venus.html" TargetMode="External"/><Relationship Id="rId9" Type="http://schemas.openxmlformats.org/officeDocument/2006/relationships/hyperlink" Target="http://www.nineplanets.org/uranu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neplanets.org/saturn.html" TargetMode="External"/><Relationship Id="rId3" Type="http://schemas.openxmlformats.org/officeDocument/2006/relationships/hyperlink" Target="http://www.nineplanets.org/mercury.html" TargetMode="External"/><Relationship Id="rId7" Type="http://schemas.openxmlformats.org/officeDocument/2006/relationships/hyperlink" Target="http://www.nineplanets.org/jupiter.html" TargetMode="External"/><Relationship Id="rId2" Type="http://schemas.openxmlformats.org/officeDocument/2006/relationships/hyperlink" Target="http://www.nineplanets.org/sol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neplanets.org/mars.html" TargetMode="External"/><Relationship Id="rId11" Type="http://schemas.openxmlformats.org/officeDocument/2006/relationships/hyperlink" Target="http://www.nineplanets.org/pluto.html" TargetMode="External"/><Relationship Id="rId5" Type="http://schemas.openxmlformats.org/officeDocument/2006/relationships/hyperlink" Target="http://www.nineplanets.org/earth.html" TargetMode="External"/><Relationship Id="rId10" Type="http://schemas.openxmlformats.org/officeDocument/2006/relationships/hyperlink" Target="http://www.nineplanets.org/neptune.html" TargetMode="External"/><Relationship Id="rId4" Type="http://schemas.openxmlformats.org/officeDocument/2006/relationships/hyperlink" Target="http://www.nineplanets.org/venus.html" TargetMode="External"/><Relationship Id="rId9" Type="http://schemas.openxmlformats.org/officeDocument/2006/relationships/hyperlink" Target="http://www.nineplanets.org/uranus.html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ineplanets.org/jupiter.html" TargetMode="External"/><Relationship Id="rId3" Type="http://schemas.openxmlformats.org/officeDocument/2006/relationships/hyperlink" Target="http://www.nineplanets.org/sol.html" TargetMode="External"/><Relationship Id="rId7" Type="http://schemas.openxmlformats.org/officeDocument/2006/relationships/hyperlink" Target="http://www.nineplanets.org/mars.html" TargetMode="External"/><Relationship Id="rId12" Type="http://schemas.openxmlformats.org/officeDocument/2006/relationships/hyperlink" Target="http://www.nineplanets.org/pluto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ineplanets.org/earth.html" TargetMode="External"/><Relationship Id="rId11" Type="http://schemas.openxmlformats.org/officeDocument/2006/relationships/hyperlink" Target="http://www.nineplanets.org/neptune.html" TargetMode="External"/><Relationship Id="rId5" Type="http://schemas.openxmlformats.org/officeDocument/2006/relationships/hyperlink" Target="http://www.nineplanets.org/venus.html" TargetMode="External"/><Relationship Id="rId10" Type="http://schemas.openxmlformats.org/officeDocument/2006/relationships/hyperlink" Target="http://www.nineplanets.org/uranus.html" TargetMode="External"/><Relationship Id="rId4" Type="http://schemas.openxmlformats.org/officeDocument/2006/relationships/hyperlink" Target="http://www.nineplanets.org/mercury.html" TargetMode="External"/><Relationship Id="rId9" Type="http://schemas.openxmlformats.org/officeDocument/2006/relationships/hyperlink" Target="http://www.nineplanets.org/satur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5" y="949036"/>
            <a:ext cx="7543800" cy="2593975"/>
          </a:xfrm>
        </p:spPr>
        <p:txBody>
          <a:bodyPr/>
          <a:lstStyle/>
          <a:p>
            <a:r>
              <a:rPr lang="en-US" dirty="0" smtClean="0"/>
              <a:t>Scale Model of the Solar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1276" y="3800757"/>
            <a:ext cx="6511131" cy="1912428"/>
          </a:xfrm>
        </p:spPr>
        <p:txBody>
          <a:bodyPr>
            <a:normAutofit/>
          </a:bodyPr>
          <a:lstStyle/>
          <a:p>
            <a:r>
              <a:rPr lang="en-US" u="sng" dirty="0" smtClean="0"/>
              <a:t>Essential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What is a scale model?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Why do most models of the solar system ignore either distance or size in them?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 do you convert measurements to scale?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58" t="22223" r="24145" b="13257"/>
          <a:stretch/>
        </p:blipFill>
        <p:spPr bwMode="auto">
          <a:xfrm>
            <a:off x="222331" y="-1"/>
            <a:ext cx="8760994" cy="6123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3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370648"/>
              </p:ext>
            </p:extLst>
          </p:nvPr>
        </p:nvGraphicFramePr>
        <p:xfrm>
          <a:off x="318974" y="148855"/>
          <a:ext cx="8237657" cy="654187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901371"/>
                <a:gridCol w="2056399"/>
                <a:gridCol w="606486"/>
                <a:gridCol w="1750275"/>
                <a:gridCol w="1923126"/>
              </a:tblGrid>
              <a:tr h="8506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Body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effectLst/>
                        </a:rPr>
                        <a:t>Distance  from </a:t>
                      </a:r>
                      <a:r>
                        <a:rPr lang="en-US" sz="1800" baseline="0" smtClean="0">
                          <a:effectLst/>
                        </a:rPr>
                        <a:t> the sun</a:t>
                      </a:r>
                      <a:r>
                        <a:rPr lang="en-US" sz="2400" baseline="0">
                          <a:effectLst/>
                        </a:rPr>
                        <a:t> </a:t>
                      </a:r>
                      <a:r>
                        <a:rPr lang="en-US" sz="1600" baseline="0" smtClean="0">
                          <a:effectLst/>
                        </a:rPr>
                        <a:t>(</a:t>
                      </a:r>
                      <a:r>
                        <a:rPr lang="en-US" sz="1600" smtClean="0">
                          <a:effectLst/>
                        </a:rPr>
                        <a:t>millions</a:t>
                      </a:r>
                      <a:r>
                        <a:rPr lang="en-US" sz="1600" baseline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of </a:t>
                      </a:r>
                      <a:r>
                        <a:rPr lang="en-US" sz="1600" dirty="0" smtClean="0">
                          <a:effectLst/>
                        </a:rPr>
                        <a:t>km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÷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 </a:t>
                      </a:r>
                      <a:r>
                        <a:rPr lang="en-US" sz="1800" dirty="0" smtClean="0">
                          <a:effectLst/>
                        </a:rPr>
                        <a:t>Distance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3"/>
                        </a:rPr>
                        <a:t>Mercury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57.95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50</a:t>
                      </a:r>
                      <a:endParaRPr lang="en-US" sz="2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en-US" sz="2400" dirty="0" smtClean="0">
                          <a:effectLst/>
                        </a:rPr>
                        <a:t>1.2</a:t>
                      </a:r>
                      <a:r>
                        <a:rPr lang="en-US" sz="2400" baseline="0" dirty="0" smtClean="0">
                          <a:effectLst/>
                        </a:rPr>
                        <a:t> cm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4"/>
                        </a:rPr>
                        <a:t>Venus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108.11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5"/>
                        </a:rPr>
                        <a:t>Earth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149.57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Moon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(dist. from Earth)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0.384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6"/>
                        </a:rPr>
                        <a:t>Mars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227.84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Ceres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414.0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7"/>
                        </a:rPr>
                        <a:t>Jupiter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778.14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8"/>
                        </a:rPr>
                        <a:t>Saturn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1427.0</a:t>
                      </a: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9"/>
                        </a:rPr>
                        <a:t>Uranus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2870.3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0"/>
                        </a:rPr>
                        <a:t>Neptune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4499.9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1"/>
                        </a:rPr>
                        <a:t>Pluto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5913.0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425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Eris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10,200.0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73782" y="1080655"/>
            <a:ext cx="443345" cy="263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691746" y="1094510"/>
            <a:ext cx="997527" cy="2632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8" name="Picture 7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61" t="24405" r="26487" b="10516"/>
          <a:stretch/>
        </p:blipFill>
        <p:spPr bwMode="auto">
          <a:xfrm>
            <a:off x="-1" y="0"/>
            <a:ext cx="8700655" cy="679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54295"/>
              </p:ext>
            </p:extLst>
          </p:nvPr>
        </p:nvGraphicFramePr>
        <p:xfrm>
          <a:off x="671925" y="1551708"/>
          <a:ext cx="7391419" cy="4951027"/>
        </p:xfrm>
        <a:graphic>
          <a:graphicData uri="http://schemas.openxmlformats.org/drawingml/2006/table">
            <a:tbl>
              <a:tblPr firstRow="1" firstCol="1" bandRow="1"/>
              <a:tblGrid>
                <a:gridCol w="871697"/>
                <a:gridCol w="881673"/>
                <a:gridCol w="500963"/>
                <a:gridCol w="698245"/>
                <a:gridCol w="422826"/>
                <a:gridCol w="832906"/>
                <a:gridCol w="1337748"/>
                <a:gridCol w="832906"/>
                <a:gridCol w="1012455"/>
              </a:tblGrid>
              <a:tr h="6596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Body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Diameter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(km)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÷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Scale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Scale Diameter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(mm/cm)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÷2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Scale Radius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(mm/cm)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effectLst/>
                          <a:latin typeface="Calibri"/>
                          <a:ea typeface="Times New Roman"/>
                        </a:rPr>
                        <a:t>Distance 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>
                          <a:effectLst/>
                          <a:latin typeface="Calibri"/>
                          <a:ea typeface="Times New Roman"/>
                        </a:rPr>
                        <a:t>(km)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÷ Scale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Scale Distance (mm/m)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0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2"/>
                        </a:rPr>
                        <a:t>Sun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1391900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Verdana"/>
                          <a:ea typeface="Calibri"/>
                          <a:cs typeface="Times New Roman"/>
                        </a:rPr>
                        <a:t>5568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Verdana"/>
                          <a:ea typeface="Calibri"/>
                          <a:cs typeface="Times New Roman"/>
                        </a:rPr>
                        <a:t>250/25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Verdana"/>
                          <a:ea typeface="Calibri"/>
                          <a:cs typeface="Times New Roman"/>
                        </a:rPr>
                        <a:t>÷2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Verdana"/>
                          <a:ea typeface="Calibri"/>
                          <a:cs typeface="Times New Roman"/>
                        </a:rPr>
                        <a:t>125/12.5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N/A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Verdana"/>
                          <a:ea typeface="Calibri"/>
                          <a:cs typeface="Times New Roman"/>
                        </a:rPr>
                        <a:t>5568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3"/>
                        </a:rPr>
                        <a:t>Mercury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4866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57,950,000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Verdana"/>
                          <a:ea typeface="Calibri"/>
                          <a:cs typeface="Times New Roman"/>
                        </a:rPr>
                        <a:t>5568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10,407/10.4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4"/>
                        </a:rPr>
                        <a:t>Venus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12106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108,110,000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5"/>
                        </a:rPr>
                        <a:t>Earth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12742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149,570,000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3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Moon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3478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1200">
                          <a:effectLst/>
                          <a:latin typeface="Calibri"/>
                          <a:ea typeface="Calibri"/>
                        </a:rPr>
                        <a:t>384 ,000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kern="1200">
                          <a:effectLst/>
                          <a:latin typeface="Calibri"/>
                          <a:ea typeface="Calibri"/>
                        </a:rPr>
                        <a:t>from Earth!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6"/>
                        </a:rPr>
                        <a:t>Mars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6760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227,840,000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Ceres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950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414,000,000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7"/>
                        </a:rPr>
                        <a:t>Jupiter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142984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778,140,000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8"/>
                        </a:rPr>
                        <a:t>Saturn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116438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1427,000,000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9"/>
                        </a:rPr>
                        <a:t>Uranus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46940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2,870,300,000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10"/>
                        </a:rPr>
                        <a:t>Neptune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45432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4,499,900,000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u="none" strike="noStrike">
                          <a:solidFill>
                            <a:srgbClr val="0000FF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  <a:hlinkClick r:id="rId11"/>
                        </a:rPr>
                        <a:t>Pluto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2274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5,913,000,000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6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Verdana"/>
                          <a:ea typeface="Calibri"/>
                          <a:cs typeface="Times New Roman"/>
                        </a:rPr>
                        <a:t>Eris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222222"/>
                          </a:solidFill>
                          <a:effectLst/>
                          <a:latin typeface="Verdana"/>
                          <a:ea typeface="Calibri"/>
                          <a:cs typeface="Arial"/>
                        </a:rPr>
                        <a:t>1,445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>
                          <a:effectLst/>
                          <a:latin typeface="Calibri"/>
                          <a:ea typeface="Calibri"/>
                        </a:rPr>
                        <a:t>10,200,000,000</a:t>
                      </a:r>
                      <a:endParaRPr lang="en-US" sz="9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8236" marR="582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37309" y="45961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u="sng" dirty="0"/>
              <a:t>Walk to Pluto:</a:t>
            </a:r>
            <a:r>
              <a:rPr lang="en-US" dirty="0"/>
              <a:t> Scale Model of the Solar System  </a:t>
            </a:r>
            <a:endParaRPr lang="en-US" dirty="0"/>
          </a:p>
          <a:p>
            <a:r>
              <a:rPr lang="en-US" dirty="0"/>
              <a:t>Copy and complete this table:</a:t>
            </a:r>
          </a:p>
        </p:txBody>
      </p:sp>
    </p:spTree>
    <p:extLst>
      <p:ext uri="{BB962C8B-B14F-4D97-AF65-F5344CB8AC3E}">
        <p14:creationId xmlns:p14="http://schemas.microsoft.com/office/powerpoint/2010/main" val="13617149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Finish your notes: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397000"/>
            <a:ext cx="768927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annotations in the Cue Column</a:t>
            </a:r>
          </a:p>
          <a:p>
            <a:r>
              <a:rPr lang="en-US" dirty="0" smtClean="0"/>
              <a:t>Color code your notes with at least 3 colors</a:t>
            </a:r>
          </a:p>
          <a:p>
            <a:r>
              <a:rPr lang="en-US" dirty="0" smtClean="0"/>
              <a:t>Using the essential questions to help you, write a  summary paragraph about what you have learned.</a:t>
            </a:r>
          </a:p>
          <a:p>
            <a:pPr lvl="1"/>
            <a:r>
              <a:rPr lang="en-US" u="sng" dirty="0" smtClean="0"/>
              <a:t>Essential Questions</a:t>
            </a:r>
          </a:p>
          <a:p>
            <a:pPr lvl="2"/>
            <a:r>
              <a:rPr lang="en-US" dirty="0" smtClean="0"/>
              <a:t>What is a scale model?</a:t>
            </a:r>
          </a:p>
          <a:p>
            <a:pPr marL="1085850" lvl="2"/>
            <a:r>
              <a:rPr lang="en-US" dirty="0" smtClean="0"/>
              <a:t>Why do most models of the solar system ignore either distance or size in them?</a:t>
            </a:r>
          </a:p>
          <a:p>
            <a:pPr marL="1085850" lvl="2"/>
            <a:r>
              <a:rPr lang="en-US" dirty="0" smtClean="0"/>
              <a:t>How do you convert measurements to scale?</a:t>
            </a:r>
          </a:p>
          <a:p>
            <a:r>
              <a:rPr lang="en-US" dirty="0" smtClean="0"/>
              <a:t>Write a response or reflection Paragraph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1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and Language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614055"/>
            <a:ext cx="7620000" cy="48006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b="1" i="1" u="sng" dirty="0" smtClean="0"/>
              <a:t>Content Objectives: </a:t>
            </a:r>
          </a:p>
          <a:p>
            <a:pPr lvl="1"/>
            <a:r>
              <a:rPr lang="en-US" sz="2600" dirty="0" smtClean="0"/>
              <a:t>Students will calculate, using math skills, scale diameters and radii of the planets and scale distance  of the planets from the sun.</a:t>
            </a:r>
          </a:p>
          <a:p>
            <a:pPr lvl="1"/>
            <a:r>
              <a:rPr lang="en-US" sz="2600" dirty="0" smtClean="0"/>
              <a:t>Students will use the scale diameters and radii of the planets to draw the planets to scale.</a:t>
            </a:r>
          </a:p>
          <a:p>
            <a:pPr lvl="1"/>
            <a:r>
              <a:rPr lang="en-US" sz="2600" dirty="0" smtClean="0"/>
              <a:t>Students will use the scale distance from the sun to draw a representation of the solar system. Language 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600" b="1" i="1" u="sng" dirty="0" smtClean="0"/>
              <a:t>Language Objectives: </a:t>
            </a:r>
          </a:p>
          <a:p>
            <a:pPr lvl="1"/>
            <a:r>
              <a:rPr lang="en-US" sz="2600" dirty="0" smtClean="0"/>
              <a:t>Students will answer the question verbally and in writing, “Why do we never see the planets’ size and distance to scale in a book or on a poster?”</a:t>
            </a:r>
          </a:p>
          <a:p>
            <a:pPr lvl="1"/>
            <a:r>
              <a:rPr lang="en-US" sz="2600" dirty="0" smtClean="0"/>
              <a:t>Students will discuss with group members the proper techniques of constructing a model to scale.</a:t>
            </a:r>
          </a:p>
          <a:p>
            <a:pPr lvl="1"/>
            <a:r>
              <a:rPr lang="en-US" sz="2600" dirty="0" smtClean="0"/>
              <a:t>Students will write notes and reflections on the skills they have learned in the lesson.</a:t>
            </a:r>
          </a:p>
          <a:p>
            <a:pPr marL="400050" lvl="2" indent="0">
              <a:buNone/>
            </a:pP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31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mail.colonial.net/~hkaiter/astronomyimages09/metricmillime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2" y="1066800"/>
            <a:ext cx="840861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7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ontrack-media.net/science8/s8m0l7image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14400"/>
            <a:ext cx="8154008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3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ISEhMUEBQWFBIVFBMUFhcYFhYXFhQYFxQXGhYYFhUYHiggGBolGxUWIjEhJSorLi4uFx8zODMsNyotLisBCgoKDg0OGhAQGiwkHx8sLDQsLCwsLCwsLCwsLCwsLCwsLCwsLCwsLCwsLCwsLCwsLCsrLCwsLCwrLCw3LDcrK//AABEIAOYA2wMBIgACEQEDEQH/xAAbAAEAAgMBAQAAAAAAAAAAAAAABQYBAwQHAv/EAEkQAAEDAgQDBAYFCQMNAQAAAAEAAgMEEQUSITEGQVETYXGRFCIyQoGhI1KxwdEHQ2JygoOTsuEzovAWJDRjdISSs7TCw9LxFf/EABcBAQEBAQAAAAAAAAAAAAAAAAACAQP/xAAcEQEBAQEBAQADAAAAAAAAAAAAAQIRMSESIkH/2gAMAwEAAhEDEQA/APcUREBERAREQEREBERAREQEREBERBz1c+QC25XI3EC3V5GUak9ANyuXimUsET28nOae8FhNvNgVbx+tkdHMzQa9npuQ45f+9iuScRb9egoviCTM1rhsQD5i6+1CxERAREQEREBERAREQEREBERAREQEREBERAREQEREENxXFmg8JIz5uyn5OVSxA37Qn6ol+UT/APxFXbiBt6aa24YXDxb633Kl1kV7tHvQ5PJkzPtcFefHPXq74I69PDffsmfJoXaovhiXNSxHuP8AMbfJSih0giIgIiICIiAiIgLBKysEIGYLK1kI0oNiICiAiIgIiICIiAiIgIiIPiWMOaWu2cCD4EWK82qsVhjkyOeSYXvY71SSbTNNxbTUBy9DmrANBqfkFQG4VFHJKJT6ziX63J9YnzF7qp2I1xaeBZmuoocvIFp8Q4jXv2PxU+vO8KmMLLU7yGlznEjZxvY6HkMtvNTdHxI9v9qMzeoFnD4bFLCai0otdPO2RocwhzTqCFsUrEREBERAREQEREBa3NWxEGoOstgK1yNsvlrrIN6LAKygIiICIiAiIgKF4gxMx2Y06nVx6D+v3KaVIxt5NRLfkQPhlFlsTq8iVpZLha55Yy7QZ5ACBlBLrdLjkuOCFwY10l8jjYNBsXjmSeQ/FTNBicTbNazIDppa3xO6vqJENNh0jgMkLgBtsPldcNTSPYPXY5viDbzVoqq9xJDTZvUbn48lyUmNMbUMpZbfSsc5hOty0m7D4tuR+q7uWdp+McPBNaRJJA7YjtG9xFg4fynzVxVFfPGyta6MWa13qkbFpGWQeGpI+CvSnS80REWKEREBERAREQEREGuV9lputs45rRdB9By+xMea+84DbhfHbA7hBsbKF9rmc0H2T8F8BxHcg7EWhlR1W4FBlERAVM4tcyGbtJL9m4R5rb+3kNvgQrmqzx7hZnpjl3HPpqCD4ZmtWxmvGnGqxr5G9mbsYzS21zyt5eS4qee7mi3MLlYfV7za/dYf1WY3OaQ4DQc+QPIeV/JW5ddeJVMjJMoPqO2NtWu6X6H7R3hQOOURlZdhIlYc7HD2gRroeugPiApCs+lBEmoO/LytsghcyzX3zBrTru4Eeq74/aCjHJQF0zYX2s47gdSC0gd116e0aBecsxNlNPTuez6EyZXuvYRlwNn25+sQT0FzysvR1OnTAiIpWIiICIiAiIgIiIC55Iei6EQcJKxddrmA7rjlbY2QYusXWLpdBm62Qy2PctN0ugkkWqKYHx6LagLjxeoyQvPO1h4nQfauxV7iio1YzpeQ/Y371sZbyK68WNlasKwxhpwJBfP656i+1j4WVapIO0kaz6zgD4cz5XV9Atst0jEV3h6GknBkiDnZXZbPINtAQbNJGoI3XZxFhvaszMH0jLkdXN95v3jvHeVwcFAtZJGXf2UssGXoI3nJ/cc1S+IY1TQAmoniiA+vIxn8xWX1Uk4odVA2Vha7Vrh/8KnuAMXc+N1NMfpqfQE7vi9x3fbRp/ZPNQFXxFQTVJjpKiOVzw5+Vt7Aj2rG1je+bT9JaK2SSB7KqAXkivmaTYSMI9ZriAbeNjbexsq9iJ+teoukAsCQCdBc7+HVfS8+4SxuOqi9KlZ2VQ+WQuYTcxhri1tnEDMMrBrbU3VdkwPimqJz1kcEZOmVwYS3kR2TCdRrYuU2OkvXsaLzHhP8mNVT1cNXU4jJO6IuOQteQ7M0tIzvkOmp91enLGiIiAiIgIiICIiAtVRHcd4W1Yc4Dc2QRt0C2VDLG42K03QZul1slaNCOetlpug+rrZ6ZkF3kBvVxt8yqLxrw1idXO30Ku9GpuzaHNzOa7PmdcjIBcEZfeGyhYPyHdoc1bXTTO7gAf8AikL1o9GqOJWQxyT1Fm0zAHdowmQZSbNcco1BuNgd1XDizKsekREmOU+oSC0ljdAbHUXtdK/A3U9OKUtL6NsbIRne0uk2Aa6wFwOeg0C1thaxrWMAaxjQ1oGwAGwVRz1URjXElXRvj9BpHVUr2v2ZI5sewBOQbn1uY2XL6dxbV+zFHSt65Y2fzue75L1Lh+nyRDUXd6xHMX6/CylFNqsz48p4b4WrXRYjQ4lODUVDIp2zMLn5c+aMnZlyDC24FtCmHfkIoGWM008p6AsjafgGk/NXjHQ6OeGZpIBZLC6wudcr2afu3j9pTrTcAo2Knhv5NsLp9YaZoeL2kLnue0kbtc4mxUXU07o3uY/2m6Ho4HYjuI+8cl6CobiTDu0Z2jBeRg2G7m8x4jceXNJWanVG4cghjqhTVDc0Mxe6A3IDJDYvjNjq12W+vMdXr0+KMNaGtFmtAAHQAWAXmOKUYmjsDZws9jhu1w1aQeWttVdODsbNXThz7CeM9nM0C1nt3cBya72gOV7cit0zFTqIilYiIgIiICIiAuWfEYmSRxPkaJZc2Rl/WcGi7iG72HXbbqonGcakMhpaENfU2Bke65ipWnUOlt7TyPZjBudCbN1XVgeAx02Z93S1Elu1nksZZCORI0awcmNs0dEEqVzPEh0sLfD711Igj5KcgXNlpupR7bgg81FyNIJBQdVHY6EXtqF0uiaeQUbDJlIKlQg45aP6vkfxXw2d7NCNO/8AFd6IKxxLVh7omA6C8ru42LWj5v8AIKJoqcyyNb9Y6+G5+S2YlMHyyuGxfkHgzQ+ZBPxUpwnTXc+Q8hlHidT93mr8jl7pIvjc3u7wtkdaRvr9qkFzS0bTtofl5KHUeY5W5XgOB91wB+R3XQAouanc3cXHUJFVObzuO9BKouWKtad9PsXSDfZBTsfw/spMzR9HISR0a7dzfjqR8eiicPrvQ6kTHSGW0c/Rp9yT4EkHuJV+xSlEsT2EXJBy8rOGrTflrZUqpOaMxvY0C2VzcvrG+5JOu6ufXPU5er+Cip3AuLuzPo5iS+IZonHeSK4Hm0kDwc3oVcVFXL0RERoiIgKB4ixSQOZS0lvS5gTmIu2niBs+d4522a33ndwcRJ4tiDKeGSaS+SNhcbak22DRzcTYAcyQo3hXDXsY+epA9LqCJJefZj83C0/Vjbp3nM7mg7sEwmOliEcVzqXPe43fK92rpJHe84n8BYABd6IgIiIC5K6K4zDlv4LrQoIVSFDLcW5j7Fx1MWV1uXJfMMuUg/4sgmFy4pVdlFI/mGm36x0aPMhdIN9lA8WTaRR/WcXu/VYP/ZzT8FsZbyK0W2AHQBXfBqbs4WDmRmPi7X5bfBVPDaftZmtOxNz4DU/h8VeVukYn9ERFLoLnmpGu7j3fguhEEVNSOb3ju/BaY5S3Y2/x0U2tM1K124seoQc0OIfXHxH4Lh4ioO0aJY9XNGtveZv5jcfEc10TUTm7aj5+S0xTOadDb/HRGWdUypeY3R1EYu+B2ew3ey1pGd92k271buEuJW13pOVpb2FQ6Hl6wABa4anQg/0UVXUJ7T6Nuj7kDk08xrsOY8lzcBYQaGqrGOewx1LonxBrsxD2NeJGnppkt4FVfsRn5eL8iIpdBERBWsfHpFZSUv5thNZMNLEROAgafGUh/wC5KsqrmA2krsRl5sfT0oPdHCJSB09apcrGgIiICIiAiIg5a2xFiLdHcr9D0UYpwjqo6spMurduY6f0QfMVdkbqLgXPfYC5soXiWbNOQNmRtb8XEuPyDV3PNtd7a269R8RcfFRD42SF7+1Za9mnW7g0Bo27huqiNJXhOm9uQ/qD7Xfd5KxKPwJzOxaGG+W4d+tu77fKykFlVnwREWNEREBERAWmama7ca9RutyIKzjuCPdlcx3shzeYFnW3t4KFo43R1UIDASHsuBc3aRlc8eF83wsvQFU6qijjxmlkDbOloquK+uhjlgeO4XD3+S2VNz29WxERYoREQVvg62fEev8A+hLfx7CC393KrIq5gVo67EYub3U9WB3SQiEkdfWpj5qxoCIiAiIgIiICwQsogjaujyjM25HS1z8LbqsUFHneWghrbP1IFgBe/crrLLl5Ek7Ac/w8SuY0N3ZzYP309nl7Q986DU69LLZWWdfOE04jZlaPV3zHdx6gdF3rQJ7aSDL3+6fjyPcfmt6xoiIgIiICIiAiIgKv45/p2Hdc1V5dgb/PKrAq5VDtMVgA2p6SeR3cZ5ImR6eEMyCxoiICIiCtcQn0erpKraNxNHMejZnDsXHwmDW/vSrKuXFaBlRDJDKLskY5jraGxFrg8iNweRCi+FcRe5r6epP+d0xDJOXatI+inaPqvaL9zg8ckE8iIgIiICIiAiIgIiIMELKIgIiICIiAiIgIiICrfBx7Y1NadqmQCL/Z4bshPg4mSQd0gTiyodKWUEBIlqATK8bwUw0kffk518je9xPulWCnhaxrWMAaxrQ1oGzQBYAdwAQbEREBERAUFxFhUjnMqaSwq4QQ0E2bPGdXwSHk07g+64A9QZ1EEdgWMR1UeeO7XNcWSRuFpIZG+1HI3k4fMEEXBBUioDGsEf2npVE5sdWAGuDr9lUsG0cwHMe68at7xcHowPH46gujc0w1MY+kgk0kZ+k3lJGeT23B8dEEuiIgIiICIiAiIgIiICIiAiIgIiICiuIMabTNaA0yTynJBC0+tK+1/wBloGrnHRoWjG+IRE8QU7DUVjhdsLTYMB/OTv1EUfedTs0ErOBYGYnOnqH9tWSCz5LWaxt79lC33IwfibXJJQfXDmDOga+SZwkq5yHzyAWBIHqxxg+zEwEho8SdSVMoiAiIgIiICIiAozG8Dhqg3tA5sjDeOVhySxHqx427wbg8wVJogq4xKso9KxjqqAbVMDCZWjrPTN1Pe+MEfotCncNxKGoYJKeRkrD7zHBwvzBtse46rrUJiXC1PK8ysz09Qfz0DuzkP649mQdzw4IJtFWr4nT7iKujHS1PUbcwfonn+GF9N4zpm6VQlo3c/SInMYP34vEd+T0FjRaKStilbmhkZI07OY5rgfi0regIiICIiAiLlr8ShgbmnljiaOb3tYPNxQdSKtu4xhfpRxT1juXYxHsz/vEmWLn9ZOyxKo9p8VDGeUdp6j+I4dmw/sv8UEti2MU9K3PUStjBNm3PrPPJrGD1nu7mglQvpFbW6QtdQ0x/OvaPSpB/qonXEP60gLv0RupDCuGqeB5kDXSTneaVxllN+Qe72R+i2w7lMIODBsHhpWFkDbXOZ7iS6SR3N8kjrue49SV3oiAiIgIiICIiAiIgIiICIiAsOaDodQiIISs4QoZCXOp42vO747xP/iRFrvmtP+SmUWgrK2L9/wBr/wBQ2TREQZZg1c3bEXv6dpT05/5bWLBoMT5VlP8AGkd90wREGW0GJ86yD4Uh++YrD8ErXe1iUjRzEdPTN+cjH2REA8JNeLT1VZN1vUOiv4in7MLpoeFaKFwdHTR5x77m55P4j7u+aIgmAFl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2" name="Picture 6" descr="https://dj1hlxw0wr920.cloudfront.net/userfiles/wyzfiles/396aba70-4a58-4358-9975-3535a6f8092f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04799"/>
            <a:ext cx="4469823" cy="4419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mathsteacher.com.au/year8/ch10_geomcons/03_circles/comph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086299"/>
            <a:ext cx="3895725" cy="43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2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YMAAACCCAMAAACTkVQxAAAAgVBMVEX///8AAACoqKja2trt7e2kpKT7+/ve3t6UlJT39/eDg4M2Njb5+fk9PT3y8vJlZWVsbGx1dXVfX1+IiIi5ubmvr69BQUHNzc3FxcXm5uYsLCwhISFMTEzU1NScnJzu7u5ZWVmNjY0TExMbGxtQUFAxMTF6enq1tbULCwsXFxdGRkZKjv3WAAARBElEQVR4nO2dbYOqKheGJVNTy7cy09KsKZvp///Ah7UWUFnabnvmNHMe7g8hggrrUgQEMqokbIwBGmeZO+T4Q5gshhxfZuWQwxdJeBhy/DTLxkOOb8KkMhLGCsc0TWd1Aoe7i1t3Upk3/sVKuOh3JozRhtx/Wt3EM72U3FNG+1NyTeEyxhrcSEu6zihD1xyh38kauq7w37kFK4SfnFK4wu8sGrqO3J+NnKt4TsOvf32ck4nklin5U08cJ/zSTOR3FoxNMPvZY/OZ1eR2/+LGPE7BWGKEnMEIFM9ScNIkScl/Jv/sjN40PpD/EFJ4iPHSmLEd+pOIwpcxhR9idKwPEX/p0XmODbojf44OtwFdsJhQeEH7Rx8VOjtG8a1P8lsinsXIv2brG/+ksNCtGLmNSJ7074r0yp/yW5CR/5Mu6x0pfPJFyQk/LHFeYYYlhc992s0Y5bcRZgoPwnwHOt/ZJ7OEyejavGkdoZ8zCIHBkp7KiJ4OqxJPqSiiZFF12pE7H5E7ongnxhzcqMT+WBQtc3LtmdjfZOJ8K+Ga6HAbTHCjzml/QvuN8xYdZy3i+wG5NT37dkFF4Iz56E6Ff1zb6LprclcflLygIL+ZGMKPDrcho+PoNEYWkjs+i2zO6Li8FmaJyTUpnsNYStcRZhrNRTzhNuJ8wlxGJd2RSD4xmNFBgkFFJjFOkoG4aCpO6lnkWhQv5c8y5UbYOjqJeMTAnYn4sbBlIhlQOa4YHASDmvbbS7K1+UHnmfrkn4p4boFMbJ/5aKRgTYzyA7EI1uQuPih5W+Eva7rMmJgAA9zIfcFMMMqXIpszOs4Rr42TMFNJtjUVA2EmyxPxhBuHN+YyJoLBRDPQDPC8moGhGWCqNQPNQDPQDECawSsMRPtAMaCTfRuDc4vBrMXgiO2HC4OixaBoMShaDI4tBrMWA9E+UAzEcX/LYNRmQGa5ZWBTGhQD6ZcMpF8yEH7FQIZLBsKvGIhgxWBKjmIg/JKB9EsG0i8ZCL9iIMMlA+mXDKRfMhB+xUCGSwbSLxlIv2Qg/IqBzJ9kIM0hGUi/ZCD8twykJAMpyUBKMhBSDKQkAyHFQEoyEFIMpOrbPjjFQEgxIF0YCCkGQoqBkGJAujAQUgyEFAMhxUAkTzGQ8b3b4yUDdcHqxvt3DOZPGMQ/m4FZ33hfZ3Brju9hMG71xbYZ5Lfhdwzy4MZ7x6AVfsfAuc1zm4Hh3JjsjoHt3EZvM5jeht8xCG4Q3zNohd8xGLeObzNomfcxg7baDFq6Y9DSHYOW7hi0dMfgVncM2mozaOmOQVttBi3dMWirzaAlzUAzQGkGmsGvYJAMZOAPZPA5kMHnQAb+QAZJb/CfMZDfxzr0jMF0vuoLfsogb3q/2T9lUDZ5X/BTBqv5tC/4KYNR1Rv8Zwye6BmDZ3rG4ImeMniipwye6CmDJ9IMNAOUZqAZaAaawX+BwZEVb2bQX298on+EQRZHvZW/ZxrIwJjH8yGHD2WQR3E25Pr/CIOhGspgoIYyGCrNQDNAaQaagWagGWgGmgFIM9AMNAPNQDPQDECaQQhzY/03psHmNti98fq7NzPwYW7s7nyMnkf9Pi0Pm0GdvwOVbg7LdzKIjmd+CzqD+l61BmoEYy+d/rEnWt8rSzN4u346AxeGV9muLK8vW27gBHJqhto5dekYKTFJxM2doHeI0Hv1wxmMcRmDHTuL0fKWqMU6UJlhbI6jyGMm5zvUbGEYK6ZUw86shs1j9WMp/HAGOTKYMyamVVhUi118sGXkRQUr4CPqhcGBGHwdNqgzzKdbMLaJ4mTPokEL/HyjfgsDRp9siUHJG3VwV48PLLEfMKivTyG+uJf+sC/v36hfwmDGaJ4sMTgzkeDxmq0eMLheEsqR7c/FezsDevRLGExChvN0kUH2+SmLldTKnzI40oabDhr98I36JQysgMEdTwxG7Hbpt5jJsfGPyqIjO68GDb35dv0SBhW3PswQRwbzVskes3NIWhODwiPFUJvKjowV4SR/Z3dEv34NAxtLI2QQtcYWxpfKaKtuivd/UG1guxi0buF36tcwgKbCous5GAVbkLshBmdHLC4o7n13nEY+Y/1TMd6n38OA27+wkYHF1CRsfDf3102FAot9/NDXwi9iwMughupFbC0L94rFT+pF3l7OCK/Z4NIod0xHNrfHpqmY5qa5vY5Gj6FD4YH00ZGO2W4r/iYGOdtvgMHUl9acHqCl0MsgVkVQOJjB5AjLgNIYc2vGXzHCbju+f3n1jpIvqCKCuCfhW+MSEfaStWfn/SYG0O2AbbQV+0JzuhFbbp+URSUTpufVpdslGl5WzTYTq6Eme8VmVTWjQjFmB6taX72kYrbxmqaBd5AJUwN89G1wnoI9+90M4Ksr9hd5jMWjxeRM9rhjsG5iEkzI5HGT3agKB87UgPPOoMCpWMgt9uE72EzPgfKBw83Wa4VYPHt2kLDI5gzoK2Wwg8b+b2XgyW/++RejqQZWgY83lQuhsu4SaCyuqqowqTaluH7/BN3n8gj1+MhcXi1AK6eQsIiM6qk74VL+mWydKwbGtuC3zO9jQGugBGqhF7UVOAvrJN5yQe6q2Hxrmo+VbBk3dQYWRPwGoOZ2XnAGNfUhmnCfnxmeesHUTHrFwNnvrxgE59/J4OcpZbVtfNDq0g5/H+FzYUCRVMsoisEKGveKQQ7PpWYwXA52XDG69/P1ceys1/g4ji/VsZjttnmeO4s9wEhZGHBfni0BhmYwWPkM30hilfLcL3LzS6xoyDYyUszW/vEIr6HZFBjsue+4p74TzWCoTEafLtRz4D9+Dgr4jJc0WCtO2Rp8dWwBK81goFZ7UdLvqTvQ+Txv+TsaGZisltFiNnGDQA454GXRlU8zGKYFk/Y7qHoRfNVzKfC+XoRS72TUj2OwzctcdLQElwrlFHo6ZVXSHbuGfQkbbyEqj2HjpowDe6aXSMG1h/vsm+ONrdgM7EtCMmf8bOAFL1Sk+Soqkk7UlY485g/aB+KwH8zAhH+iYZ8NfilOLg2rFDIkR7NUvBmUXbW69nATrqDj7tL30OD9edU2a4zR1SHR9Qn22FaS/TlkjmD+iS2+/o+dpfy7E0g6dpK4PhRJK6isQrOh3U4W+skMuJkO3sTz2RpauzVbJqR6hR0M4ntlxW8188B3b9g+5E5oGPiVIGOyI8jYHgWDozxDZSxq7i7ZGnwIMRRhIaxzzSJQOKNTBEs2i+dNzfo79UK2X/qgowsD5v3V6oz9RXbENhmvhl66Qn4NA1jmAQeoJFihqG+6czw1mqWS4+Iz8ac9wACfg738jAAfzpBBa21XXlSE8tjPq92cAW1sG7YJ4GbAP9ixK+oQ6pB7eZYCkUK2w+IriGD7yobhzXyKEbteS81e/xwGwUZ1NOL912YwY0cso7oZREvx9Mfr8DGD9AkD2CpVh49hb+7M06esVK8TNxuyaMrbGJTMl8vdnk7jewZVRKVRNwPPI5PZLNz9LQMfGMTybihXgzuV/kZvY1C1LFZfqhUGMJCjWboZNA6ZeMEyjxi0l295yiDFwRr8Zb5bvXEg5NsYxO11xtkmxjdlBGw4A16OFts+BrE7w+Gm0ToQDHw6QdSIJ+yKARMnDx1kcAJZ8pvCDnoVwsX4TcNf3sagbg1zqNUbD25ZYGDgaJYeBjxsAf9gNze8Vt1UlM7XDKQyZCB0FuVf6a2xEvuej/4/6DmociFDMBjvefnUx6AEG5+4TzCI5RnEDX1dFo0pBD7JcwaWZc2PNHCYZOdVuGb+WyD8hPcBFsXtdzIkacTWvQwMnxfsh70hGbz2TuatqtsXiHm4e6P8K3obA5PNZL2ogjLnEQNea4x7GVTsZIPd/ooBfAqAZ7GUsXi04z+Tudf0vvbBQRm9gLrhQwb5137Zx8BhTQq1y79jwBFCX8OYHUURtFKX+Ff1vnZyJroGgpDBuup3dVN05WgW4zEDtz76MKjhb+umB1ZP4d1Pf1jLW+xvmSbyxv4iXiNMqtHcZx8w+qFmS9mlM7EVA1jHoYcB3MlQnHi3/UVJIv+w6lIvkievnSsG5idcJ/dhYPYkPrLkLa2Ed/abLsQAFeyNPF+qj9yCjay55mt5d2esEMf51GcX2viZHI6OgcHpcgax9sGI1fLY68rpmEkGwNCBheUpaP6WZvJ7vx9Mx1m6EPl2b2a0TlXX/lTOarXllyge1QYv7ncDioR71BmC1iH21dlteRCdiy4UlKdT+a6msv6O9n5pBu+XZvB+aQbvFzAwZ+vT85jXGifnV1v14Tnq+Uj1SKPz7MV6ymqzfHGKgbs8vzpDKjyHL6668CwjwCB7eaoWrzG+uuqUf+mb+ENNGHvxiMXLq+C77OUuoiM7vshgwtifMHixMMqLlxnImfZ/rh/KwGe+ZtAtzaBfmkGnNAPNoEeaQa80g1ekGfRKM+iXZtArzeAVaQa90gz6pRn0SjN4RZpBrzSDfmkGvdIMXpFm0CvNoF+aASovO/Z3MnBXHRMpOhnYZYeluxmUzuP93Qzyjmmv3QyCrCMjnQzsrONjbTeDEsdY9jPYdRzczcDpslsnA+ez4+LdDGbN4/3dDObs8f5uBivWAbqTQd41tbabgVhAupfBZP147Nk/ySAvOuzWzWDTHmAt1M1g9xcMOuaDdDPYv8xgjRnRDDQDzUAz0AzoXJqBZvBQmgFeXDPAozWDO30ngwxWhyjVTwYtS2TgwKlN/IGhweAlBsEIZiPhPphTmcMPMphakEqLH7vFADAMMpjisnoVpMjiPy4snoMM7JEr9hkWGH40lgwWYIpTLvYZI9hCBqtS/iwcEYUYYMpXKg8r+EEGmJHyJpvEYAsJzGXmKJvIYAvjcF1ItIt5TSWDAG7aAEJtyxV5RQZ2CvmyVADklRikkMp0DHmV+ScGi0gxsKDNZsHOEdwaE0syWMHkuxPMrlvAzyqUDPIzD81gcZ4VrEC0OksGwQdcAFabcA486eVMMgj2kK5PsCMsNTGG1YOQgQsPiY3LT3zCQgczUzKApbbspBT7jFkmGTSQQA+sEoPh6kwymMAswR3MJKwmMiPIYAE5HMGxmNe0kQwcmG1YwkTCVSTzigwcmM45LmBu/5KnvKwlg3wNAZ8wA+uLZ9P2t4KBewB0EOp+gRHgLMQAlsYy6lLkFfNPDCLYFAw8mcLR7gGDSDGIFIMDT1yJ+yBx2UYxwFXOfP7jwDJj5VkxwLJtDZeHZQnGB8VgAwxwNZ013C9nxSCGpIfA4IwBioEHN+8cGOASloliUMHtiSDaDOCwFHPYiC3BAFJOGYlVNpEBGHMLZc9444ooxAAmk48h1Ialxu2lZDCFabYBhLpohA/FAFfehwW6p5BXzD8xiH3NQDP4awaNZvB2Bvo50Aw0g/9HBotI/jxjsP33Gaz+ewzSKwbTGwaQhiyiVVrBhPYDBtBGQVMfwcAQYAoGW84A2mgfMg3bAzRtCm7H6Rm+A+Jqmh9g6qUjk04MTMlg+eid3MkAt0Y9DKbIID93MMg/DLAoT/R2A/dbghnxbZ5ogAOhBv4NDky8pDYaMoDQKQbsiYF7xcDeYF4vDI7E4OB5UeTd/dTHxvPi0Gv/xIwd516TcG9zCQBv/MWP8GALfxr5M98zCMGAGqM0MvQYCm/r58wY/w1j7g0vAdw7nx1gHySQQuVP0p2RYn6dh0j+NIwtvbuMYGgBCayv80A/n+zzOuAqr4XKSK0C6tuM3OZwfsSMhPDEhXXH2qpBR5+JGydds2k7vsIaPEkdwxHyjv2LpO46ouPjeRnWHd/uuzJiJEnHv0XZXUfwjHSEdP0t6impu46Q/Uj/A7mI2W+oxsJ6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chem.wisc.edu/deptfiles/genchem/sstutorial/Text2/Tx21/Length/mmInch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 t="4016" r="33209" b="50000"/>
          <a:stretch/>
        </p:blipFill>
        <p:spPr bwMode="auto">
          <a:xfrm>
            <a:off x="1082705" y="1752600"/>
            <a:ext cx="769705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122904" y="1716592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609600"/>
            <a:ext cx="407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a planet that is 2.5 mm in diameter.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0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png;base64,iVBORw0KGgoAAAANSUhEUgAAAYMAAACCCAMAAACTkVQxAAAAgVBMVEX///8AAACoqKja2trt7e2kpKT7+/ve3t6UlJT39/eDg4M2Njb5+fk9PT3y8vJlZWVsbGx1dXVfX1+IiIi5ubmvr69BQUHNzc3FxcXm5uYsLCwhISFMTEzU1NScnJzu7u5ZWVmNjY0TExMbGxtQUFAxMTF6enq1tbULCwsXFxdGRkZKjv3WAAARBElEQVR4nO2dbYOqKheGJVNTy7cy09KsKZvp///Ah7UWUFnabnvmNHMe7g8hggrrUgQEMqokbIwBGmeZO+T4Q5gshhxfZuWQwxdJeBhy/DTLxkOOb8KkMhLGCsc0TWd1Aoe7i1t3Upk3/sVKuOh3JozRhtx/Wt3EM72U3FNG+1NyTeEyxhrcSEu6zihD1xyh38kauq7w37kFK4SfnFK4wu8sGrqO3J+NnKt4TsOvf32ck4nklin5U08cJ/zSTOR3FoxNMPvZY/OZ1eR2/+LGPE7BWGKEnMEIFM9ScNIkScl/Jv/sjN40PpD/EFJ4iPHSmLEd+pOIwpcxhR9idKwPEX/p0XmODbojf44OtwFdsJhQeEH7Rx8VOjtG8a1P8lsinsXIv2brG/+ksNCtGLmNSJ7074r0yp/yW5CR/5Mu6x0pfPJFyQk/LHFeYYYlhc992s0Y5bcRZgoPwnwHOt/ZJ7OEyejavGkdoZ8zCIHBkp7KiJ4OqxJPqSiiZFF12pE7H5E7ongnxhzcqMT+WBQtc3LtmdjfZOJ8K+Ga6HAbTHCjzml/QvuN8xYdZy3i+wG5NT37dkFF4Iz56E6Ff1zb6LprclcflLygIL+ZGMKPDrcho+PoNEYWkjs+i2zO6Li8FmaJyTUpnsNYStcRZhrNRTzhNuJ8wlxGJd2RSD4xmNFBgkFFJjFOkoG4aCpO6lnkWhQv5c8y5UbYOjqJeMTAnYn4sbBlIhlQOa4YHASDmvbbS7K1+UHnmfrkn4p4boFMbJ/5aKRgTYzyA7EI1uQuPih5W+Eva7rMmJgAA9zIfcFMMMqXIpszOs4Rr42TMFNJtjUVA2EmyxPxhBuHN+YyJoLBRDPQDPC8moGhGWCqNQPNQDPQDECawSsMRPtAMaCTfRuDc4vBrMXgiO2HC4OixaBoMShaDI4tBrMWA9E+UAzEcX/LYNRmQGa5ZWBTGhQD6ZcMpF8yEH7FQIZLBsKvGIhgxWBKjmIg/JKB9EsG0i8ZCL9iIMMlA+mXDKRfMhB+xUCGSwbSLxlIv2Qg/IqBzJ9kIM0hGUi/ZCD8twykJAMpyUBKMhBSDKQkAyHFQEoyEFIMpOrbPjjFQEgxIF0YCCkGQoqBkGJAujAQUgyEFAMhxUAkTzGQ8b3b4yUDdcHqxvt3DOZPGMQ/m4FZ33hfZ3Brju9hMG71xbYZ5Lfhdwzy4MZ7x6AVfsfAuc1zm4Hh3JjsjoHt3EZvM5jeht8xCG4Q3zNohd8xGLeObzNomfcxg7baDFq6Y9DSHYOW7hi0dMfgVncM2mozaOmOQVttBi3dMWirzaAlzUAzQGkGmsGvYJAMZOAPZPA5kMHnQAb+QAZJb/CfMZDfxzr0jMF0vuoLfsogb3q/2T9lUDZ5X/BTBqv5tC/4KYNR1Rv8Zwye6BmDZ3rG4ImeMniipwye6CmDJ9IMNAOUZqAZaAaawX+BwZEVb2bQX298on+EQRZHvZW/ZxrIwJjH8yGHD2WQR3E25Pr/CIOhGspgoIYyGCrNQDNAaQaagWagGWgGmgFIM9AMNAPNQDPQDECaQQhzY/03psHmNti98fq7NzPwYW7s7nyMnkf9Pi0Pm0GdvwOVbg7LdzKIjmd+CzqD+l61BmoEYy+d/rEnWt8rSzN4u346AxeGV9muLK8vW27gBHJqhto5dekYKTFJxM2doHeI0Hv1wxmMcRmDHTuL0fKWqMU6UJlhbI6jyGMm5zvUbGEYK6ZUw86shs1j9WMp/HAGOTKYMyamVVhUi118sGXkRQUr4CPqhcGBGHwdNqgzzKdbMLaJ4mTPokEL/HyjfgsDRp9siUHJG3VwV48PLLEfMKivTyG+uJf+sC/v36hfwmDGaJ4sMTgzkeDxmq0eMLheEsqR7c/FezsDevRLGExChvN0kUH2+SmLldTKnzI40oabDhr98I36JQysgMEdTwxG7Hbpt5jJsfGPyqIjO68GDb35dv0SBhW3PswQRwbzVskes3NIWhODwiPFUJvKjowV4SR/Z3dEv34NAxtLI2QQtcYWxpfKaKtuivd/UG1guxi0buF36tcwgKbCous5GAVbkLshBmdHLC4o7n13nEY+Y/1TMd6n38OA27+wkYHF1CRsfDf3102FAot9/NDXwi9iwMughupFbC0L94rFT+pF3l7OCK/Z4NIod0xHNrfHpqmY5qa5vY5Gj6FD4YH00ZGO2W4r/iYGOdtvgMHUl9acHqCl0MsgVkVQOJjB5AjLgNIYc2vGXzHCbju+f3n1jpIvqCKCuCfhW+MSEfaStWfn/SYG0O2AbbQV+0JzuhFbbp+URSUTpufVpdslGl5WzTYTq6Eme8VmVTWjQjFmB6taX72kYrbxmqaBd5AJUwN89G1wnoI9+90M4Ksr9hd5jMWjxeRM9rhjsG5iEkzI5HGT3agKB87UgPPOoMCpWMgt9uE72EzPgfKBw83Wa4VYPHt2kLDI5gzoK2Wwg8b+b2XgyW/++RejqQZWgY83lQuhsu4SaCyuqqowqTaluH7/BN3n8gj1+MhcXi1AK6eQsIiM6qk74VL+mWydKwbGtuC3zO9jQGugBGqhF7UVOAvrJN5yQe6q2Hxrmo+VbBk3dQYWRPwGoOZ2XnAGNfUhmnCfnxmeesHUTHrFwNnvrxgE59/J4OcpZbVtfNDq0g5/H+FzYUCRVMsoisEKGveKQQ7PpWYwXA52XDG69/P1ceys1/g4ji/VsZjttnmeO4s9wEhZGHBfni0BhmYwWPkM30hilfLcL3LzS6xoyDYyUszW/vEIr6HZFBjsue+4p74TzWCoTEafLtRz4D9+Dgr4jJc0WCtO2Rp8dWwBK81goFZ7UdLvqTvQ+Txv+TsaGZisltFiNnGDQA454GXRlU8zGKYFk/Y7qHoRfNVzKfC+XoRS72TUj2OwzctcdLQElwrlFHo6ZVXSHbuGfQkbbyEqj2HjpowDe6aXSMG1h/vsm+ONrdgM7EtCMmf8bOAFL1Sk+Soqkk7UlY485g/aB+KwH8zAhH+iYZ8NfilOLg2rFDIkR7NUvBmUXbW69nATrqDj7tL30OD9edU2a4zR1SHR9Qn22FaS/TlkjmD+iS2+/o+dpfy7E0g6dpK4PhRJK6isQrOh3U4W+skMuJkO3sTz2RpauzVbJqR6hR0M4ntlxW8188B3b9g+5E5oGPiVIGOyI8jYHgWDozxDZSxq7i7ZGnwIMRRhIaxzzSJQOKNTBEs2i+dNzfo79UK2X/qgowsD5v3V6oz9RXbENhmvhl66Qn4NA1jmAQeoJFihqG+6czw1mqWS4+Iz8ac9wACfg738jAAfzpBBa21XXlSE8tjPq92cAW1sG7YJ4GbAP9ixK+oQ6pB7eZYCkUK2w+IriGD7yobhzXyKEbteS81e/xwGwUZ1NOL912YwY0cso7oZREvx9Mfr8DGD9AkD2CpVh49hb+7M06esVK8TNxuyaMrbGJTMl8vdnk7jewZVRKVRNwPPI5PZLNz9LQMfGMTybihXgzuV/kZvY1C1LFZfqhUGMJCjWboZNA6ZeMEyjxi0l295yiDFwRr8Zb5bvXEg5NsYxO11xtkmxjdlBGw4A16OFts+BrE7w+Gm0ToQDHw6QdSIJ+yKARMnDx1kcAJZ8pvCDnoVwsX4TcNf3sagbg1zqNUbD25ZYGDgaJYeBjxsAf9gNze8Vt1UlM7XDKQyZCB0FuVf6a2xEvuej/4/6DmociFDMBjvefnUx6AEG5+4TzCI5RnEDX1dFo0pBD7JcwaWZc2PNHCYZOdVuGb+WyD8hPcBFsXtdzIkacTWvQwMnxfsh70hGbz2TuatqtsXiHm4e6P8K3obA5PNZL2ogjLnEQNea4x7GVTsZIPd/ooBfAqAZ7GUsXi04z+Tudf0vvbBQRm9gLrhQwb5137Zx8BhTQq1y79jwBFCX8OYHUURtFKX+Ff1vnZyJroGgpDBuup3dVN05WgW4zEDtz76MKjhb+umB1ZP4d1Pf1jLW+xvmSbyxv4iXiNMqtHcZx8w+qFmS9mlM7EVA1jHoYcB3MlQnHi3/UVJIv+w6lIvkievnSsG5idcJ/dhYPYkPrLkLa2Ed/abLsQAFeyNPF+qj9yCjay55mt5d2esEMf51GcX2viZHI6OgcHpcgax9sGI1fLY68rpmEkGwNCBheUpaP6WZvJ7vx9Mx1m6EPl2b2a0TlXX/lTOarXllyge1QYv7ncDioR71BmC1iH21dlteRCdiy4UlKdT+a6msv6O9n5pBu+XZvB+aQbvFzAwZ+vT85jXGifnV1v14Tnq+Uj1SKPz7MV6ymqzfHGKgbs8vzpDKjyHL6668CwjwCB7eaoWrzG+uuqUf+mb+ENNGHvxiMXLq+C77OUuoiM7vshgwtifMHixMMqLlxnImfZ/rh/KwGe+ZtAtzaBfmkGnNAPNoEeaQa80g1ekGfRKM+iXZtArzeAVaQa90gz6pRn0SjN4RZpBrzSDfmkGvdIMXpFm0CvNoF+aASovO/Z3MnBXHRMpOhnYZYeluxmUzuP93Qzyjmmv3QyCrCMjnQzsrONjbTeDEsdY9jPYdRzczcDpslsnA+ez4+LdDGbN4/3dDObs8f5uBivWAbqTQd41tbabgVhAupfBZP147Nk/ySAvOuzWzWDTHmAt1M1g9xcMOuaDdDPYv8xgjRnRDDQDzUAz0AzoXJqBZvBQmgFeXDPAozWDO30ngwxWhyjVTwYtS2TgwKlN/IGhweAlBsEIZiPhPphTmcMPMphakEqLH7vFADAMMpjisnoVpMjiPy4snoMM7JEr9hkWGH40lgwWYIpTLvYZI9hCBqtS/iwcEYUYYMpXKg8r+EEGmJHyJpvEYAsJzGXmKJvIYAvjcF1ItIt5TSWDAG7aAEJtyxV5RQZ2CvmyVADklRikkMp0DHmV+ScGi0gxsKDNZsHOEdwaE0syWMHkuxPMrlvAzyqUDPIzD81gcZ4VrEC0OksGwQdcAFabcA486eVMMgj2kK5PsCMsNTGG1YOQgQsPiY3LT3zCQgczUzKApbbspBT7jFkmGTSQQA+sEoPh6kwymMAswR3MJKwmMiPIYAE5HMGxmNe0kQwcmG1YwkTCVSTzigwcmM45LmBu/5KnvKwlg3wNAZ8wA+uLZ9P2t4KBewB0EOp+gRHgLMQAlsYy6lLkFfNPDCLYFAw8mcLR7gGDSDGIFIMDT1yJ+yBx2UYxwFXOfP7jwDJj5VkxwLJtDZeHZQnGB8VgAwxwNZ013C9nxSCGpIfA4IwBioEHN+8cGOASloliUMHtiSDaDOCwFHPYiC3BAFJOGYlVNpEBGHMLZc9444ooxAAmk48h1Ialxu2lZDCFabYBhLpohA/FAFfehwW6p5BXzD8xiH3NQDP4awaNZvB2Bvo50Aw0g/9HBotI/jxjsP33Gaz+ewzSKwbTGwaQhiyiVVrBhPYDBtBGQVMfwcAQYAoGW84A2mgfMg3bAzRtCm7H6Rm+A+Jqmh9g6qUjk04MTMlg+eid3MkAt0Y9DKbIID93MMg/DLAoT/R2A/dbghnxbZ5ogAOhBv4NDky8pDYaMoDQKQbsiYF7xcDeYF4vDI7E4OB5UeTd/dTHxvPi0Gv/xIwd516TcG9zCQBv/MWP8GALfxr5M98zCMGAGqM0MvQYCm/r58wY/w1j7g0vAdw7nx1gHySQQuVP0p2RYn6dh0j+NIwtvbuMYGgBCayv80A/n+zzOuAqr4XKSK0C6tuM3OZwfsSMhPDEhXXH2qpBR5+JGydds2k7vsIaPEkdwxHyjv2LpO46ouPjeRnWHd/uuzJiJEnHv0XZXUfwjHSEdP0t6impu46Q/Uj/A7mI2W+oxsJ6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4" name="Picture 4" descr="http://chem.wisc.edu/deptfiles/genchem/sstutorial/Text2/Tx21/Length/mmInch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5" t="4016" r="33209" b="50000"/>
          <a:stretch/>
        </p:blipFill>
        <p:spPr bwMode="auto">
          <a:xfrm>
            <a:off x="1082705" y="1752600"/>
            <a:ext cx="7697056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122904" y="1716592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9600" y="609600"/>
            <a:ext cx="4077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Draw a planet that is 2.5 mm in diameter.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122904" y="1565872"/>
            <a:ext cx="381000" cy="3332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2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ail.colonial.net/~hkaiter/astronomyimages09/metricmillime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72" y="1066800"/>
            <a:ext cx="8408614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5943600" y="2057400"/>
            <a:ext cx="1143000" cy="1066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81600" y="2514600"/>
            <a:ext cx="76200" cy="76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60842" y="1872734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356242" y="151886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838200"/>
            <a:ext cx="396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Planet must be 0.8 mm in diameter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491167"/>
              </p:ext>
            </p:extLst>
          </p:nvPr>
        </p:nvGraphicFramePr>
        <p:xfrm>
          <a:off x="255179" y="318976"/>
          <a:ext cx="8591111" cy="6531369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488143"/>
                <a:gridCol w="1609478"/>
                <a:gridCol w="474677"/>
                <a:gridCol w="1369885"/>
                <a:gridCol w="1505170"/>
                <a:gridCol w="721839"/>
                <a:gridCol w="1421919"/>
              </a:tblGrid>
              <a:tr h="1063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Body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Diameter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(km)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÷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 Diameter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÷2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Scale Radius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(cm)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3"/>
                        </a:rPr>
                        <a:t>Sun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1,391,900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10,000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139.2 cm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÷2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69.6 cm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4"/>
                        </a:rPr>
                        <a:t>Mercury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4,866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5"/>
                        </a:rPr>
                        <a:t>Venus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12,106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6"/>
                        </a:rPr>
                        <a:t>Earth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12,742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Moon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3,478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7"/>
                        </a:rPr>
                        <a:t>Mars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6,760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Ceres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950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8"/>
                        </a:rPr>
                        <a:t>Jupiter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142,984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9"/>
                        </a:rPr>
                        <a:t>Saturn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116,438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0"/>
                        </a:rPr>
                        <a:t>Uranus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46,940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1"/>
                        </a:rPr>
                        <a:t>Neptune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45,432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none" strike="noStrike" dirty="0">
                          <a:effectLst/>
                          <a:hlinkClick r:id="rId12"/>
                        </a:rPr>
                        <a:t>Pluto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2,274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  <a:tr h="3069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Eris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1,445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37" marR="6103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865421" y="1413166"/>
            <a:ext cx="1246909" cy="318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64726" y="1413166"/>
            <a:ext cx="1427019" cy="318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439894" y="1413166"/>
            <a:ext cx="1246909" cy="3325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8729" y="1413167"/>
            <a:ext cx="498760" cy="3186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5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7502</TotalTime>
  <Words>484</Words>
  <Application>Microsoft Office PowerPoint</Application>
  <PresentationFormat>On-screen Show (4:3)</PresentationFormat>
  <Paragraphs>351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Scale Model of the Solar System</vt:lpstr>
      <vt:lpstr>Content and Language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Finish your notes: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Scale Model of the Solar System</dc:title>
  <dc:creator>Mary Ann Seslar</dc:creator>
  <cp:lastModifiedBy>admin</cp:lastModifiedBy>
  <cp:revision>24</cp:revision>
  <cp:lastPrinted>2017-09-26T00:07:27Z</cp:lastPrinted>
  <dcterms:created xsi:type="dcterms:W3CDTF">2015-09-09T14:49:01Z</dcterms:created>
  <dcterms:modified xsi:type="dcterms:W3CDTF">2017-10-03T00:12:55Z</dcterms:modified>
</cp:coreProperties>
</file>