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6"/>
  </p:notesMasterIdLst>
  <p:sldIdLst>
    <p:sldId id="257" r:id="rId2"/>
    <p:sldId id="258" r:id="rId3"/>
    <p:sldId id="256" r:id="rId4"/>
    <p:sldId id="259" r:id="rId5"/>
    <p:sldId id="260" r:id="rId6"/>
    <p:sldId id="261" r:id="rId7"/>
    <p:sldId id="264" r:id="rId8"/>
    <p:sldId id="262" r:id="rId9"/>
    <p:sldId id="263" r:id="rId10"/>
    <p:sldId id="265" r:id="rId11"/>
    <p:sldId id="266" r:id="rId12"/>
    <p:sldId id="267" r:id="rId13"/>
    <p:sldId id="268" r:id="rId14"/>
    <p:sldId id="279"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7" r:id="rId31"/>
    <p:sldId id="286" r:id="rId32"/>
    <p:sldId id="285"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8C55E-B3D5-4DB2-BA7B-21A0CAF57E21}" type="datetimeFigureOut">
              <a:rPr lang="en-US" smtClean="0"/>
              <a:t>9/8/2017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8EC37-A53D-4479-AE72-8BCACFC2B767}" type="slidenum">
              <a:rPr lang="en-US" smtClean="0"/>
              <a:t>‹#›</a:t>
            </a:fld>
            <a:endParaRPr lang="en-US"/>
          </a:p>
        </p:txBody>
      </p:sp>
    </p:spTree>
    <p:extLst>
      <p:ext uri="{BB962C8B-B14F-4D97-AF65-F5344CB8AC3E}">
        <p14:creationId xmlns:p14="http://schemas.microsoft.com/office/powerpoint/2010/main" val="379411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8EC37-A53D-4479-AE72-8BCACFC2B767}" type="slidenum">
              <a:rPr lang="en-US" smtClean="0"/>
              <a:t>1</a:t>
            </a:fld>
            <a:endParaRPr lang="en-US"/>
          </a:p>
        </p:txBody>
      </p:sp>
    </p:spTree>
    <p:extLst>
      <p:ext uri="{BB962C8B-B14F-4D97-AF65-F5344CB8AC3E}">
        <p14:creationId xmlns:p14="http://schemas.microsoft.com/office/powerpoint/2010/main" val="269790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9F2F5E10-5301-4EE6-90D2-A6C4A3F62BED}"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56A676CB-F898-4770-83B0-1AABD38D6D18}"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4F2E2708-7EBD-44D0-B5F5-ECB3107677D8}"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56A676CB-F898-4770-83B0-1AABD38D6D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56A676CB-F898-4770-83B0-1AABD38D6D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F2E2708-7EBD-44D0-B5F5-ECB3107677D8}"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56A676CB-F898-4770-83B0-1AABD38D6D18}"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4F2E2708-7EBD-44D0-B5F5-ECB3107677D8}"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56A676CB-F898-4770-83B0-1AABD38D6D18}"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E2708-7EBD-44D0-B5F5-ECB3107677D8}"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56A676CB-F898-4770-83B0-1AABD38D6D18}"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E2708-7EBD-44D0-B5F5-ECB3107677D8}"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676CB-F898-4770-83B0-1AABD38D6D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4F2E2708-7EBD-44D0-B5F5-ECB3107677D8}" type="datetimeFigureOut">
              <a:rPr lang="en-US" smtClean="0"/>
              <a:t>9/8/2017</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56A676CB-F898-4770-83B0-1AABD38D6D18}"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1680881"/>
            <a:ext cx="3273552" cy="2357719"/>
          </a:xfrm>
        </p:spPr>
        <p:txBody>
          <a:bodyPr>
            <a:normAutofit/>
          </a:bodyPr>
          <a:lstStyle/>
          <a:p>
            <a:r>
              <a:rPr lang="en-US" sz="6600" dirty="0" smtClean="0"/>
              <a:t>Current Event Article Marking</a:t>
            </a:r>
            <a:endParaRPr lang="en-US" sz="6600" dirty="0"/>
          </a:p>
        </p:txBody>
      </p:sp>
      <p:sp>
        <p:nvSpPr>
          <p:cNvPr id="4" name="Subtitle 3"/>
          <p:cNvSpPr>
            <a:spLocks noGrp="1"/>
          </p:cNvSpPr>
          <p:nvPr>
            <p:ph type="subTitle" idx="1"/>
          </p:nvPr>
        </p:nvSpPr>
        <p:spPr>
          <a:xfrm>
            <a:off x="4648200" y="4343400"/>
            <a:ext cx="3273552" cy="530352"/>
          </a:xfrm>
        </p:spPr>
        <p:txBody>
          <a:bodyPr/>
          <a:lstStyle/>
          <a:p>
            <a:r>
              <a:rPr lang="en-US" dirty="0" smtClean="0"/>
              <a:t>A marking text method</a:t>
            </a:r>
            <a:endParaRPr lang="en-US" dirty="0"/>
          </a:p>
        </p:txBody>
      </p:sp>
    </p:spTree>
    <p:extLst>
      <p:ext uri="{BB962C8B-B14F-4D97-AF65-F5344CB8AC3E}">
        <p14:creationId xmlns:p14="http://schemas.microsoft.com/office/powerpoint/2010/main" val="579026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 marking</a:t>
            </a:r>
            <a:endParaRPr lang="en-US" dirty="0"/>
          </a:p>
        </p:txBody>
      </p:sp>
      <p:pic>
        <p:nvPicPr>
          <p:cNvPr id="5" name="Picture 4"/>
          <p:cNvPicPr>
            <a:picLocks noChangeAspect="1"/>
          </p:cNvPicPr>
          <p:nvPr/>
        </p:nvPicPr>
        <p:blipFill>
          <a:blip r:embed="rId2"/>
          <a:stretch>
            <a:fillRect/>
          </a:stretch>
        </p:blipFill>
        <p:spPr>
          <a:xfrm rot="10800000">
            <a:off x="2057400" y="1524000"/>
            <a:ext cx="6705600" cy="5029200"/>
          </a:xfrm>
          <a:prstGeom prst="rect">
            <a:avLst/>
          </a:prstGeom>
        </p:spPr>
      </p:pic>
      <p:sp>
        <p:nvSpPr>
          <p:cNvPr id="6" name="TextBox 5"/>
          <p:cNvSpPr txBox="1"/>
          <p:nvPr/>
        </p:nvSpPr>
        <p:spPr>
          <a:xfrm>
            <a:off x="533401" y="2057400"/>
            <a:ext cx="1371600" cy="3970318"/>
          </a:xfrm>
          <a:prstGeom prst="rect">
            <a:avLst/>
          </a:prstGeom>
          <a:noFill/>
        </p:spPr>
        <p:txBody>
          <a:bodyPr wrap="square" rtlCol="0">
            <a:spAutoFit/>
          </a:bodyPr>
          <a:lstStyle/>
          <a:p>
            <a:r>
              <a:rPr lang="en-US" dirty="0" smtClean="0"/>
              <a:t>I chose the color blue to highlight the words.</a:t>
            </a:r>
          </a:p>
          <a:p>
            <a:endParaRPr lang="en-US" dirty="0"/>
          </a:p>
          <a:p>
            <a:r>
              <a:rPr lang="en-US" dirty="0" smtClean="0"/>
              <a:t>You must mark at least 5 words.  You can always mark more!</a:t>
            </a:r>
            <a:endParaRPr lang="en-US" dirty="0"/>
          </a:p>
        </p:txBody>
      </p:sp>
    </p:spTree>
    <p:extLst>
      <p:ext uri="{BB962C8B-B14F-4D97-AF65-F5344CB8AC3E}">
        <p14:creationId xmlns:p14="http://schemas.microsoft.com/office/powerpoint/2010/main" val="161258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(continued)</a:t>
            </a:r>
            <a:endParaRPr lang="en-US" dirty="0"/>
          </a:p>
        </p:txBody>
      </p:sp>
      <p:sp>
        <p:nvSpPr>
          <p:cNvPr id="4" name="Content Placeholder 3"/>
          <p:cNvSpPr>
            <a:spLocks noGrp="1"/>
          </p:cNvSpPr>
          <p:nvPr>
            <p:ph idx="1"/>
          </p:nvPr>
        </p:nvSpPr>
        <p:spPr/>
        <p:txBody>
          <a:bodyPr>
            <a:normAutofit/>
          </a:bodyPr>
          <a:lstStyle/>
          <a:p>
            <a:r>
              <a:rPr lang="en-US" dirty="0" smtClean="0"/>
              <a:t>Words </a:t>
            </a:r>
            <a:r>
              <a:rPr lang="en-US" dirty="0"/>
              <a:t>you’ve never heard of</a:t>
            </a:r>
          </a:p>
          <a:p>
            <a:r>
              <a:rPr lang="en-US" dirty="0" smtClean="0"/>
              <a:t>Words </a:t>
            </a:r>
            <a:r>
              <a:rPr lang="en-US" dirty="0"/>
              <a:t>you don’t know the meaning of</a:t>
            </a:r>
          </a:p>
          <a:p>
            <a:r>
              <a:rPr lang="en-US" dirty="0" smtClean="0"/>
              <a:t>Words </a:t>
            </a:r>
            <a:r>
              <a:rPr lang="en-US" dirty="0"/>
              <a:t>you’re not sure about</a:t>
            </a:r>
          </a:p>
          <a:p>
            <a:r>
              <a:rPr lang="en-US" dirty="0" smtClean="0"/>
              <a:t>Words </a:t>
            </a:r>
            <a:r>
              <a:rPr lang="en-US" dirty="0"/>
              <a:t>you can’t give a definition for</a:t>
            </a:r>
          </a:p>
          <a:p>
            <a:r>
              <a:rPr lang="en-US" dirty="0" smtClean="0"/>
              <a:t>Words </a:t>
            </a:r>
            <a:r>
              <a:rPr lang="en-US" dirty="0"/>
              <a:t>you know when you read but never use when you speak or write</a:t>
            </a:r>
          </a:p>
          <a:p>
            <a:endParaRPr lang="en-US" b="1" dirty="0"/>
          </a:p>
        </p:txBody>
      </p:sp>
      <p:sp>
        <p:nvSpPr>
          <p:cNvPr id="5" name="Text Placeholder 4"/>
          <p:cNvSpPr>
            <a:spLocks noGrp="1"/>
          </p:cNvSpPr>
          <p:nvPr>
            <p:ph type="body" sz="half" idx="2"/>
          </p:nvPr>
        </p:nvSpPr>
        <p:spPr/>
        <p:txBody>
          <a:bodyPr>
            <a:normAutofit lnSpcReduction="10000"/>
          </a:bodyPr>
          <a:lstStyle/>
          <a:p>
            <a:r>
              <a:rPr lang="en-US" dirty="0" smtClean="0"/>
              <a:t>What words do you mark for vocabulary?</a:t>
            </a:r>
          </a:p>
          <a:p>
            <a:r>
              <a:rPr lang="en-US" dirty="0" smtClean="0"/>
              <a:t>The obvious words to mark are words you don’t know, but what if you know all the words in the article?</a:t>
            </a:r>
            <a:endParaRPr lang="en-US" dirty="0"/>
          </a:p>
        </p:txBody>
      </p:sp>
      <p:sp>
        <p:nvSpPr>
          <p:cNvPr id="6" name="TextBox 5"/>
          <p:cNvSpPr txBox="1"/>
          <p:nvPr/>
        </p:nvSpPr>
        <p:spPr>
          <a:xfrm>
            <a:off x="914400" y="5486400"/>
            <a:ext cx="7802457" cy="461665"/>
          </a:xfrm>
          <a:prstGeom prst="rect">
            <a:avLst/>
          </a:prstGeom>
          <a:noFill/>
        </p:spPr>
        <p:txBody>
          <a:bodyPr wrap="none" rtlCol="0">
            <a:spAutoFit/>
          </a:bodyPr>
          <a:lstStyle/>
          <a:p>
            <a:r>
              <a:rPr lang="en-US" sz="2400" b="1" i="1" u="sng" dirty="0" smtClean="0">
                <a:solidFill>
                  <a:schemeClr val="accent1">
                    <a:lumMod val="75000"/>
                  </a:schemeClr>
                </a:solidFill>
              </a:rPr>
              <a:t>You should probably be able to find enough words now!</a:t>
            </a:r>
            <a:endParaRPr lang="en-US" sz="2400" b="1" i="1" u="sng" dirty="0">
              <a:solidFill>
                <a:schemeClr val="accent1">
                  <a:lumMod val="75000"/>
                </a:schemeClr>
              </a:solidFill>
            </a:endParaRPr>
          </a:p>
        </p:txBody>
      </p:sp>
    </p:spTree>
    <p:extLst>
      <p:ext uri="{BB962C8B-B14F-4D97-AF65-F5344CB8AC3E}">
        <p14:creationId xmlns:p14="http://schemas.microsoft.com/office/powerpoint/2010/main" val="77483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 (continued</a:t>
            </a:r>
            <a:r>
              <a:rPr lang="en-US" dirty="0"/>
              <a:t>)</a:t>
            </a:r>
          </a:p>
        </p:txBody>
      </p:sp>
      <p:sp>
        <p:nvSpPr>
          <p:cNvPr id="7" name="Content Placeholder 6"/>
          <p:cNvSpPr>
            <a:spLocks noGrp="1"/>
          </p:cNvSpPr>
          <p:nvPr>
            <p:ph idx="1"/>
          </p:nvPr>
        </p:nvSpPr>
        <p:spPr/>
        <p:txBody>
          <a:bodyPr/>
          <a:lstStyle/>
          <a:p>
            <a:r>
              <a:rPr lang="en-US" dirty="0" smtClean="0"/>
              <a:t>Write </a:t>
            </a:r>
            <a:r>
              <a:rPr lang="en-US" dirty="0"/>
              <a:t>the definition in the margins </a:t>
            </a:r>
            <a:r>
              <a:rPr lang="en-US" b="1" i="1" u="sng" dirty="0"/>
              <a:t>or</a:t>
            </a:r>
            <a:endParaRPr lang="en-US" dirty="0"/>
          </a:p>
          <a:p>
            <a:r>
              <a:rPr lang="en-US" dirty="0" smtClean="0"/>
              <a:t>Write </a:t>
            </a:r>
            <a:r>
              <a:rPr lang="en-US" dirty="0"/>
              <a:t>the definitions all together in one </a:t>
            </a:r>
            <a:r>
              <a:rPr lang="en-US" dirty="0" smtClean="0"/>
              <a:t>area</a:t>
            </a:r>
          </a:p>
          <a:p>
            <a:r>
              <a:rPr lang="en-US" dirty="0" smtClean="0"/>
              <a:t>If you can’t write on the article, writing the definitions in one area of your paper is a good option.</a:t>
            </a:r>
          </a:p>
          <a:p>
            <a:r>
              <a:rPr lang="en-US" dirty="0" smtClean="0"/>
              <a:t>I chose option one for my article as seen in the next slide</a:t>
            </a:r>
            <a:endParaRPr lang="en-US" dirty="0"/>
          </a:p>
          <a:p>
            <a:endParaRPr lang="en-US" dirty="0"/>
          </a:p>
        </p:txBody>
      </p:sp>
      <p:sp>
        <p:nvSpPr>
          <p:cNvPr id="8" name="Text Placeholder 7"/>
          <p:cNvSpPr>
            <a:spLocks noGrp="1"/>
          </p:cNvSpPr>
          <p:nvPr>
            <p:ph type="body" sz="half" idx="2"/>
          </p:nvPr>
        </p:nvSpPr>
        <p:spPr/>
        <p:txBody>
          <a:bodyPr>
            <a:normAutofit/>
          </a:bodyPr>
          <a:lstStyle/>
          <a:p>
            <a:r>
              <a:rPr lang="en-US" sz="1800" dirty="0"/>
              <a:t>Write short definition of the words you choose </a:t>
            </a:r>
          </a:p>
        </p:txBody>
      </p:sp>
    </p:spTree>
    <p:extLst>
      <p:ext uri="{BB962C8B-B14F-4D97-AF65-F5344CB8AC3E}">
        <p14:creationId xmlns:p14="http://schemas.microsoft.com/office/powerpoint/2010/main" val="147143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 Definitions</a:t>
            </a:r>
            <a:endParaRPr lang="en-US" dirty="0"/>
          </a:p>
        </p:txBody>
      </p:sp>
      <p:pic>
        <p:nvPicPr>
          <p:cNvPr id="6" name="Picture 5"/>
          <p:cNvPicPr>
            <a:picLocks noChangeAspect="1"/>
          </p:cNvPicPr>
          <p:nvPr/>
        </p:nvPicPr>
        <p:blipFill rotWithShape="1">
          <a:blip r:embed="rId2"/>
          <a:srcRect b="2389"/>
          <a:stretch/>
        </p:blipFill>
        <p:spPr>
          <a:xfrm rot="10800000">
            <a:off x="304800" y="1371600"/>
            <a:ext cx="7239000" cy="5299528"/>
          </a:xfrm>
          <a:prstGeom prst="rect">
            <a:avLst/>
          </a:prstGeom>
        </p:spPr>
      </p:pic>
      <p:sp>
        <p:nvSpPr>
          <p:cNvPr id="7" name="TextBox 6"/>
          <p:cNvSpPr txBox="1"/>
          <p:nvPr/>
        </p:nvSpPr>
        <p:spPr>
          <a:xfrm>
            <a:off x="7543800" y="2133600"/>
            <a:ext cx="1600201" cy="3416320"/>
          </a:xfrm>
          <a:prstGeom prst="rect">
            <a:avLst/>
          </a:prstGeom>
          <a:noFill/>
        </p:spPr>
        <p:txBody>
          <a:bodyPr wrap="square" rtlCol="0">
            <a:spAutoFit/>
          </a:bodyPr>
          <a:lstStyle/>
          <a:p>
            <a:r>
              <a:rPr lang="en-US" dirty="0" smtClean="0">
                <a:solidFill>
                  <a:srgbClr val="577204"/>
                </a:solidFill>
              </a:rPr>
              <a:t>Notice that I started to make my key in the corner. The words are highlighted and the definitions are outlined in that same color. </a:t>
            </a:r>
            <a:endParaRPr lang="en-US" dirty="0">
              <a:solidFill>
                <a:srgbClr val="577204"/>
              </a:solidFill>
            </a:endParaRPr>
          </a:p>
        </p:txBody>
      </p:sp>
      <p:cxnSp>
        <p:nvCxnSpPr>
          <p:cNvPr id="9" name="Straight Arrow Connector 8"/>
          <p:cNvCxnSpPr/>
          <p:nvPr/>
        </p:nvCxnSpPr>
        <p:spPr>
          <a:xfrm flipH="1" flipV="1">
            <a:off x="7010400" y="1676400"/>
            <a:ext cx="914400" cy="381000"/>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4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Re-Read the Article</a:t>
            </a:r>
            <a:endParaRPr lang="en-US" dirty="0"/>
          </a:p>
        </p:txBody>
      </p:sp>
      <p:sp>
        <p:nvSpPr>
          <p:cNvPr id="4" name="Text Placeholder 3"/>
          <p:cNvSpPr>
            <a:spLocks noGrp="1"/>
          </p:cNvSpPr>
          <p:nvPr>
            <p:ph type="body" idx="1"/>
          </p:nvPr>
        </p:nvSpPr>
        <p:spPr/>
        <p:txBody>
          <a:bodyPr/>
          <a:lstStyle/>
          <a:p>
            <a:r>
              <a:rPr lang="en-US" dirty="0" smtClean="0"/>
              <a:t>Now that you know what the words mean, re-read the article.</a:t>
            </a:r>
          </a:p>
          <a:p>
            <a:r>
              <a:rPr lang="en-US" dirty="0" smtClean="0"/>
              <a:t>Does the article make more sense? </a:t>
            </a:r>
            <a:endParaRPr lang="en-US" dirty="0"/>
          </a:p>
          <a:p>
            <a:r>
              <a:rPr lang="en-US" dirty="0" smtClean="0"/>
              <a:t>Do you get a better idea </a:t>
            </a:r>
            <a:r>
              <a:rPr lang="en-US" dirty="0"/>
              <a:t>o</a:t>
            </a:r>
            <a:r>
              <a:rPr lang="en-US" dirty="0" smtClean="0"/>
              <a:t>f the meaning now?</a:t>
            </a:r>
            <a:endParaRPr lang="en-US" dirty="0"/>
          </a:p>
        </p:txBody>
      </p:sp>
    </p:spTree>
    <p:extLst>
      <p:ext uri="{BB962C8B-B14F-4D97-AF65-F5344CB8AC3E}">
        <p14:creationId xmlns:p14="http://schemas.microsoft.com/office/powerpoint/2010/main" val="2040413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Annotations</a:t>
            </a:r>
            <a:endParaRPr lang="en-US" dirty="0"/>
          </a:p>
        </p:txBody>
      </p:sp>
      <p:sp>
        <p:nvSpPr>
          <p:cNvPr id="4" name="Text Placeholder 3"/>
          <p:cNvSpPr>
            <a:spLocks noGrp="1"/>
          </p:cNvSpPr>
          <p:nvPr>
            <p:ph type="body" idx="1"/>
          </p:nvPr>
        </p:nvSpPr>
        <p:spPr/>
        <p:txBody>
          <a:bodyPr/>
          <a:lstStyle/>
          <a:p>
            <a:r>
              <a:rPr lang="en-US" dirty="0" smtClean="0"/>
              <a:t>What random things go through your head as you read the article?</a:t>
            </a:r>
          </a:p>
          <a:p>
            <a:r>
              <a:rPr lang="en-US" dirty="0" smtClean="0"/>
              <a:t>What connections can you make to your life?</a:t>
            </a:r>
            <a:endParaRPr lang="en-US" dirty="0"/>
          </a:p>
        </p:txBody>
      </p:sp>
    </p:spTree>
    <p:extLst>
      <p:ext uri="{BB962C8B-B14F-4D97-AF65-F5344CB8AC3E}">
        <p14:creationId xmlns:p14="http://schemas.microsoft.com/office/powerpoint/2010/main" val="3165578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Annotations</a:t>
            </a:r>
            <a:endParaRPr lang="en-US" sz="3200" dirty="0"/>
          </a:p>
        </p:txBody>
      </p:sp>
      <p:sp>
        <p:nvSpPr>
          <p:cNvPr id="5" name="Content Placeholder 4"/>
          <p:cNvSpPr>
            <a:spLocks noGrp="1"/>
          </p:cNvSpPr>
          <p:nvPr>
            <p:ph idx="1"/>
          </p:nvPr>
        </p:nvSpPr>
        <p:spPr>
          <a:xfrm>
            <a:off x="2667000" y="1524000"/>
            <a:ext cx="5710239" cy="5181600"/>
          </a:xfrm>
        </p:spPr>
        <p:txBody>
          <a:bodyPr>
            <a:normAutofit/>
          </a:bodyPr>
          <a:lstStyle/>
          <a:p>
            <a:r>
              <a:rPr lang="en-US" sz="2000" dirty="0" smtClean="0"/>
              <a:t>These </a:t>
            </a:r>
            <a:r>
              <a:rPr lang="en-US" sz="2000" dirty="0"/>
              <a:t>notations are about individual sentences or passages in the reading, not about the whole article.</a:t>
            </a:r>
          </a:p>
          <a:p>
            <a:pPr lvl="1"/>
            <a:r>
              <a:rPr lang="en-US" sz="2000" dirty="0" smtClean="0"/>
              <a:t>Write </a:t>
            </a:r>
            <a:r>
              <a:rPr lang="en-US" sz="2000" dirty="0"/>
              <a:t>a question you may have about the reading</a:t>
            </a:r>
          </a:p>
          <a:p>
            <a:pPr lvl="1"/>
            <a:r>
              <a:rPr lang="en-US" sz="2000" dirty="0" smtClean="0"/>
              <a:t>Make </a:t>
            </a:r>
            <a:r>
              <a:rPr lang="en-US" sz="2000" dirty="0"/>
              <a:t>a comment on the reading</a:t>
            </a:r>
          </a:p>
          <a:p>
            <a:pPr lvl="1"/>
            <a:r>
              <a:rPr lang="en-US" sz="2000" dirty="0" smtClean="0"/>
              <a:t>Write </a:t>
            </a:r>
            <a:r>
              <a:rPr lang="en-US" sz="2000" dirty="0"/>
              <a:t>an opinion about something in the </a:t>
            </a:r>
            <a:r>
              <a:rPr lang="en-US" sz="2000" dirty="0" smtClean="0"/>
              <a:t>text</a:t>
            </a:r>
          </a:p>
          <a:p>
            <a:pPr lvl="1"/>
            <a:r>
              <a:rPr lang="en-US" sz="2000" dirty="0" smtClean="0"/>
              <a:t>Use the annotation/response starters from the Cornell Note-taking notes if needed.</a:t>
            </a:r>
          </a:p>
          <a:p>
            <a:r>
              <a:rPr lang="en-US" sz="2000" dirty="0" smtClean="0"/>
              <a:t>As with the definitions, if you can’t write on the article itself, write the annotations in one area of your paper labeled as such.</a:t>
            </a:r>
            <a:endParaRPr lang="en-US" sz="2000" dirty="0"/>
          </a:p>
          <a:p>
            <a:r>
              <a:rPr lang="en-US" sz="2000" dirty="0" smtClean="0"/>
              <a:t>You should write whatever pops into your head! These can be very profound thoughts!</a:t>
            </a:r>
            <a:endParaRPr lang="en-US" sz="2000" dirty="0"/>
          </a:p>
        </p:txBody>
      </p:sp>
      <p:sp>
        <p:nvSpPr>
          <p:cNvPr id="6" name="Text Placeholder 5"/>
          <p:cNvSpPr>
            <a:spLocks noGrp="1"/>
          </p:cNvSpPr>
          <p:nvPr>
            <p:ph type="body" sz="half" idx="2"/>
          </p:nvPr>
        </p:nvSpPr>
        <p:spPr/>
        <p:txBody>
          <a:bodyPr/>
          <a:lstStyle/>
          <a:p>
            <a:r>
              <a:rPr lang="en-US" i="1" u="sng" dirty="0"/>
              <a:t>Make </a:t>
            </a:r>
            <a:r>
              <a:rPr lang="en-US" i="1" u="sng" dirty="0" smtClean="0"/>
              <a:t>annotations </a:t>
            </a:r>
            <a:r>
              <a:rPr lang="en-US" i="1" u="sng" dirty="0"/>
              <a:t>in the margins</a:t>
            </a:r>
            <a:r>
              <a:rPr lang="en-US" u="sng" dirty="0"/>
              <a:t> (</a:t>
            </a:r>
            <a:r>
              <a:rPr lang="en-US" i="1" dirty="0"/>
              <a:t>at least</a:t>
            </a:r>
            <a:r>
              <a:rPr lang="en-US" dirty="0"/>
              <a:t> 5 </a:t>
            </a:r>
            <a:r>
              <a:rPr lang="en-US" i="1" dirty="0"/>
              <a:t>notations)</a:t>
            </a:r>
          </a:p>
        </p:txBody>
      </p:sp>
    </p:spTree>
    <p:extLst>
      <p:ext uri="{BB962C8B-B14F-4D97-AF65-F5344CB8AC3E}">
        <p14:creationId xmlns:p14="http://schemas.microsoft.com/office/powerpoint/2010/main" val="301331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Annotations</a:t>
            </a:r>
            <a:endParaRPr lang="en-US" dirty="0"/>
          </a:p>
        </p:txBody>
      </p:sp>
      <p:pic>
        <p:nvPicPr>
          <p:cNvPr id="6" name="Picture 5"/>
          <p:cNvPicPr>
            <a:picLocks noChangeAspect="1"/>
          </p:cNvPicPr>
          <p:nvPr/>
        </p:nvPicPr>
        <p:blipFill rotWithShape="1">
          <a:blip r:embed="rId2"/>
          <a:srcRect l="7201" b="2525"/>
          <a:stretch/>
        </p:blipFill>
        <p:spPr>
          <a:xfrm rot="10800000">
            <a:off x="152400" y="1066800"/>
            <a:ext cx="7086600" cy="5582740"/>
          </a:xfrm>
          <a:prstGeom prst="rect">
            <a:avLst/>
          </a:prstGeom>
        </p:spPr>
      </p:pic>
      <p:sp>
        <p:nvSpPr>
          <p:cNvPr id="7" name="TextBox 6"/>
          <p:cNvSpPr txBox="1"/>
          <p:nvPr/>
        </p:nvSpPr>
        <p:spPr>
          <a:xfrm>
            <a:off x="7315200" y="1524000"/>
            <a:ext cx="1676400" cy="3693319"/>
          </a:xfrm>
          <a:prstGeom prst="rect">
            <a:avLst/>
          </a:prstGeom>
          <a:noFill/>
        </p:spPr>
        <p:txBody>
          <a:bodyPr wrap="square" rtlCol="0">
            <a:spAutoFit/>
          </a:bodyPr>
          <a:lstStyle/>
          <a:p>
            <a:r>
              <a:rPr lang="en-US" dirty="0" smtClean="0">
                <a:solidFill>
                  <a:srgbClr val="577204"/>
                </a:solidFill>
              </a:rPr>
              <a:t>I used a different color and shape to differentiate between the vocabulary and annotations.</a:t>
            </a:r>
          </a:p>
          <a:p>
            <a:r>
              <a:rPr lang="en-US" dirty="0" smtClean="0">
                <a:solidFill>
                  <a:srgbClr val="577204"/>
                </a:solidFill>
              </a:rPr>
              <a:t>I have also added the annotations to the key.</a:t>
            </a:r>
            <a:endParaRPr lang="en-US" dirty="0">
              <a:solidFill>
                <a:srgbClr val="577204"/>
              </a:solidFill>
            </a:endParaRPr>
          </a:p>
        </p:txBody>
      </p:sp>
    </p:spTree>
    <p:extLst>
      <p:ext uri="{BB962C8B-B14F-4D97-AF65-F5344CB8AC3E}">
        <p14:creationId xmlns:p14="http://schemas.microsoft.com/office/powerpoint/2010/main" val="4087349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 Ideas</a:t>
            </a:r>
            <a:endParaRPr lang="en-US" dirty="0"/>
          </a:p>
        </p:txBody>
      </p:sp>
      <p:sp>
        <p:nvSpPr>
          <p:cNvPr id="4" name="Text Placeholder 3"/>
          <p:cNvSpPr>
            <a:spLocks noGrp="1"/>
          </p:cNvSpPr>
          <p:nvPr>
            <p:ph type="body" idx="1"/>
          </p:nvPr>
        </p:nvSpPr>
        <p:spPr/>
        <p:txBody>
          <a:bodyPr/>
          <a:lstStyle/>
          <a:p>
            <a:r>
              <a:rPr lang="en-US" dirty="0" smtClean="0"/>
              <a:t>What are the main ideas that the author wants you to understand?</a:t>
            </a:r>
            <a:endParaRPr lang="en-US" dirty="0"/>
          </a:p>
        </p:txBody>
      </p:sp>
    </p:spTree>
    <p:extLst>
      <p:ext uri="{BB962C8B-B14F-4D97-AF65-F5344CB8AC3E}">
        <p14:creationId xmlns:p14="http://schemas.microsoft.com/office/powerpoint/2010/main" val="474263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Main Ideas</a:t>
            </a:r>
            <a:endParaRPr lang="en-US" sz="3200" dirty="0"/>
          </a:p>
        </p:txBody>
      </p:sp>
      <p:sp>
        <p:nvSpPr>
          <p:cNvPr id="5" name="Content Placeholder 4"/>
          <p:cNvSpPr>
            <a:spLocks noGrp="1"/>
          </p:cNvSpPr>
          <p:nvPr>
            <p:ph idx="1"/>
          </p:nvPr>
        </p:nvSpPr>
        <p:spPr/>
        <p:txBody>
          <a:bodyPr>
            <a:normAutofit lnSpcReduction="10000"/>
          </a:bodyPr>
          <a:lstStyle/>
          <a:p>
            <a:r>
              <a:rPr lang="en-US" sz="2400" dirty="0" smtClean="0"/>
              <a:t>Using a different color, highlight or underline the main ideas of the article.</a:t>
            </a:r>
          </a:p>
          <a:p>
            <a:r>
              <a:rPr lang="en-US" sz="2400" dirty="0" smtClean="0"/>
              <a:t>This is not just the one main idea of the article, the main ideas can also include the supporting ideas, too.</a:t>
            </a:r>
          </a:p>
          <a:p>
            <a:r>
              <a:rPr lang="en-US" sz="2400" dirty="0" smtClean="0"/>
              <a:t>You will be using these ideas to write a summary later so get enough information</a:t>
            </a:r>
            <a:r>
              <a:rPr lang="en-US" dirty="0" smtClean="0"/>
              <a:t>.</a:t>
            </a:r>
            <a:endParaRPr lang="en-US" dirty="0"/>
          </a:p>
        </p:txBody>
      </p:sp>
    </p:spTree>
    <p:extLst>
      <p:ext uri="{BB962C8B-B14F-4D97-AF65-F5344CB8AC3E}">
        <p14:creationId xmlns:p14="http://schemas.microsoft.com/office/powerpoint/2010/main" val="331584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the text.</a:t>
            </a:r>
            <a:endParaRPr lang="en-US" dirty="0"/>
          </a:p>
        </p:txBody>
      </p:sp>
      <p:sp>
        <p:nvSpPr>
          <p:cNvPr id="3" name="Content Placeholder 2"/>
          <p:cNvSpPr>
            <a:spLocks noGrp="1"/>
          </p:cNvSpPr>
          <p:nvPr>
            <p:ph idx="1"/>
          </p:nvPr>
        </p:nvSpPr>
        <p:spPr/>
        <p:txBody>
          <a:bodyPr/>
          <a:lstStyle/>
          <a:p>
            <a:r>
              <a:rPr lang="en-US" dirty="0"/>
              <a:t>This method will help you to thoroughly understand an article </a:t>
            </a:r>
            <a:r>
              <a:rPr lang="en-US" dirty="0" smtClean="0"/>
              <a:t>or </a:t>
            </a:r>
            <a:r>
              <a:rPr lang="en-US" dirty="0"/>
              <a:t>some current event that you read.</a:t>
            </a:r>
          </a:p>
          <a:p>
            <a:r>
              <a:rPr lang="en-US" dirty="0"/>
              <a:t>In this class, you will be given various articles to read and mark.  </a:t>
            </a:r>
          </a:p>
          <a:p>
            <a:r>
              <a:rPr lang="en-US" dirty="0" smtClean="0"/>
              <a:t>This method can also be used to mark a text book or other book you read. </a:t>
            </a:r>
          </a:p>
          <a:p>
            <a:r>
              <a:rPr lang="en-US" dirty="0" smtClean="0"/>
              <a:t>If you cannot write on the article or book itself, adapt this method with post-it notes.</a:t>
            </a:r>
          </a:p>
          <a:p>
            <a:endParaRPr lang="en-US" dirty="0"/>
          </a:p>
        </p:txBody>
      </p:sp>
    </p:spTree>
    <p:extLst>
      <p:ext uri="{BB962C8B-B14F-4D97-AF65-F5344CB8AC3E}">
        <p14:creationId xmlns:p14="http://schemas.microsoft.com/office/powerpoint/2010/main" val="2926911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 Ideas</a:t>
            </a:r>
            <a:endParaRPr lang="en-US" dirty="0"/>
          </a:p>
        </p:txBody>
      </p:sp>
      <p:pic>
        <p:nvPicPr>
          <p:cNvPr id="5" name="Picture 4"/>
          <p:cNvPicPr>
            <a:picLocks noChangeAspect="1"/>
          </p:cNvPicPr>
          <p:nvPr/>
        </p:nvPicPr>
        <p:blipFill rotWithShape="1">
          <a:blip r:embed="rId2"/>
          <a:srcRect l="5149" b="1472"/>
          <a:stretch/>
        </p:blipFill>
        <p:spPr>
          <a:xfrm rot="10800000">
            <a:off x="152400" y="1066800"/>
            <a:ext cx="7239001" cy="5639666"/>
          </a:xfrm>
          <a:prstGeom prst="rect">
            <a:avLst/>
          </a:prstGeom>
        </p:spPr>
      </p:pic>
      <p:sp>
        <p:nvSpPr>
          <p:cNvPr id="6" name="TextBox 5"/>
          <p:cNvSpPr txBox="1"/>
          <p:nvPr/>
        </p:nvSpPr>
        <p:spPr>
          <a:xfrm>
            <a:off x="7620001" y="1905000"/>
            <a:ext cx="1524000" cy="4524316"/>
          </a:xfrm>
          <a:prstGeom prst="rect">
            <a:avLst/>
          </a:prstGeom>
          <a:noFill/>
        </p:spPr>
        <p:txBody>
          <a:bodyPr wrap="square" rtlCol="0">
            <a:spAutoFit/>
          </a:bodyPr>
          <a:lstStyle/>
          <a:p>
            <a:r>
              <a:rPr lang="en-US" dirty="0" smtClean="0">
                <a:solidFill>
                  <a:srgbClr val="577204"/>
                </a:solidFill>
              </a:rPr>
              <a:t>I underlined the Main Ideas in green and marked it on the key.</a:t>
            </a:r>
          </a:p>
          <a:p>
            <a:r>
              <a:rPr lang="en-US" dirty="0" smtClean="0">
                <a:solidFill>
                  <a:srgbClr val="577204"/>
                </a:solidFill>
              </a:rPr>
              <a:t>If you can’t write on the article, write the main ideas in a separate area marked for such.</a:t>
            </a:r>
            <a:endParaRPr lang="en-US" dirty="0">
              <a:solidFill>
                <a:srgbClr val="577204"/>
              </a:solidFill>
            </a:endParaRPr>
          </a:p>
        </p:txBody>
      </p:sp>
    </p:spTree>
    <p:extLst>
      <p:ext uri="{BB962C8B-B14F-4D97-AF65-F5344CB8AC3E}">
        <p14:creationId xmlns:p14="http://schemas.microsoft.com/office/powerpoint/2010/main" val="2385100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00" y="2021541"/>
            <a:ext cx="4572000" cy="1362075"/>
          </a:xfrm>
        </p:spPr>
        <p:txBody>
          <a:bodyPr/>
          <a:lstStyle/>
          <a:p>
            <a:r>
              <a:rPr lang="en-US" dirty="0" smtClean="0"/>
              <a:t>Summary and Reflection/Response Paragraphs</a:t>
            </a:r>
            <a:endParaRPr lang="en-US" dirty="0"/>
          </a:p>
        </p:txBody>
      </p:sp>
      <p:sp>
        <p:nvSpPr>
          <p:cNvPr id="4" name="Text Placeholder 3"/>
          <p:cNvSpPr>
            <a:spLocks noGrp="1"/>
          </p:cNvSpPr>
          <p:nvPr>
            <p:ph type="body" idx="1"/>
          </p:nvPr>
        </p:nvSpPr>
        <p:spPr/>
        <p:txBody>
          <a:bodyPr/>
          <a:lstStyle/>
          <a:p>
            <a:r>
              <a:rPr lang="en-US" dirty="0" smtClean="0"/>
              <a:t>What was the article about and what did you think about it?</a:t>
            </a:r>
            <a:endParaRPr lang="en-US" dirty="0"/>
          </a:p>
        </p:txBody>
      </p:sp>
    </p:spTree>
    <p:extLst>
      <p:ext uri="{BB962C8B-B14F-4D97-AF65-F5344CB8AC3E}">
        <p14:creationId xmlns:p14="http://schemas.microsoft.com/office/powerpoint/2010/main" val="4171415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Summary Paragraph</a:t>
            </a:r>
            <a:endParaRPr lang="en-US" sz="3200" dirty="0"/>
          </a:p>
        </p:txBody>
      </p:sp>
      <p:sp>
        <p:nvSpPr>
          <p:cNvPr id="5" name="Content Placeholder 4"/>
          <p:cNvSpPr>
            <a:spLocks noGrp="1"/>
          </p:cNvSpPr>
          <p:nvPr>
            <p:ph idx="1"/>
          </p:nvPr>
        </p:nvSpPr>
        <p:spPr/>
        <p:txBody>
          <a:bodyPr>
            <a:normAutofit/>
          </a:bodyPr>
          <a:lstStyle/>
          <a:p>
            <a:r>
              <a:rPr lang="en-US" sz="2400" dirty="0" smtClean="0"/>
              <a:t>Use the main ideas to write this paragraph</a:t>
            </a:r>
          </a:p>
          <a:p>
            <a:r>
              <a:rPr lang="en-US" sz="2400" dirty="0" smtClean="0"/>
              <a:t>Don’t write, “The article is about . . .”</a:t>
            </a:r>
          </a:p>
          <a:p>
            <a:r>
              <a:rPr lang="en-US" sz="2400" dirty="0" smtClean="0"/>
              <a:t>The summary paragraph should be a condensed version of the article without all the fluff.</a:t>
            </a:r>
            <a:endParaRPr lang="en-US" sz="2400" dirty="0"/>
          </a:p>
        </p:txBody>
      </p:sp>
    </p:spTree>
    <p:extLst>
      <p:ext uri="{BB962C8B-B14F-4D97-AF65-F5344CB8AC3E}">
        <p14:creationId xmlns:p14="http://schemas.microsoft.com/office/powerpoint/2010/main" val="1724193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4948238" cy="457200"/>
          </a:xfrm>
        </p:spPr>
        <p:txBody>
          <a:bodyPr/>
          <a:lstStyle/>
          <a:p>
            <a:r>
              <a:rPr lang="en-US" dirty="0" smtClean="0"/>
              <a:t>Response Paragraph</a:t>
            </a:r>
            <a:endParaRPr lang="en-US" dirty="0"/>
          </a:p>
        </p:txBody>
      </p:sp>
      <p:sp>
        <p:nvSpPr>
          <p:cNvPr id="3" name="Content Placeholder 2"/>
          <p:cNvSpPr>
            <a:spLocks noGrp="1"/>
          </p:cNvSpPr>
          <p:nvPr>
            <p:ph idx="1"/>
          </p:nvPr>
        </p:nvSpPr>
        <p:spPr>
          <a:xfrm>
            <a:off x="2590800" y="685800"/>
            <a:ext cx="6096000" cy="5791200"/>
          </a:xfrm>
        </p:spPr>
        <p:txBody>
          <a:bodyPr>
            <a:normAutofit fontScale="92500" lnSpcReduction="20000"/>
          </a:bodyPr>
          <a:lstStyle/>
          <a:p>
            <a:r>
              <a:rPr lang="en-US" dirty="0"/>
              <a:t>Evaluate the article (either the writing or the information). Did you like it? Was it interesting? Did you learn something?</a:t>
            </a:r>
          </a:p>
          <a:p>
            <a:r>
              <a:rPr lang="en-US" dirty="0" smtClean="0"/>
              <a:t>How </a:t>
            </a:r>
            <a:r>
              <a:rPr lang="en-US" dirty="0"/>
              <a:t>does this article tie in with what you’re learning in one of your classes? Does it tie in with something you have learned previously in another class?  Did you study this or something similar in elementary or mid school or in a previous high school class?</a:t>
            </a:r>
          </a:p>
          <a:p>
            <a:r>
              <a:rPr lang="en-US" dirty="0" smtClean="0"/>
              <a:t>What </a:t>
            </a:r>
            <a:r>
              <a:rPr lang="en-US" dirty="0"/>
              <a:t>does the subject matter make you think of? Does it remind you of something you have seen or experienced </a:t>
            </a:r>
            <a:r>
              <a:rPr lang="en-US" dirty="0" smtClean="0"/>
              <a:t>in </a:t>
            </a:r>
            <a:r>
              <a:rPr lang="en-US" dirty="0"/>
              <a:t>your life?  Did you read a book on the subject or a similar subject? </a:t>
            </a:r>
            <a:r>
              <a:rPr lang="en-US" smtClean="0"/>
              <a:t>Maybe </a:t>
            </a:r>
            <a:r>
              <a:rPr lang="en-US" dirty="0"/>
              <a:t>you watched a TV show that ties in with that subject.</a:t>
            </a:r>
          </a:p>
          <a:p>
            <a:r>
              <a:rPr lang="en-US" dirty="0" smtClean="0"/>
              <a:t>What </a:t>
            </a:r>
            <a:r>
              <a:rPr lang="en-US" dirty="0"/>
              <a:t>are your thoughts about the article/subject?  Reflect on the article and bring something of YOU to your response.</a:t>
            </a:r>
          </a:p>
          <a:p>
            <a:r>
              <a:rPr lang="en-US" dirty="0" smtClean="0"/>
              <a:t>Respect </a:t>
            </a:r>
            <a:r>
              <a:rPr lang="en-US" dirty="0"/>
              <a:t>your audience and make them care.  Be honest about your writing.  Let your personality shine, but be appropriate and accurate (NO TEXT SPEAK!) Write memorable things that stand out.  Be energetic but keep it under control.</a:t>
            </a:r>
          </a:p>
          <a:p>
            <a:endParaRPr lang="en-US" dirty="0"/>
          </a:p>
        </p:txBody>
      </p:sp>
    </p:spTree>
    <p:extLst>
      <p:ext uri="{BB962C8B-B14F-4D97-AF65-F5344CB8AC3E}">
        <p14:creationId xmlns:p14="http://schemas.microsoft.com/office/powerpoint/2010/main" val="423057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and Response Paragraphs</a:t>
            </a:r>
            <a:endParaRPr lang="en-US" dirty="0"/>
          </a:p>
        </p:txBody>
      </p:sp>
      <p:pic>
        <p:nvPicPr>
          <p:cNvPr id="5" name="Picture 4"/>
          <p:cNvPicPr>
            <a:picLocks noChangeAspect="1"/>
          </p:cNvPicPr>
          <p:nvPr/>
        </p:nvPicPr>
        <p:blipFill>
          <a:blip r:embed="rId2"/>
          <a:stretch>
            <a:fillRect/>
          </a:stretch>
        </p:blipFill>
        <p:spPr>
          <a:xfrm rot="5400000">
            <a:off x="2235200" y="1498600"/>
            <a:ext cx="5892800" cy="4419600"/>
          </a:xfrm>
          <a:prstGeom prst="rect">
            <a:avLst/>
          </a:prstGeom>
        </p:spPr>
      </p:pic>
    </p:spTree>
    <p:extLst>
      <p:ext uri="{BB962C8B-B14F-4D97-AF65-F5344CB8AC3E}">
        <p14:creationId xmlns:p14="http://schemas.microsoft.com/office/powerpoint/2010/main" val="3243982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Article </a:t>
            </a:r>
            <a:endParaRPr lang="en-US" dirty="0"/>
          </a:p>
        </p:txBody>
      </p:sp>
      <p:pic>
        <p:nvPicPr>
          <p:cNvPr id="3" name="Picture 2"/>
          <p:cNvPicPr>
            <a:picLocks noChangeAspect="1"/>
          </p:cNvPicPr>
          <p:nvPr/>
        </p:nvPicPr>
        <p:blipFill rotWithShape="1">
          <a:blip r:embed="rId2"/>
          <a:srcRect t="8207" b="6996"/>
          <a:stretch/>
        </p:blipFill>
        <p:spPr>
          <a:xfrm rot="10800000">
            <a:off x="381000" y="1524000"/>
            <a:ext cx="8077200" cy="5136946"/>
          </a:xfrm>
          <a:prstGeom prst="rect">
            <a:avLst/>
          </a:prstGeom>
        </p:spPr>
      </p:pic>
    </p:spTree>
    <p:extLst>
      <p:ext uri="{BB962C8B-B14F-4D97-AF65-F5344CB8AC3E}">
        <p14:creationId xmlns:p14="http://schemas.microsoft.com/office/powerpoint/2010/main" val="3592130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Application</a:t>
            </a:r>
            <a:endParaRPr lang="en-US" sz="3600" dirty="0"/>
          </a:p>
        </p:txBody>
      </p:sp>
      <p:sp>
        <p:nvSpPr>
          <p:cNvPr id="4" name="Content Placeholder 3"/>
          <p:cNvSpPr>
            <a:spLocks noGrp="1"/>
          </p:cNvSpPr>
          <p:nvPr>
            <p:ph idx="1"/>
          </p:nvPr>
        </p:nvSpPr>
        <p:spPr>
          <a:xfrm>
            <a:off x="2286000" y="1600200"/>
            <a:ext cx="6553200" cy="4953000"/>
          </a:xfrm>
        </p:spPr>
        <p:txBody>
          <a:bodyPr>
            <a:normAutofit fontScale="92500" lnSpcReduction="10000"/>
          </a:bodyPr>
          <a:lstStyle/>
          <a:p>
            <a:r>
              <a:rPr lang="en-US" sz="2400" dirty="0" smtClean="0"/>
              <a:t>Reading the article just once or before understanding all the words and meanings can leave you with false ideas or an incomplete understanding of what the author is trying to say.</a:t>
            </a:r>
          </a:p>
          <a:p>
            <a:r>
              <a:rPr lang="en-US" sz="2400" dirty="0" smtClean="0"/>
              <a:t>Now looking at the article after you have marked it you can understand so much more.</a:t>
            </a:r>
          </a:p>
          <a:p>
            <a:r>
              <a:rPr lang="en-US" sz="2400" dirty="0" smtClean="0"/>
              <a:t>This method can be adapted to reading difficult text books, or other assigned reading from your teachers.</a:t>
            </a:r>
          </a:p>
          <a:p>
            <a:r>
              <a:rPr lang="en-US" sz="2400" dirty="0" smtClean="0"/>
              <a:t>Most good readers already do a form of this method. They may not write everything down but they are doing the same techniques in some form.</a:t>
            </a:r>
          </a:p>
          <a:p>
            <a:endParaRPr lang="en-US" dirty="0"/>
          </a:p>
        </p:txBody>
      </p:sp>
    </p:spTree>
    <p:extLst>
      <p:ext uri="{BB962C8B-B14F-4D97-AF65-F5344CB8AC3E}">
        <p14:creationId xmlns:p14="http://schemas.microsoft.com/office/powerpoint/2010/main" val="2278492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6167438" cy="886968"/>
          </a:xfrm>
        </p:spPr>
        <p:txBody>
          <a:bodyPr/>
          <a:lstStyle/>
          <a:p>
            <a:r>
              <a:rPr lang="en-US" dirty="0" smtClean="0"/>
              <a:t>Quick Outline of what we learned and how this is graded:</a:t>
            </a:r>
            <a:endParaRPr lang="en-US" dirty="0"/>
          </a:p>
        </p:txBody>
      </p:sp>
      <p:sp>
        <p:nvSpPr>
          <p:cNvPr id="3" name="Content Placeholder 2"/>
          <p:cNvSpPr>
            <a:spLocks noGrp="1"/>
          </p:cNvSpPr>
          <p:nvPr>
            <p:ph idx="1"/>
          </p:nvPr>
        </p:nvSpPr>
        <p:spPr>
          <a:xfrm>
            <a:off x="1981200" y="1905000"/>
            <a:ext cx="4946602" cy="4495800"/>
          </a:xfrm>
        </p:spPr>
        <p:txBody>
          <a:bodyPr>
            <a:normAutofit lnSpcReduction="10000"/>
          </a:bodyPr>
          <a:lstStyle/>
          <a:p>
            <a:r>
              <a:rPr lang="en-US" dirty="0" smtClean="0"/>
              <a:t>Find 5 vocabulary words, </a:t>
            </a:r>
            <a:r>
              <a:rPr lang="en-US" i="1" dirty="0" smtClean="0"/>
              <a:t>at least</a:t>
            </a:r>
            <a:r>
              <a:rPr lang="en-US" dirty="0" smtClean="0"/>
              <a:t>; write the definitions for each </a:t>
            </a:r>
          </a:p>
          <a:p>
            <a:r>
              <a:rPr lang="en-US" dirty="0" smtClean="0"/>
              <a:t>Mark 5 passages and write 5 annotations about them, </a:t>
            </a:r>
            <a:r>
              <a:rPr lang="en-US" i="1" dirty="0" smtClean="0"/>
              <a:t>at least!</a:t>
            </a:r>
          </a:p>
          <a:p>
            <a:r>
              <a:rPr lang="en-US" dirty="0" smtClean="0"/>
              <a:t>Highlight main ideas, enough for a summary</a:t>
            </a:r>
          </a:p>
          <a:p>
            <a:r>
              <a:rPr lang="en-US" dirty="0" smtClean="0"/>
              <a:t>Write a Summary paragraph </a:t>
            </a:r>
            <a:r>
              <a:rPr lang="en-US" i="1" dirty="0" smtClean="0"/>
              <a:t>at least</a:t>
            </a:r>
            <a:r>
              <a:rPr lang="en-US" dirty="0" smtClean="0"/>
              <a:t> 5 sentences long</a:t>
            </a:r>
          </a:p>
          <a:p>
            <a:r>
              <a:rPr lang="en-US" dirty="0" smtClean="0"/>
              <a:t>Write a Response paragraph </a:t>
            </a:r>
            <a:r>
              <a:rPr lang="en-US" i="1" dirty="0" smtClean="0"/>
              <a:t> at least</a:t>
            </a:r>
            <a:r>
              <a:rPr lang="en-US" dirty="0" smtClean="0"/>
              <a:t> 5 sentences long</a:t>
            </a:r>
          </a:p>
          <a:p>
            <a:pPr marL="0" indent="0">
              <a:buNone/>
            </a:pPr>
            <a:endParaRPr lang="en-US" dirty="0" smtClean="0"/>
          </a:p>
          <a:p>
            <a:pPr>
              <a:buFont typeface="Wingdings" pitchFamily="2" charset="2"/>
              <a:buChar char="v"/>
            </a:pPr>
            <a:r>
              <a:rPr lang="en-US" i="1" dirty="0" smtClean="0">
                <a:solidFill>
                  <a:schemeClr val="accent2">
                    <a:lumMod val="75000"/>
                  </a:schemeClr>
                </a:solidFill>
              </a:rPr>
              <a:t>Be sure your heading and a key for colors is on the page.</a:t>
            </a:r>
            <a:endParaRPr lang="en-US" i="1" dirty="0">
              <a:solidFill>
                <a:schemeClr val="accent2">
                  <a:lumMod val="75000"/>
                </a:schemeClr>
              </a:solidFill>
            </a:endParaRPr>
          </a:p>
        </p:txBody>
      </p:sp>
      <p:sp>
        <p:nvSpPr>
          <p:cNvPr id="4" name="Content Placeholder 2"/>
          <p:cNvSpPr txBox="1">
            <a:spLocks/>
          </p:cNvSpPr>
          <p:nvPr/>
        </p:nvSpPr>
        <p:spPr>
          <a:xfrm>
            <a:off x="7010400" y="1881051"/>
            <a:ext cx="1981200" cy="4105275"/>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a:lstStyle>
          <a:p>
            <a:r>
              <a:rPr lang="en-US" sz="2800" dirty="0" smtClean="0"/>
              <a:t>5 points</a:t>
            </a:r>
          </a:p>
          <a:p>
            <a:r>
              <a:rPr lang="en-US" sz="2800" dirty="0"/>
              <a:t>5 points</a:t>
            </a:r>
          </a:p>
          <a:p>
            <a:r>
              <a:rPr lang="en-US" sz="2800" dirty="0"/>
              <a:t>5 points</a:t>
            </a:r>
          </a:p>
          <a:p>
            <a:r>
              <a:rPr lang="en-US" sz="2800" dirty="0"/>
              <a:t>5 points</a:t>
            </a:r>
          </a:p>
          <a:p>
            <a:r>
              <a:rPr lang="en-US" sz="2800" dirty="0"/>
              <a:t>5 </a:t>
            </a:r>
            <a:r>
              <a:rPr lang="en-US" sz="2800" dirty="0" smtClean="0"/>
              <a:t>points</a:t>
            </a:r>
            <a:endParaRPr lang="en-US" sz="500" dirty="0"/>
          </a:p>
          <a:p>
            <a:pPr>
              <a:buFont typeface="Wingdings" pitchFamily="2" charset="2"/>
              <a:buChar char="Ø"/>
            </a:pPr>
            <a:r>
              <a:rPr lang="en-US" dirty="0" smtClean="0"/>
              <a:t>25 total points possible</a:t>
            </a:r>
            <a:endParaRPr lang="en-US" dirty="0"/>
          </a:p>
        </p:txBody>
      </p:sp>
    </p:spTree>
    <p:extLst>
      <p:ext uri="{BB962C8B-B14F-4D97-AF65-F5344CB8AC3E}">
        <p14:creationId xmlns:p14="http://schemas.microsoft.com/office/powerpoint/2010/main" val="1934729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Examples</a:t>
            </a:r>
            <a:br>
              <a:rPr lang="en-US" dirty="0"/>
            </a:br>
            <a:endParaRPr lang="en-US" dirty="0"/>
          </a:p>
        </p:txBody>
      </p:sp>
      <p:sp>
        <p:nvSpPr>
          <p:cNvPr id="5" name="Subtitle 4"/>
          <p:cNvSpPr>
            <a:spLocks noGrp="1"/>
          </p:cNvSpPr>
          <p:nvPr>
            <p:ph type="subTitle" idx="1"/>
          </p:nvPr>
        </p:nvSpPr>
        <p:spPr/>
        <p:txBody>
          <a:bodyPr>
            <a:noAutofit/>
          </a:bodyPr>
          <a:lstStyle/>
          <a:p>
            <a:r>
              <a:rPr lang="en-US" sz="1800" dirty="0" smtClean="0"/>
              <a:t>Here are some students’ work</a:t>
            </a:r>
            <a:endParaRPr lang="en-US" sz="1800" dirty="0"/>
          </a:p>
        </p:txBody>
      </p:sp>
    </p:spTree>
    <p:extLst>
      <p:ext uri="{BB962C8B-B14F-4D97-AF65-F5344CB8AC3E}">
        <p14:creationId xmlns:p14="http://schemas.microsoft.com/office/powerpoint/2010/main" val="3461977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08000" y="381000"/>
            <a:ext cx="8128000" cy="6096000"/>
          </a:xfrm>
          <a:prstGeom prst="rect">
            <a:avLst/>
          </a:prstGeom>
        </p:spPr>
      </p:pic>
      <p:sp>
        <p:nvSpPr>
          <p:cNvPr id="5" name="Rectangle 4"/>
          <p:cNvSpPr/>
          <p:nvPr/>
        </p:nvSpPr>
        <p:spPr>
          <a:xfrm>
            <a:off x="7696200" y="381000"/>
            <a:ext cx="10668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732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Text Placeholder 2"/>
          <p:cNvSpPr>
            <a:spLocks noGrp="1"/>
          </p:cNvSpPr>
          <p:nvPr>
            <p:ph type="body" idx="1"/>
          </p:nvPr>
        </p:nvSpPr>
        <p:spPr/>
        <p:txBody>
          <a:bodyPr/>
          <a:lstStyle/>
          <a:p>
            <a:r>
              <a:rPr lang="en-US" dirty="0" smtClean="0"/>
              <a:t>Find the article</a:t>
            </a:r>
          </a:p>
          <a:p>
            <a:r>
              <a:rPr lang="en-US" dirty="0" smtClean="0"/>
              <a:t>Cut it out</a:t>
            </a:r>
          </a:p>
          <a:p>
            <a:r>
              <a:rPr lang="en-US" dirty="0" smtClean="0"/>
              <a:t>Prepare the article for marking</a:t>
            </a:r>
          </a:p>
          <a:p>
            <a:r>
              <a:rPr lang="en-US" dirty="0" smtClean="0"/>
              <a:t>Read the article</a:t>
            </a:r>
            <a:endParaRPr lang="en-US" dirty="0"/>
          </a:p>
        </p:txBody>
      </p:sp>
    </p:spTree>
    <p:extLst>
      <p:ext uri="{BB962C8B-B14F-4D97-AF65-F5344CB8AC3E}">
        <p14:creationId xmlns:p14="http://schemas.microsoft.com/office/powerpoint/2010/main" val="2593750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08000" y="381000"/>
            <a:ext cx="8128000" cy="6096000"/>
          </a:xfrm>
          <a:prstGeom prst="rect">
            <a:avLst/>
          </a:prstGeom>
        </p:spPr>
      </p:pic>
    </p:spTree>
    <p:extLst>
      <p:ext uri="{BB962C8B-B14F-4D97-AF65-F5344CB8AC3E}">
        <p14:creationId xmlns:p14="http://schemas.microsoft.com/office/powerpoint/2010/main" val="2367069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165" b="3870"/>
          <a:stretch/>
        </p:blipFill>
        <p:spPr>
          <a:xfrm rot="16200000">
            <a:off x="-240574" y="810985"/>
            <a:ext cx="6864531" cy="5164186"/>
          </a:xfrm>
          <a:prstGeom prst="rect">
            <a:avLst/>
          </a:prstGeom>
        </p:spPr>
      </p:pic>
      <p:sp>
        <p:nvSpPr>
          <p:cNvPr id="3" name="Rounded Rectangle 2"/>
          <p:cNvSpPr/>
          <p:nvPr/>
        </p:nvSpPr>
        <p:spPr>
          <a:xfrm>
            <a:off x="4495800" y="0"/>
            <a:ext cx="1143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417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847" r="9581"/>
          <a:stretch/>
        </p:blipFill>
        <p:spPr>
          <a:xfrm rot="16200000">
            <a:off x="474616" y="363585"/>
            <a:ext cx="6061169" cy="6096000"/>
          </a:xfrm>
          <a:prstGeom prst="rect">
            <a:avLst/>
          </a:prstGeom>
        </p:spPr>
      </p:pic>
    </p:spTree>
    <p:extLst>
      <p:ext uri="{BB962C8B-B14F-4D97-AF65-F5344CB8AC3E}">
        <p14:creationId xmlns:p14="http://schemas.microsoft.com/office/powerpoint/2010/main" val="4195291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763" r="3524" b="1713"/>
          <a:stretch/>
        </p:blipFill>
        <p:spPr>
          <a:xfrm>
            <a:off x="1524000" y="381000"/>
            <a:ext cx="4962253" cy="6139544"/>
          </a:xfrm>
          <a:prstGeom prst="rect">
            <a:avLst/>
          </a:prstGeom>
        </p:spPr>
      </p:pic>
    </p:spTree>
    <p:extLst>
      <p:ext uri="{BB962C8B-B14F-4D97-AF65-F5344CB8AC3E}">
        <p14:creationId xmlns:p14="http://schemas.microsoft.com/office/powerpoint/2010/main" val="409818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009"/>
          <a:stretch/>
        </p:blipFill>
        <p:spPr>
          <a:xfrm rot="16200000">
            <a:off x="1646283" y="258717"/>
            <a:ext cx="4632234" cy="6096000"/>
          </a:xfrm>
          <a:prstGeom prst="rect">
            <a:avLst/>
          </a:prstGeom>
        </p:spPr>
      </p:pic>
    </p:spTree>
    <p:extLst>
      <p:ext uri="{BB962C8B-B14F-4D97-AF65-F5344CB8AC3E}">
        <p14:creationId xmlns:p14="http://schemas.microsoft.com/office/powerpoint/2010/main" val="788774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Choose your article</a:t>
            </a:r>
            <a:endParaRPr lang="en-US" dirty="0"/>
          </a:p>
        </p:txBody>
      </p:sp>
      <p:sp>
        <p:nvSpPr>
          <p:cNvPr id="6" name="Text Placeholder 5"/>
          <p:cNvSpPr>
            <a:spLocks noGrp="1"/>
          </p:cNvSpPr>
          <p:nvPr>
            <p:ph type="body" sz="half" idx="2"/>
          </p:nvPr>
        </p:nvSpPr>
        <p:spPr/>
        <p:txBody>
          <a:bodyPr>
            <a:normAutofit lnSpcReduction="10000"/>
          </a:bodyPr>
          <a:lstStyle/>
          <a:p>
            <a:r>
              <a:rPr lang="en-US" dirty="0" smtClean="0"/>
              <a:t>Sometimes you will choose the article or passage you want to read.</a:t>
            </a:r>
          </a:p>
          <a:p>
            <a:r>
              <a:rPr lang="en-US" dirty="0" smtClean="0"/>
              <a:t>Sometimes the teacher will choose the article for you</a:t>
            </a:r>
            <a:endParaRPr lang="en-US" dirty="0"/>
          </a:p>
        </p:txBody>
      </p:sp>
      <p:pic>
        <p:nvPicPr>
          <p:cNvPr id="7" name="Picture 6"/>
          <p:cNvPicPr>
            <a:picLocks noChangeAspect="1"/>
          </p:cNvPicPr>
          <p:nvPr/>
        </p:nvPicPr>
        <p:blipFill rotWithShape="1">
          <a:blip r:embed="rId2"/>
          <a:srcRect l="9943" t="9259" r="3571" b="8259"/>
          <a:stretch/>
        </p:blipFill>
        <p:spPr>
          <a:xfrm flipH="1" flipV="1">
            <a:off x="2971800" y="2209800"/>
            <a:ext cx="5501642" cy="3935223"/>
          </a:xfrm>
          <a:prstGeom prst="rect">
            <a:avLst/>
          </a:prstGeom>
        </p:spPr>
      </p:pic>
    </p:spTree>
    <p:extLst>
      <p:ext uri="{BB962C8B-B14F-4D97-AF65-F5344CB8AC3E}">
        <p14:creationId xmlns:p14="http://schemas.microsoft.com/office/powerpoint/2010/main" val="263829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the article</a:t>
            </a:r>
            <a:endParaRPr lang="en-US" dirty="0"/>
          </a:p>
        </p:txBody>
      </p:sp>
      <p:sp>
        <p:nvSpPr>
          <p:cNvPr id="4" name="Text Placeholder 3"/>
          <p:cNvSpPr>
            <a:spLocks noGrp="1"/>
          </p:cNvSpPr>
          <p:nvPr>
            <p:ph type="body" sz="half" idx="2"/>
          </p:nvPr>
        </p:nvSpPr>
        <p:spPr>
          <a:xfrm>
            <a:off x="3429000" y="1160462"/>
            <a:ext cx="4948269" cy="1277937"/>
          </a:xfrm>
        </p:spPr>
        <p:txBody>
          <a:bodyPr>
            <a:normAutofit fontScale="92500"/>
          </a:bodyPr>
          <a:lstStyle/>
          <a:p>
            <a:r>
              <a:rPr lang="en-US" dirty="0" smtClean="0"/>
              <a:t>Sometimes you will have to cut the article out and glue it onto a page so you can mark it.  Sometimes that is not necessary.</a:t>
            </a:r>
          </a:p>
          <a:p>
            <a:r>
              <a:rPr lang="en-US" dirty="0" smtClean="0"/>
              <a:t>This article was cut out from a magazine and glued to a paper</a:t>
            </a:r>
            <a:endParaRPr lang="en-US" dirty="0"/>
          </a:p>
        </p:txBody>
      </p:sp>
      <p:pic>
        <p:nvPicPr>
          <p:cNvPr id="5" name="Picture 4"/>
          <p:cNvPicPr>
            <a:picLocks noChangeAspect="1"/>
          </p:cNvPicPr>
          <p:nvPr/>
        </p:nvPicPr>
        <p:blipFill>
          <a:blip r:embed="rId2"/>
          <a:stretch>
            <a:fillRect/>
          </a:stretch>
        </p:blipFill>
        <p:spPr>
          <a:xfrm rot="10800000">
            <a:off x="2590800" y="2514600"/>
            <a:ext cx="5486400" cy="4114800"/>
          </a:xfrm>
          <a:prstGeom prst="rect">
            <a:avLst/>
          </a:prstGeom>
        </p:spPr>
      </p:pic>
    </p:spTree>
    <p:extLst>
      <p:ext uri="{BB962C8B-B14F-4D97-AF65-F5344CB8AC3E}">
        <p14:creationId xmlns:p14="http://schemas.microsoft.com/office/powerpoint/2010/main" val="196875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Read the article</a:t>
            </a:r>
            <a:endParaRPr lang="en-US" sz="3200" dirty="0"/>
          </a:p>
        </p:txBody>
      </p:sp>
      <p:sp>
        <p:nvSpPr>
          <p:cNvPr id="3" name="Content Placeholder 2"/>
          <p:cNvSpPr>
            <a:spLocks noGrp="1"/>
          </p:cNvSpPr>
          <p:nvPr>
            <p:ph idx="1"/>
          </p:nvPr>
        </p:nvSpPr>
        <p:spPr>
          <a:xfrm>
            <a:off x="3418113" y="1295400"/>
            <a:ext cx="4959126" cy="4830763"/>
          </a:xfrm>
        </p:spPr>
        <p:txBody>
          <a:bodyPr>
            <a:normAutofit/>
          </a:bodyPr>
          <a:lstStyle/>
          <a:p>
            <a:r>
              <a:rPr lang="en-US" sz="2400" dirty="0"/>
              <a:t>Read the article through once.  You don’t have to do much </a:t>
            </a:r>
            <a:r>
              <a:rPr lang="en-US" sz="2400" dirty="0" smtClean="0"/>
              <a:t>else. </a:t>
            </a:r>
          </a:p>
          <a:p>
            <a:r>
              <a:rPr lang="en-US" sz="2400" dirty="0" smtClean="0"/>
              <a:t>Just </a:t>
            </a:r>
            <a:r>
              <a:rPr lang="en-US" sz="2400" dirty="0"/>
              <a:t>read it thinking about what the main idea is and making mental </a:t>
            </a:r>
            <a:r>
              <a:rPr lang="en-US" sz="2400" dirty="0" smtClean="0"/>
              <a:t>notes about vocabulary.</a:t>
            </a:r>
          </a:p>
          <a:p>
            <a:r>
              <a:rPr lang="en-US" sz="2400" dirty="0" smtClean="0"/>
              <a:t>Did you understand all of it?</a:t>
            </a:r>
          </a:p>
          <a:p>
            <a:r>
              <a:rPr lang="en-US" sz="2400" dirty="0" smtClean="0"/>
              <a:t>Also think about what is going through your head.  What ideas, no matter how random, do you think about?</a:t>
            </a:r>
            <a:endParaRPr lang="en-US" sz="2400" dirty="0"/>
          </a:p>
          <a:p>
            <a:endParaRPr lang="en-US" sz="2000" dirty="0"/>
          </a:p>
        </p:txBody>
      </p:sp>
    </p:spTree>
    <p:extLst>
      <p:ext uri="{BB962C8B-B14F-4D97-AF65-F5344CB8AC3E}">
        <p14:creationId xmlns:p14="http://schemas.microsoft.com/office/powerpoint/2010/main" val="225551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Choose the colors you will use for marking</a:t>
            </a:r>
            <a:endParaRPr lang="en-US" dirty="0"/>
          </a:p>
        </p:txBody>
      </p:sp>
      <p:sp>
        <p:nvSpPr>
          <p:cNvPr id="6" name="Content Placeholder 5"/>
          <p:cNvSpPr>
            <a:spLocks noGrp="1"/>
          </p:cNvSpPr>
          <p:nvPr>
            <p:ph idx="1"/>
          </p:nvPr>
        </p:nvSpPr>
        <p:spPr/>
        <p:txBody>
          <a:bodyPr>
            <a:normAutofit lnSpcReduction="10000"/>
          </a:bodyPr>
          <a:lstStyle/>
          <a:p>
            <a:pPr marL="228600" lvl="1">
              <a:spcBef>
                <a:spcPts val="1800"/>
              </a:spcBef>
              <a:buClr>
                <a:schemeClr val="accent1"/>
              </a:buClr>
            </a:pPr>
            <a:r>
              <a:rPr lang="en-US" dirty="0" smtClean="0"/>
              <a:t>You will need 3 colors, at least, for marking. </a:t>
            </a:r>
          </a:p>
          <a:p>
            <a:pPr marL="228600" lvl="1">
              <a:spcBef>
                <a:spcPts val="1800"/>
              </a:spcBef>
              <a:buClr>
                <a:schemeClr val="accent1"/>
              </a:buClr>
            </a:pPr>
            <a:r>
              <a:rPr lang="en-US" dirty="0" smtClean="0"/>
              <a:t>The colors can be highlighters, colored pens, crayons, colored pencils, etc.</a:t>
            </a:r>
          </a:p>
          <a:p>
            <a:pPr marL="228600" lvl="1">
              <a:spcBef>
                <a:spcPts val="1800"/>
              </a:spcBef>
              <a:buClr>
                <a:schemeClr val="accent1"/>
              </a:buClr>
            </a:pPr>
            <a:endParaRPr lang="en-US" dirty="0" smtClean="0"/>
          </a:p>
          <a:p>
            <a:pPr lvl="1"/>
            <a:r>
              <a:rPr lang="en-US" dirty="0" smtClean="0"/>
              <a:t>Vocabulary</a:t>
            </a:r>
          </a:p>
          <a:p>
            <a:pPr lvl="1"/>
            <a:r>
              <a:rPr lang="en-US" dirty="0" smtClean="0"/>
              <a:t>Annotations</a:t>
            </a:r>
          </a:p>
          <a:p>
            <a:pPr lvl="1"/>
            <a:r>
              <a:rPr lang="en-US" dirty="0" smtClean="0"/>
              <a:t>Main Ideas and Summary</a:t>
            </a:r>
          </a:p>
          <a:p>
            <a:pPr lvl="1"/>
            <a:r>
              <a:rPr lang="en-US" dirty="0" smtClean="0"/>
              <a:t>(optional) Reflection/Response</a:t>
            </a:r>
          </a:p>
          <a:p>
            <a:pPr lvl="1"/>
            <a:endParaRPr lang="en-US" dirty="0"/>
          </a:p>
          <a:p>
            <a:r>
              <a:rPr lang="en-US" dirty="0" smtClean="0"/>
              <a:t>Make a key labeling the colors and the items they represent</a:t>
            </a:r>
            <a:endParaRPr lang="en-US" dirty="0"/>
          </a:p>
        </p:txBody>
      </p:sp>
    </p:spTree>
    <p:extLst>
      <p:ext uri="{BB962C8B-B14F-4D97-AF65-F5344CB8AC3E}">
        <p14:creationId xmlns:p14="http://schemas.microsoft.com/office/powerpoint/2010/main" val="335263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a:t>
            </a:r>
            <a:br>
              <a:rPr lang="en-US" dirty="0" smtClean="0"/>
            </a:br>
            <a:endParaRPr lang="en-US" dirty="0"/>
          </a:p>
        </p:txBody>
      </p:sp>
      <p:sp>
        <p:nvSpPr>
          <p:cNvPr id="6" name="Text Placeholder 5"/>
          <p:cNvSpPr>
            <a:spLocks noGrp="1"/>
          </p:cNvSpPr>
          <p:nvPr>
            <p:ph type="body" idx="1"/>
          </p:nvPr>
        </p:nvSpPr>
        <p:spPr/>
        <p:txBody>
          <a:bodyPr/>
          <a:lstStyle/>
          <a:p>
            <a:r>
              <a:rPr lang="en-US" dirty="0" smtClean="0"/>
              <a:t>Mark the words for vocabulary</a:t>
            </a:r>
          </a:p>
          <a:p>
            <a:r>
              <a:rPr lang="en-US" dirty="0" smtClean="0"/>
              <a:t>Write a definition</a:t>
            </a:r>
            <a:endParaRPr lang="en-US" dirty="0"/>
          </a:p>
        </p:txBody>
      </p:sp>
    </p:spTree>
    <p:extLst>
      <p:ext uri="{BB962C8B-B14F-4D97-AF65-F5344CB8AC3E}">
        <p14:creationId xmlns:p14="http://schemas.microsoft.com/office/powerpoint/2010/main" val="87375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Vocabulary</a:t>
            </a:r>
            <a:endParaRPr lang="en-US" dirty="0"/>
          </a:p>
        </p:txBody>
      </p:sp>
      <p:sp>
        <p:nvSpPr>
          <p:cNvPr id="5" name="Content Placeholder 4"/>
          <p:cNvSpPr>
            <a:spLocks noGrp="1"/>
          </p:cNvSpPr>
          <p:nvPr>
            <p:ph idx="1"/>
          </p:nvPr>
        </p:nvSpPr>
        <p:spPr/>
        <p:txBody>
          <a:bodyPr/>
          <a:lstStyle/>
          <a:p>
            <a:r>
              <a:rPr lang="en-US" dirty="0" smtClean="0"/>
              <a:t>Now that you have read the article once, go back through and mark vocabulary words. </a:t>
            </a:r>
            <a:endParaRPr lang="en-US" dirty="0"/>
          </a:p>
          <a:p>
            <a:r>
              <a:rPr lang="en-US" dirty="0" smtClean="0"/>
              <a:t>You can highlight the words, or if you are using colored pens or other thinner utensil put circles or boxes around the words</a:t>
            </a:r>
          </a:p>
          <a:p>
            <a:pPr marL="0" indent="0">
              <a:buNone/>
            </a:pPr>
            <a:endParaRPr lang="en-US" dirty="0"/>
          </a:p>
        </p:txBody>
      </p:sp>
    </p:spTree>
    <p:extLst>
      <p:ext uri="{BB962C8B-B14F-4D97-AF65-F5344CB8AC3E}">
        <p14:creationId xmlns:p14="http://schemas.microsoft.com/office/powerpoint/2010/main" val="2665918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5556</TotalTime>
  <Words>1150</Words>
  <Application>Microsoft Office PowerPoint</Application>
  <PresentationFormat>On-screen Show (4:3)</PresentationFormat>
  <Paragraphs>124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Inspiration</vt:lpstr>
      <vt:lpstr>Current Event Article Marking</vt:lpstr>
      <vt:lpstr>Marking the text.</vt:lpstr>
      <vt:lpstr>Getting started</vt:lpstr>
      <vt:lpstr>Choose your article</vt:lpstr>
      <vt:lpstr>Prepare the article</vt:lpstr>
      <vt:lpstr>Read the article</vt:lpstr>
      <vt:lpstr>Choose the colors you will use for marking</vt:lpstr>
      <vt:lpstr>Vocabulary </vt:lpstr>
      <vt:lpstr>Vocabulary</vt:lpstr>
      <vt:lpstr>Vocabulary marking</vt:lpstr>
      <vt:lpstr>Vocabulary (continued)</vt:lpstr>
      <vt:lpstr>Vocabulary (continued)</vt:lpstr>
      <vt:lpstr>Vocabulary Definitions</vt:lpstr>
      <vt:lpstr>Re-Read the Article</vt:lpstr>
      <vt:lpstr>Annotations</vt:lpstr>
      <vt:lpstr>Annotations</vt:lpstr>
      <vt:lpstr>Annotations</vt:lpstr>
      <vt:lpstr>Main Ideas</vt:lpstr>
      <vt:lpstr>Main Ideas</vt:lpstr>
      <vt:lpstr>Main Ideas</vt:lpstr>
      <vt:lpstr>Summary and Reflection/Response Paragraphs</vt:lpstr>
      <vt:lpstr>Summary Paragraph</vt:lpstr>
      <vt:lpstr>Response Paragraph</vt:lpstr>
      <vt:lpstr>Summary and Response Paragraphs</vt:lpstr>
      <vt:lpstr>The Complete Article </vt:lpstr>
      <vt:lpstr>Application</vt:lpstr>
      <vt:lpstr>Quick Outline of what we learned and how this is graded:</vt:lpstr>
      <vt:lpstr>Examples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Event</dc:title>
  <dc:creator>Mary Ann Seslar</dc:creator>
  <cp:lastModifiedBy>admin</cp:lastModifiedBy>
  <cp:revision>30</cp:revision>
  <dcterms:created xsi:type="dcterms:W3CDTF">2013-09-16T14:44:30Z</dcterms:created>
  <dcterms:modified xsi:type="dcterms:W3CDTF">2017-09-09T00:10:51Z</dcterms:modified>
</cp:coreProperties>
</file>