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2"/>
  </p:handoutMasterIdLst>
  <p:sldIdLst>
    <p:sldId id="256" r:id="rId2"/>
    <p:sldId id="261" r:id="rId3"/>
    <p:sldId id="281" r:id="rId4"/>
    <p:sldId id="257" r:id="rId5"/>
    <p:sldId id="265" r:id="rId6"/>
    <p:sldId id="282" r:id="rId7"/>
    <p:sldId id="283" r:id="rId8"/>
    <p:sldId id="284" r:id="rId9"/>
    <p:sldId id="285" r:id="rId10"/>
    <p:sldId id="280" r:id="rId11"/>
    <p:sldId id="264" r:id="rId12"/>
    <p:sldId id="276" r:id="rId13"/>
    <p:sldId id="258" r:id="rId14"/>
    <p:sldId id="259" r:id="rId15"/>
    <p:sldId id="260" r:id="rId16"/>
    <p:sldId id="267" r:id="rId17"/>
    <p:sldId id="286" r:id="rId18"/>
    <p:sldId id="262" r:id="rId19"/>
    <p:sldId id="263" r:id="rId20"/>
    <p:sldId id="270" r:id="rId21"/>
    <p:sldId id="271" r:id="rId22"/>
    <p:sldId id="272" r:id="rId23"/>
    <p:sldId id="268" r:id="rId24"/>
    <p:sldId id="266" r:id="rId25"/>
    <p:sldId id="269" r:id="rId26"/>
    <p:sldId id="273" r:id="rId27"/>
    <p:sldId id="274" r:id="rId28"/>
    <p:sldId id="275" r:id="rId29"/>
    <p:sldId id="278" r:id="rId30"/>
    <p:sldId id="27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5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6F637E-8B50-40D6-ABC2-BC98497EF9F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F209A3-A5B4-47F8-8C0E-96FD0502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2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AE318D-AB23-4908-B7C1-9736ACA49E4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6867B9-5195-4B68-A44B-AA84D0078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5inTryUaQy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848600" cy="22008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do we see color?</a:t>
            </a:r>
          </a:p>
          <a:p>
            <a:r>
              <a:rPr lang="en-US" dirty="0"/>
              <a:t>What is color?</a:t>
            </a:r>
          </a:p>
          <a:p>
            <a:r>
              <a:rPr lang="en-US" dirty="0"/>
              <a:t>How are colors different from one another?</a:t>
            </a:r>
          </a:p>
          <a:p>
            <a:r>
              <a:rPr lang="en-US" dirty="0"/>
              <a:t>What are additive and subtractive colors?</a:t>
            </a:r>
          </a:p>
          <a:p>
            <a:r>
              <a:rPr lang="en-US" dirty="0"/>
              <a:t>How are LED lights different from incandescent or fluorescent lights?</a:t>
            </a:r>
          </a:p>
          <a:p>
            <a:r>
              <a:rPr lang="en-US" dirty="0"/>
              <a:t>How do filters work?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175351" cy="1793167"/>
          </a:xfrm>
        </p:spPr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x/color-wheel-theory-23575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92480"/>
          </a:xfrm>
        </p:spPr>
        <p:txBody>
          <a:bodyPr/>
          <a:lstStyle/>
          <a:p>
            <a:r>
              <a:rPr lang="en-US" dirty="0" smtClean="0"/>
              <a:t>Some animals and insects can see higher or lower wavelengths</a:t>
            </a:r>
            <a:endParaRPr lang="en-US" dirty="0"/>
          </a:p>
        </p:txBody>
      </p:sp>
      <p:pic>
        <p:nvPicPr>
          <p:cNvPr id="8196" name="Picture 4" descr="http://www.bio.miami.edu/dana/pix/spectral_sensi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3" y="2895600"/>
            <a:ext cx="340478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ARERIQExAWFBQWEBIVFRQQFRIXEhUSFRQVFhgSGBQYGyceGBojGhcSHy8gIycpLCwsFR4xNTA2NSYrLCkBCQoKDgwOGg8PGiokHx81KzUpLCw1KiwsKSksLDUuKSksNTAsLCkpKTAsKSosKSksNS8pKSwxKSkpLCwsKSksKv/AABEIAM8A8wMBIgACEQEDEQH/xAAcAAEAAQUBAQAAAAAAAAAAAAAAAwIEBQYHAQj/xABDEAACAQIEAwQGBQsCBwEAAAABAgADEQQSITEFQVETImFxBgcygZGhFEJScrEVIyQzYoKSorLB0UN0Y3ODwtLh8CX/xAAaAQEAAgMBAAAAAAAAAAAAAAAAAwUBAgQG/8QALhEBAAIBAgUDAAoDAAAAAAAAAAECEQMEBRIhMUETUXEiIzNhgZGxwdHwMlLh/9oADAMBAAIRAxEAPwDuMREBETxmtqYFjU4sBiUwoRiWpPVZ8p7NVUhQubbMSdB0VpfyHDg2LG92N7Eg2GwAty5+8yaAiIgIiICIiAiIgIiICIiAiIgIiICIiAiIgIiICIiAiIgJRVqBQWN7DoCT8BqZXPGMCijiFcXVgw205Hoeh8JRiBmsnI76ArlG6m/Uae8zjfGqnEqmKqcQw/aKKhHZdi3fNBSEpsaX10a5YaNuSbDU3/A/W+6G+KoioMoBq0dHygki6HuncnQjynRO3tjNerqnbWxmvV1p9j5GaDgeLnJRY4g2XC8I7QmobK7YioKmck6MQLNfU21m64biVN7C5ViAQlQFXta+gO/uvKxw+jZh2SWZszDItmb7RFtT4mc7lavxegna4mvTr1T+gVay5MRWNLPkqU8wQPktYA2ta4zb6ywqYmrTw1ahmrI74ijTQCpVxFZQ1Jarsjasbqrmw21m9LhaYFgigZctgotl+zbpvpPRh0vmyi/Wwvtbfy0gYDiHFj9Dw+OuwCGlVdVJF1ZSjqwG4Gcmx5oOkxdTOpShWrOELYNK7do6HWhXY98EFM1VaYuCL3tN07BcuXKMv2bDL12lNXC03DBkVgwAYMoIYDYEHeBq3o3xUB0WpX7pp1UpGrU1qIuLqpSYZj32NMU9dSbjrMVh1LYPG1DVYOlB6itTx2Iepnp9qQWo6CiAcugJB2Owm+NgqRy3pocoAW6r3QNgNNLeEJgaQzWpoMws1lUZgeR01gMDhhTpogLEBd3ZnY89WYkn3yeIgIiICIiAiIgIiICIiAiIgIiICIiAiIgJrPrE419GwFZgbPUHYp1zVLgkeS5m/dmzTkfrq4tmrYfCg6IjVnH7T9xPkKn8Un29OfUiG9P8oy1HhPpTiMOFRSGpjanUGgGZWOVhZl1UG17XN7GbHwEYXiWJoIMNkqiotWq4sA1KkAWvlsrXYU19kHvEi3PQrzrHqV4TanXxZHtuKSfdTVj/ABG37kstesUpN/LqvqRjMd2+8axyUaWdqZqd9FVVQtd2YBb2Byi5F2Og3l4wbkRsdDzPLXlIl7zk6WTQe1fOR3vAixX4mXEpnEhWsRbMtu7clTmUEbqDoT8JIlQMAQbgi4I2t1lUjegpNyNcpXMNGynkGGogSRIcjjYggJazXuW5EuNh10P+Xb29oW7uYndR1GbwgTRKUcEAggggEEagg7EGVQEREBERAREQEREBERAREQEREBERAREQEREBPnr024h9Ix+JqXuBVNNfu0+5+IJ9871xbGijQrVjtTpO/wDCpP8AafNtidTudSepOpPxlpw7TzNrOTca/p4hG1gCegn0H6J8O+icPw9IgBhRUsLgA1X7zC56uxE4fwDhvb4rD0bXD1kDDlkBu38oafRFUXKrra+Y6Aju7Ak7G5BH3ZtxG2OWv4s7fVnUzKqilgBcnzNzc67ySIlS6iIiAiIgRvh1JLWsxXLmGjW6XlJVxsQ3d0DaMWHMsNLH7smiBCcSB7XdsuYlvYA59/b5yUG+s9kTYcakXUlbXXe3LQ6fKBLEhOcX2YZRYbMTzudtfIT36Sut7rYAnMCAL/teyT5GBLERAREQEREBERAREQEREBERAREQNY9Y+KycOr23fJT9zuAf5c04nknWfW1V/RqKfar39yo39yJy7s5f8PrjSz7yoOIak+tj2iGy+q7Ah8eGI/V0qj+82Qf1Gdfo2Lu2mll0vfQXIPLnynPPVHhe9ianRaSD3lmP4CdEwt8oJvcknvWuMxJy6aaXt7pXb+2daY9sLHYR9TE++f4TREThdxERAREQEREBERATwiexAhfDDXKSpIAup2t0U3X5T1mcXNswsLBbBieY10+YksQIxXW5GxFr3BA1212PukkpdAQQQCDuDqD7pG2H9oqxUm2tyQLdFOg8bWgTRIXqOMxy5gLWCEZj10Nh85WtYElb6i1x57ecCuIiAiIgIiICIiAiIgc79az3bDJ+zVb5oP8AM0Ps5u3rOf8ASaQ6UPxc/wCJp89FtOmjX++Xl95qR69s/wB6Og+rVMmExD6C9ZtSCR3aSdNSLk7Td6aBQFAsAAABsAOU1T0DS2AFr96s/skA+2F3PgJtspdzOdW3yv8AaRjRr8fqRE8JnO6XsREBERARPLz2AiIgIiICIiAiIgJRUpKwysoYHcMAR8DK4gRNRPeKsQTbe7KLdFJ0v4WnjVGGYlLi4tkN2I5kqQLW8CZNEChaqkkAgkbjmL9RK5RVpKwswBHQi+o5yhqTa5WsSQe+CyjqALg/OBNEhNYi910uAMt2JB5kWuPnK0qqSQGBINiARcHoekDBVfTvAJVeg9bKyMVJZHyZhoRmtbQ9Zl8HxOjWF6VVKg/4bK34Gc79Zfo2wrJiKNF27W4qdmpYZxlCnKouCRfwOXrvlfQv0AOGqJiqtT85k7tNRYIXWxDN9YgEi21+ukDeIiIHLvWW36Yv+3T+upNTvNp9Z+mMT/bp/W81LNJo3fJHL7PH7z7e/wAur+hNvyfRvbWs3tAkX7c9OfQ8jNqmqegjE8Po2v8Arm2IH+sevLw5za5FNuaeb3eo2v2FPiP0Yj0pbJhzX50Hp19NTlpsC4HnT7Qe+api8KEDpVZFAw3DmqdupbDl2qYtnFWxFkLE68jlvOhRaYdDnFeojU1LhETs+H6Vy70goOLAuTZmU2BBNjYi8yfo5xOnSeitVwpqYSklMNm757esBlvrlIK2vrYibpEDUPV+aWWplNEvlp5xSVxVGr/rSxIJvfa3OQYHiaVMPgqdKoGq06oDKL3VzQxGUH3j5Tdogc2wdWn2RXDgBv8A80u5aoScSMVTDdtTIH5wOTms2Yi17aTIJwxKjYU1kR3PE8WjkAhSoXFPYAkkLnVTa/ITebRAREQEREBERAREQEREBERARKWqKNyB5kSB+I0h9ce65/CGYrM9oW/HuKph6WZ6nZl2FNHy5gtRwcrEdBa5J00nIOI+kPEA7UquJqhkcggHLZlO4KgfHoZ0v0po0sZQNAsy99WDBQdV8CehM1Pjnog9YUzSbPVRFpuWBvUA0Rmyg2YLZSTuALnSYzDf07Yzhqj8exZ3xdc/9ar/AOUgqY+s3tVqjfedz+JmzUvVfjzv2K/eqNf+VDLqn6p8Ufar0R93tG/FRNkSr0e9K6tPD00NUm2Yd43Ns7WFzroLD3RMzgvVdSVFFSu5fW5QBV3J0BudrRDLGetGh+kUW60SPg5/zNM7GdK9YeBzmg/QVF/pM0/8nSp19aKakxLzW8217a9pjz/DdPQJh9AA07uIO4J/1FbYc9d+U3Cah6EUyuGrrrcVCwsQDqi7E7ezNvEsNG0W04mF5tYmNGsT4giIkrpIiICIiAiIgIlD11G7AeZEgfidIfWv5AmMtorM9oXUTHPxpeSk+dhIX403JQPO5/xNeaG8aN58MvEwL8Tqn61vICQviHO7E+8zHMkjbz5lsL1VG7AeZEgfiVIfXv5XMwMTHM3jbx5lmH4ynJSfgJA/Gm5IB5kn/Ex08ZgP/v7c5jmlJGjSF4/FKp5geQH95A+Jc7ufiZJS4dVa9ky2tq5sD1ta508QJfU+BprmYttYAlQLeKm/zmcTLWb6dOzEE+ZOmgBJ18BrLulwuq19Auo1cg3HUBf72mbpUFW+VQt98oAufGVzaKobbiZ7MfS4LTF8xZtQRc2Aty7trjzvL5KYGwA8haVRNkE2me5ERDBERAw/pNhM9NfB/wAQf/U1z8m+E3DiptSdvsjN7hqflea8MS3Km38JHTa9r7ieM4161dz9XEzExHbr937OnS28akZld+jWHymopGjKunlcf3mbwjXReuUA2BUXGhsp2FwZr2F4i1NgzUyAxK6st72vqBe20uafGXuwCgd64uxY2bW/gL5gB4S74PqXnbRGpExMTPf8/wBy+2ms4jsz0TAPxGqfrW8gBIHqsd2J8yZa8xG3nzLYnxCDdgPMiQPxSkPrX8gZgomOZJG3r5lln40vJSfOwkL8ZfkoHnczHEyKrjEVXYsLImdrakLYm9hryPwmOaW/pUjwv34lVP1reQEhesx3YnzJmOxXEmWi1ZaTNlDMVfuNlUEltQTsNrX1kCcQrdpZggQVEpMFzFgz0w4cObArmOW2Udb8o6tvox2hlZFVxKL7TqNVGpA1Y5VHvOgmCxNbEGo66kJUcLlY5mYdniEBWwAGQMl7631kFTg1Sr3kBUNnF6gykKtZqlMlTqCC2mmy+MYYm8+IZutxikt+9e1YUmIGiORcZr7DbXbXzkGL4q4WgyLYVTqCjuwOXNkCqRrYPqdBllK8CJd3ap7b5igAK92oKigGwP2wb3uHMuPyVRWkKTXNNGLDOxGXVjbMLaAMR5bx0PpSxvEa1f8APKz2FM0PZYoGpu9QFyyd5RYqDbnSNt5m8FWDU1YG/dGtmGo0Ptd61wd5Nh8Cx0p0tlUAkZVyjYBiNQLna8yNLgZN89TQ2sKYsR1753+AmcZazetO8sY7gC5IA6naT08FVa+VOmrnKpv42J+UzlDA00JKoATa5+sbeO8nmYqituJ8QxVPgY1zuSDawS626969z8pkKGERLlUCk2uQBc22udzJYm2MOe17W7yRETLUiIgIiICIiAiIgR4iiHRkOzKVPvFpy8+kVanemLAiykkXa6Lk3PiC225nVJx301o9jjay8mIqDycXPzzSq4jS30b1nHhc8Jit7WpaM+Uy8bqZkZnJCsDa+lgem0246MDyItoOmoJPx+M5f9KnQODYnt8LTYWLBQNb27RDYXt4gfGQcPzWbVnysd/o8tYtEMtLOrxWmBcEue7ZaepYsxQAcvaVhvpbWXVOoGAYbEXHlMMno+wdmWplBaowAF7Oaq1EcD3FSOY8zLeFRaZ8LvD8VL1FVadkZGbMzWbuEKy5LbhjlNyNjLStxKrnZLhSjUw2UD2alRkV9dbZWRvNCJf4ThwQKS2Zw1ViwGUE1WLMMuthc6C/IS57FblsouQATYXIBJAJ6Ak/GGMTMNVVHqoUs1QqGX2mqrnsKqhu0UEEPRsVa9u1AvY2mQ4fgKygWpjKytTcVWCuKfaFlOWmCt7PVFhYAW8pnYjLEaeOrH8K4aaVLsmKMLW/NpkB0sS3eOZjzOkmXhlIMj5bsihVY3vZQQCeRNidT1PWXKXbRFZza9lGhH3j3fiZe0uDVG9pggty1cH+n8Y6yTale6yJAuduplVJGf2ELaA3Aspv0c935zNUOEUl1tmNgLub7fs+yPcJeibRVDbcf6ww1Lgjm+Z8osPYF2B595tPlL+hw2khuF1sO82p089vdLqJtiEFtS1u8kREyjIiICIiAiIgIiICIiAiIgIiICc29bnD7dhiQPtUm/rX8HnSZhPTLhH0nBVqQF2yZ0/5id5fja3vkOvTnpMO7h+tGjuKWnt2n4np/wBcMzzcvV9xH9bQJ6VF/pb/ALfjNa4P6O4jE2KrlS4BepoBfIdBuTZ1I5HkZn+F8KoYB1r18WM9u6qAKCr6XZWBZltY6W28JW6NJraLeHst76VtO2lE5t4iOs5/BuQrBGyswGc9zM2rNqWUA9BY+89JcSyxtGi7Us4BdXD0rC9QNtdQNbEEg8rGZanwuq3IKLHVt78u6N+fMSyxl5KbRXutpSGucqgsbXsoubfhMvR4FT3clzlsQSQh69waTIU6KqLKoA6AWE2iqC24iOzCUeE1m3sgy89XB+6NNPOX1HglIatdzlsc57p/cHd+UyETeIhBbVtZ4qgCwFh0G09iJlEREQEREBERAREQEREBERAREQEREBERAREQE8M9lNSmGBVgCDuCLg+6By3ifD+JNiauGwa3pBriuSuVVYlsnaG4uuiWAJC000FgZfcI9VFLOWxddq1SwZkQsqkHQXc999iNxOiqoAsBYdBtIcSctn5LvdrLlNszG+mg190hjQrnM9VnbimvNeWkxX3mOkz98z3/ACxCnBcOpURlp01QaeyNTbqdz75cEz2Yvjqk9hpf9JQ/yvrJlZnLJGoN7j4iBUHUfETmmD4dUOHXDNTuOx4Xk7ZC9MpUr58jLpcIxdSt9FVesyGO4GUxFI9jSHZfk1S9GkUZCcRUv2Op7NLnvDXuk6wN8DTztBrqNN9RpNN4TicSuIxNRMOS2IDVKfbPkpP2Nbs75lDFD2L0zYrrk6ayzxPDWFTE1eyQZ14kuZEIrMcuiu31l3sPAQN97ZftD4jeVzndKhgxRo9rSpVKQrVi60MFVprnNABb0iGLPsM48Ok3XgNOouFw61b9oKFIPffOEF7+N7wL+IiAiIgIiICIiAiIgIiICIiAiIgIiICIiAiIgJ4ReexAhw5Oqm/dNrnLqNwdOXL90yaWFThSnEpigzBlpPSK5myMjENfLe2YFdD0YiX8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790700"/>
            <a:ext cx="4391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ARERIQExAWFBQWEBIVFRQQFRIXEhUSFRQVFhgSGBQYGyceGBojGhcSHy8gIycpLCwsFR4xNTA2NSYrLCkBCQoKDgwOGg8PGiokHx81KzUpLCw1KiwsKSksLDUuKSksNTAsLCkpKTAsKSosKSksNS8pKSwxKSkpLCwsKSksKv/AABEIAM8A8wMBIgACEQEDEQH/xAAcAAEAAQUBAQAAAAAAAAAAAAAAAwIEBQYHAQj/xABDEAACAQIEAwQGBQsCBwEAAAABAgADEQQSITEFQVETImFxBgcygZGhFEJScrEVIyQzYoKSorLB0UN0Y3ODwtLh8CX/xAAaAQEAAgMBAAAAAAAAAAAAAAAAAwUBAgQG/8QALhEBAAIBAgUDAAoDAAAAAAAAAAECEQMEBRIhMUETUXEiIzNhgZGxwdHwMlLh/9oADAMBAAIRAxEAPwDuMREBETxmtqYFjU4sBiUwoRiWpPVZ8p7NVUhQubbMSdB0VpfyHDg2LG92N7Eg2GwAty5+8yaAiIgIiICIiAiIgIiICIiAiIgIiICIiAiIgIiICIiAiIgJRVqBQWN7DoCT8BqZXPGMCijiFcXVgw205Hoeh8JRiBmsnI76ArlG6m/Uae8zjfGqnEqmKqcQw/aKKhHZdi3fNBSEpsaX10a5YaNuSbDU3/A/W+6G+KoioMoBq0dHygki6HuncnQjynRO3tjNerqnbWxmvV1p9j5GaDgeLnJRY4g2XC8I7QmobK7YioKmck6MQLNfU21m64biVN7C5ViAQlQFXta+gO/uvKxw+jZh2SWZszDItmb7RFtT4mc7lavxegna4mvTr1T+gVay5MRWNLPkqU8wQPktYA2ta4zb6ywqYmrTw1ahmrI74ijTQCpVxFZQ1Jarsjasbqrmw21m9LhaYFgigZctgotl+zbpvpPRh0vmyi/Wwvtbfy0gYDiHFj9Dw+OuwCGlVdVJF1ZSjqwG4Gcmx5oOkxdTOpShWrOELYNK7do6HWhXY98EFM1VaYuCL3tN07BcuXKMv2bDL12lNXC03DBkVgwAYMoIYDYEHeBq3o3xUB0WpX7pp1UpGrU1qIuLqpSYZj32NMU9dSbjrMVh1LYPG1DVYOlB6itTx2Iepnp9qQWo6CiAcugJB2Owm+NgqRy3pocoAW6r3QNgNNLeEJgaQzWpoMws1lUZgeR01gMDhhTpogLEBd3ZnY89WYkn3yeIgIiICIiAiIgIiICIiAiIgIiICIiAiIgJrPrE419GwFZgbPUHYp1zVLgkeS5m/dmzTkfrq4tmrYfCg6IjVnH7T9xPkKn8Un29OfUiG9P8oy1HhPpTiMOFRSGpjanUGgGZWOVhZl1UG17XN7GbHwEYXiWJoIMNkqiotWq4sA1KkAWvlsrXYU19kHvEi3PQrzrHqV4TanXxZHtuKSfdTVj/ABG37kstesUpN/LqvqRjMd2+8axyUaWdqZqd9FVVQtd2YBb2Byi5F2Og3l4wbkRsdDzPLXlIl7zk6WTQe1fOR3vAixX4mXEpnEhWsRbMtu7clTmUEbqDoT8JIlQMAQbgi4I2t1lUjegpNyNcpXMNGynkGGogSRIcjjYggJazXuW5EuNh10P+Xb29oW7uYndR1GbwgTRKUcEAggggEEagg7EGVQEREBERAREQEREBERAREQEREBERAREQEREBPnr024h9Ix+JqXuBVNNfu0+5+IJ9871xbGijQrVjtTpO/wDCpP8AafNtidTudSepOpPxlpw7TzNrOTca/p4hG1gCegn0H6J8O+icPw9IgBhRUsLgA1X7zC56uxE4fwDhvb4rD0bXD1kDDlkBu38oafRFUXKrra+Y6Aju7Ak7G5BH3ZtxG2OWv4s7fVnUzKqilgBcnzNzc67ySIlS6iIiAiIgRvh1JLWsxXLmGjW6XlJVxsQ3d0DaMWHMsNLH7smiBCcSB7XdsuYlvYA59/b5yUG+s9kTYcakXUlbXXe3LQ6fKBLEhOcX2YZRYbMTzudtfIT36Sut7rYAnMCAL/teyT5GBLERAREQEREBERAREQEREBERAREQNY9Y+KycOr23fJT9zuAf5c04nknWfW1V/RqKfar39yo39yJy7s5f8PrjSz7yoOIak+tj2iGy+q7Ah8eGI/V0qj+82Qf1Gdfo2Lu2mll0vfQXIPLnynPPVHhe9ianRaSD3lmP4CdEwt8oJvcknvWuMxJy6aaXt7pXb+2daY9sLHYR9TE++f4TREThdxERAREQEREBERATwiexAhfDDXKSpIAup2t0U3X5T1mcXNswsLBbBieY10+YksQIxXW5GxFr3BA1212PukkpdAQQQCDuDqD7pG2H9oqxUm2tyQLdFOg8bWgTRIXqOMxy5gLWCEZj10Nh85WtYElb6i1x57ecCuIiAiIgIiICIiAiIgc79az3bDJ+zVb5oP8AM0Ps5u3rOf8ASaQ6UPxc/wCJp89FtOmjX++Xl95qR69s/wB6Og+rVMmExD6C9ZtSCR3aSdNSLk7Td6aBQFAsAAABsAOU1T0DS2AFr96s/skA+2F3PgJtspdzOdW3yv8AaRjRr8fqRE8JnO6XsREBERARPLz2AiIgIiICIiAiIgJRUpKwysoYHcMAR8DK4gRNRPeKsQTbe7KLdFJ0v4WnjVGGYlLi4tkN2I5kqQLW8CZNEChaqkkAgkbjmL9RK5RVpKwswBHQi+o5yhqTa5WsSQe+CyjqALg/OBNEhNYi910uAMt2JB5kWuPnK0qqSQGBINiARcHoekDBVfTvAJVeg9bKyMVJZHyZhoRmtbQ9Zl8HxOjWF6VVKg/4bK34Gc79Zfo2wrJiKNF27W4qdmpYZxlCnKouCRfwOXrvlfQv0AOGqJiqtT85k7tNRYIXWxDN9YgEi21+ukDeIiIHLvWW36Yv+3T+upNTvNp9Z+mMT/bp/W81LNJo3fJHL7PH7z7e/wAur+hNvyfRvbWs3tAkX7c9OfQ8jNqmqegjE8Po2v8Arm2IH+sevLw5za5FNuaeb3eo2v2FPiP0Yj0pbJhzX50Hp19NTlpsC4HnT7Qe+api8KEDpVZFAw3DmqdupbDl2qYtnFWxFkLE68jlvOhRaYdDnFeojU1LhETs+H6Vy70goOLAuTZmU2BBNjYi8yfo5xOnSeitVwpqYSklMNm757esBlvrlIK2vrYibpEDUPV+aWWplNEvlp5xSVxVGr/rSxIJvfa3OQYHiaVMPgqdKoGq06oDKL3VzQxGUH3j5Tdogc2wdWn2RXDgBv8A80u5aoScSMVTDdtTIH5wOTms2Yi17aTIJwxKjYU1kR3PE8WjkAhSoXFPYAkkLnVTa/ITebRAREQEREBERAREQEREBERARKWqKNyB5kSB+I0h9ce65/CGYrM9oW/HuKph6WZ6nZl2FNHy5gtRwcrEdBa5J00nIOI+kPEA7UquJqhkcggHLZlO4KgfHoZ0v0po0sZQNAsy99WDBQdV8CehM1Pjnog9YUzSbPVRFpuWBvUA0Rmyg2YLZSTuALnSYzDf07Yzhqj8exZ3xdc/9ar/AOUgqY+s3tVqjfedz+JmzUvVfjzv2K/eqNf+VDLqn6p8Ufar0R93tG/FRNkSr0e9K6tPD00NUm2Yd43Ns7WFzroLD3RMzgvVdSVFFSu5fW5QBV3J0BudrRDLGetGh+kUW60SPg5/zNM7GdK9YeBzmg/QVF/pM0/8nSp19aKakxLzW8217a9pjz/DdPQJh9AA07uIO4J/1FbYc9d+U3Cah6EUyuGrrrcVCwsQDqi7E7ezNvEsNG0W04mF5tYmNGsT4giIkrpIiICIiAiIgIlD11G7AeZEgfidIfWv5AmMtorM9oXUTHPxpeSk+dhIX403JQPO5/xNeaG8aN58MvEwL8Tqn61vICQviHO7E+8zHMkjbz5lsL1VG7AeZEgfiVIfXv5XMwMTHM3jbx5lmH4ynJSfgJA/Gm5IB5kn/Ex08ZgP/v7c5jmlJGjSF4/FKp5geQH95A+Jc7ufiZJS4dVa9ky2tq5sD1ta508QJfU+BprmYttYAlQLeKm/zmcTLWb6dOzEE+ZOmgBJ18BrLulwuq19Auo1cg3HUBf72mbpUFW+VQt98oAufGVzaKobbiZ7MfS4LTF8xZtQRc2Aty7trjzvL5KYGwA8haVRNkE2me5ERDBERAw/pNhM9NfB/wAQf/U1z8m+E3DiptSdvsjN7hqflea8MS3Km38JHTa9r7ieM4161dz9XEzExHbr937OnS28akZld+jWHymopGjKunlcf3mbwjXReuUA2BUXGhsp2FwZr2F4i1NgzUyAxK6st72vqBe20uafGXuwCgd64uxY2bW/gL5gB4S74PqXnbRGpExMTPf8/wBy+2ms4jsz0TAPxGqfrW8gBIHqsd2J8yZa8xG3nzLYnxCDdgPMiQPxSkPrX8gZgomOZJG3r5lln40vJSfOwkL8ZfkoHnczHEyKrjEVXYsLImdrakLYm9hryPwmOaW/pUjwv34lVP1reQEhesx3YnzJmOxXEmWi1ZaTNlDMVfuNlUEltQTsNrX1kCcQrdpZggQVEpMFzFgz0w4cObArmOW2Udb8o6tvox2hlZFVxKL7TqNVGpA1Y5VHvOgmCxNbEGo66kJUcLlY5mYdniEBWwAGQMl7631kFTg1Sr3kBUNnF6gykKtZqlMlTqCC2mmy+MYYm8+IZutxikt+9e1YUmIGiORcZr7DbXbXzkGL4q4WgyLYVTqCjuwOXNkCqRrYPqdBllK8CJd3ap7b5igAK92oKigGwP2wb3uHMuPyVRWkKTXNNGLDOxGXVjbMLaAMR5bx0PpSxvEa1f8APKz2FM0PZYoGpu9QFyyd5RYqDbnSNt5m8FWDU1YG/dGtmGo0Ptd61wd5Nh8Cx0p0tlUAkZVyjYBiNQLna8yNLgZN89TQ2sKYsR1753+AmcZazetO8sY7gC5IA6naT08FVa+VOmrnKpv42J+UzlDA00JKoATa5+sbeO8nmYqituJ8QxVPgY1zuSDawS626969z8pkKGERLlUCk2uQBc22udzJYm2MOe17W7yRETLUiIgIiICIiAiIgR4iiHRkOzKVPvFpy8+kVanemLAiykkXa6Lk3PiC225nVJx301o9jjay8mIqDycXPzzSq4jS30b1nHhc8Jit7WpaM+Uy8bqZkZnJCsDa+lgem0246MDyItoOmoJPx+M5f9KnQODYnt8LTYWLBQNb27RDYXt4gfGQcPzWbVnysd/o8tYtEMtLOrxWmBcEue7ZaepYsxQAcvaVhvpbWXVOoGAYbEXHlMMno+wdmWplBaowAF7Oaq1EcD3FSOY8zLeFRaZ8LvD8VL1FVadkZGbMzWbuEKy5LbhjlNyNjLStxKrnZLhSjUw2UD2alRkV9dbZWRvNCJf4ThwQKS2Zw1ViwGUE1WLMMuthc6C/IS57FblsouQATYXIBJAJ6Ak/GGMTMNVVHqoUs1QqGX2mqrnsKqhu0UEEPRsVa9u1AvY2mQ4fgKygWpjKytTcVWCuKfaFlOWmCt7PVFhYAW8pnYjLEaeOrH8K4aaVLsmKMLW/NpkB0sS3eOZjzOkmXhlIMj5bsihVY3vZQQCeRNidT1PWXKXbRFZza9lGhH3j3fiZe0uDVG9pggty1cH+n8Y6yTale6yJAuduplVJGf2ELaA3Aspv0c935zNUOEUl1tmNgLub7fs+yPcJeibRVDbcf6ww1Lgjm+Z8osPYF2B595tPlL+hw2khuF1sO82p089vdLqJtiEFtS1u8kREyjIiICIiAiIgIiICIiAiIgIiICc29bnD7dhiQPtUm/rX8HnSZhPTLhH0nBVqQF2yZ0/5id5fja3vkOvTnpMO7h+tGjuKWnt2n4np/wBcMzzcvV9xH9bQJ6VF/pb/ALfjNa4P6O4jE2KrlS4BepoBfIdBuTZ1I5HkZn+F8KoYB1r18WM9u6qAKCr6XZWBZltY6W28JW6NJraLeHst76VtO2lE5t4iOs5/BuQrBGyswGc9zM2rNqWUA9BY+89JcSyxtGi7Us4BdXD0rC9QNtdQNbEEg8rGZanwuq3IKLHVt78u6N+fMSyxl5KbRXutpSGucqgsbXsoubfhMvR4FT3clzlsQSQh69waTIU6KqLKoA6AWE2iqC24iOzCUeE1m3sgy89XB+6NNPOX1HglIatdzlsc57p/cHd+UyETeIhBbVtZ4qgCwFh0G09iJlEREQEREBERAREQEREBERAREQEREBERAREQE8M9lNSmGBVgCDuCLg+6By3ifD+JNiauGwa3pBriuSuVVYlsnaG4uuiWAJC000FgZfcI9VFLOWxddq1SwZkQsqkHQXc999iNxOiqoAsBYdBtIcSctn5LvdrLlNszG+mg190hjQrnM9VnbimvNeWkxX3mOkz98z3/ACxCnBcOpURlp01QaeyNTbqdz75cEz2Yvjqk9hpf9JQ/yvrJlZnLJGoN7j4iBUHUfETmmD4dUOHXDNTuOx4Xk7ZC9MpUr58jLpcIxdSt9FVesyGO4GUxFI9jSHZfk1S9GkUZCcRUv2Op7NLnvDXuk6wN8DTztBrqNN9RpNN4TicSuIxNRMOS2IDVKfbPkpP2Nbs75lDFD2L0zYrrk6ayzxPDWFTE1eyQZ14kuZEIrMcuiu31l3sPAQN97ZftD4jeVzndKhgxRo9rSpVKQrVi60MFVprnNABb0iGLPsM48Ok3XgNOouFw61b9oKFIPffOEF7+N7wL+IiAiIgIiICIiAiIgIiICIiAiIgIiICIiAiIgJ4ReexAhw5Oqm/dNrnLqNwdOXL90yaWFThSnEpigzBlpPSK5myMjENfLe2YFdD0YiX8BERAREQEREBERAREQEREBERAREQEREBERAREQEREBERA/9k="/>
          <p:cNvSpPr>
            <a:spLocks noChangeAspect="1" noChangeArrowheads="1"/>
          </p:cNvSpPr>
          <p:nvPr/>
        </p:nvSpPr>
        <p:spPr bwMode="auto">
          <a:xfrm>
            <a:off x="307975" y="-1638300"/>
            <a:ext cx="4391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s://www.eyespypro.com/product_images/uploaded_images/ir-spectrum-camera.jpg"/>
          <p:cNvSpPr>
            <a:spLocks noChangeAspect="1" noChangeArrowheads="1"/>
          </p:cNvSpPr>
          <p:nvPr/>
        </p:nvSpPr>
        <p:spPr bwMode="auto">
          <a:xfrm>
            <a:off x="460375" y="-1485900"/>
            <a:ext cx="4391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Infrar-red light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371600"/>
            <a:ext cx="4038600" cy="34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ebexhibits.org/causesofcolor/images/content/cleopatra-VIS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1981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webexhibits.org/causesofcolor/images/content/flower-vis-uv-VIS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14400"/>
            <a:ext cx="217381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webexhibits.org/causesofcolor/images/content/cleopatra-UV-01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1981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webexhibits.org/causesofcolor/images/content/flower-vis-uv-UV-01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1" y="2590800"/>
            <a:ext cx="2194254" cy="15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148220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686" y="316568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ultraviolet</a:t>
            </a:r>
            <a:endParaRPr lang="en-US" dirty="0"/>
          </a:p>
        </p:txBody>
      </p:sp>
      <p:pic>
        <p:nvPicPr>
          <p:cNvPr id="10" name="Picture 2" descr="https://encrypted-tbn1.gstatic.com/images?q=tbn:ANd9GcR6OD33PnV7moj8kTlzoSTNfeazGgs4Y2oN1hqnYnNLqMLO9430d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4114800" cy="24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4800" y="4800600"/>
            <a:ext cx="4821806" cy="1143000"/>
          </a:xfrm>
        </p:spPr>
        <p:txBody>
          <a:bodyPr/>
          <a:lstStyle/>
          <a:p>
            <a:r>
              <a:rPr lang="en-US" dirty="0" smtClean="0"/>
              <a:t>What bees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316480"/>
          </a:xfrm>
        </p:spPr>
        <p:txBody>
          <a:bodyPr/>
          <a:lstStyle/>
          <a:p>
            <a:r>
              <a:rPr lang="en-US" dirty="0" smtClean="0"/>
              <a:t>White and Black are </a:t>
            </a:r>
            <a:r>
              <a:rPr lang="en-US" b="1" i="1" u="sng" dirty="0" smtClean="0"/>
              <a:t>not</a:t>
            </a:r>
            <a:r>
              <a:rPr lang="en-US" dirty="0" smtClean="0"/>
              <a:t> colors.</a:t>
            </a:r>
          </a:p>
          <a:p>
            <a:r>
              <a:rPr lang="en-US" dirty="0" smtClean="0"/>
              <a:t>White is when all colors of light are reflected.</a:t>
            </a:r>
          </a:p>
          <a:p>
            <a:r>
              <a:rPr lang="en-US" dirty="0" smtClean="0"/>
              <a:t>Black is when all colors of light are absorbed.</a:t>
            </a:r>
          </a:p>
          <a:p>
            <a:r>
              <a:rPr lang="en-US" dirty="0" smtClean="0"/>
              <a:t>We can only see color that has been reflected or transmitted to our eyes.</a:t>
            </a:r>
            <a:endParaRPr lang="en-US" dirty="0"/>
          </a:p>
        </p:txBody>
      </p:sp>
      <p:pic>
        <p:nvPicPr>
          <p:cNvPr id="2050" name="Picture 2" descr="https://kuler.adobe.com/build2.0.0-buildNo/resource/img/kuler/color_wheel_7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3746182"/>
            <a:ext cx="6512511" cy="1143000"/>
          </a:xfrm>
        </p:spPr>
        <p:txBody>
          <a:bodyPr/>
          <a:lstStyle/>
          <a:p>
            <a:r>
              <a:rPr lang="en-US" dirty="0" smtClean="0"/>
              <a:t>Prisms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5334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separate white light into the different colors by shining it through a prism.</a:t>
            </a:r>
          </a:p>
          <a:p>
            <a:endParaRPr lang="en-US" dirty="0"/>
          </a:p>
          <a:p>
            <a:r>
              <a:rPr lang="en-US" dirty="0" smtClean="0"/>
              <a:t>The different colors bend a different amount because of their wavelengths so the light is organized into different colors.</a:t>
            </a:r>
            <a:endParaRPr lang="en-US" dirty="0"/>
          </a:p>
        </p:txBody>
      </p:sp>
      <p:pic>
        <p:nvPicPr>
          <p:cNvPr id="3078" name="Picture 6" descr="http://www.cyberphysics.co.uk/graphics/diagrams/Light/pr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8" y="3048000"/>
            <a:ext cx="4572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pollo.lsc.vsc.edu/classes/met130/notes/chapter19/graphics/pri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/>
        </p:blipFill>
        <p:spPr bwMode="auto">
          <a:xfrm>
            <a:off x="1752600" y="226201"/>
            <a:ext cx="3810000" cy="33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6063" y="4840069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has the longest wavelength so it bends the least.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Violet has the shortest wavelength so it bends the most.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hysicsclassroom.com/Class/refrn/u14l4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78714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nx.org/content/m42466/latest/Figure%2026_05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9" y="3352800"/>
            <a:ext cx="51244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arthlyissues.com/images/rnbwb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91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480568"/>
            <a:ext cx="6512511" cy="1143000"/>
          </a:xfrm>
        </p:spPr>
        <p:txBody>
          <a:bodyPr/>
          <a:lstStyle/>
          <a:p>
            <a:r>
              <a:rPr lang="en-US" dirty="0" smtClean="0"/>
              <a:t>How we see rainbows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3584" y="5334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raindrops act like prisms</a:t>
            </a:r>
            <a:endParaRPr lang="en-US" dirty="0"/>
          </a:p>
        </p:txBody>
      </p:sp>
      <p:pic>
        <p:nvPicPr>
          <p:cNvPr id="10244" name="Picture 4" descr="http://www.aguntherphotography.com/files/tutorial/rainb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84" y="1066800"/>
            <a:ext cx="4068645" cy="25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5/5c/Double-alaskan-rainb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1" y="4623568"/>
            <a:ext cx="4055019" cy="21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encrypted-tbn0.gstatic.com/images?q=tbn:ANd9GcTEWGMFJwYeXPtYdLQKQpfVo10DWcaRqCd2a-57Vocjqkq-22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4" y="4625745"/>
            <a:ext cx="2814764" cy="210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47148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08" y="3276600"/>
            <a:ext cx="4357687" cy="289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5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953000"/>
            <a:ext cx="6512511" cy="1143000"/>
          </a:xfrm>
        </p:spPr>
        <p:txBody>
          <a:bodyPr/>
          <a:lstStyle/>
          <a:p>
            <a:r>
              <a:rPr lang="en-US" dirty="0" smtClean="0"/>
              <a:t>How do we see color?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68680"/>
          </a:xfrm>
        </p:spPr>
        <p:txBody>
          <a:bodyPr/>
          <a:lstStyle/>
          <a:p>
            <a:r>
              <a:rPr lang="en-US" dirty="0" smtClean="0"/>
              <a:t>White light</a:t>
            </a:r>
            <a:r>
              <a:rPr lang="en-US" baseline="30000" dirty="0" smtClean="0"/>
              <a:t>1</a:t>
            </a:r>
            <a:r>
              <a:rPr lang="en-US" dirty="0" smtClean="0"/>
              <a:t> hits the object but only the color we see is reflected</a:t>
            </a:r>
            <a:r>
              <a:rPr lang="en-US" baseline="30000" dirty="0" smtClean="0"/>
              <a:t>3</a:t>
            </a:r>
            <a:r>
              <a:rPr lang="en-US" dirty="0" smtClean="0"/>
              <a:t>, the rest is absorbed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scr.csc.noctrl.edu/multimedia/ColorTheory_files/image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248400" cy="30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ater.me.vccs.edu/courses/env211/changes/bana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901"/>
            <a:ext cx="2709639" cy="28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0.gstatic.com/images?q=tbn:ANd9GcQY8GC8GYU_Kblc12DVLmn5SEOuPg3fnZhzMtjPknlAqSNLlpH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39" y="3198223"/>
            <a:ext cx="4953000" cy="35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media.learn.uci.edu/cat/media/OC08/11004/OC0811004_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1" y="200569"/>
            <a:ext cx="3002008" cy="300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3.gstatic.com/images?q=tbn:ANd9GcSvE_eZkLCY8NoicjQ8ek_HTPN1LjVitr_Pw7OOHLymObgE-SG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2" y="3657600"/>
            <a:ext cx="3747579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346704" cy="5364481"/>
          </a:xfrm>
        </p:spPr>
        <p:txBody>
          <a:bodyPr/>
          <a:lstStyle/>
          <a:p>
            <a:r>
              <a:rPr lang="en-US" dirty="0" smtClean="0"/>
              <a:t>Opaque</a:t>
            </a:r>
          </a:p>
          <a:p>
            <a:r>
              <a:rPr lang="en-US" dirty="0" smtClean="0"/>
              <a:t>Transparent</a:t>
            </a:r>
          </a:p>
          <a:p>
            <a:r>
              <a:rPr lang="en-US" dirty="0" smtClean="0"/>
              <a:t>Translucent</a:t>
            </a:r>
          </a:p>
          <a:p>
            <a:r>
              <a:rPr lang="en-US" dirty="0" smtClean="0"/>
              <a:t>Reflect</a:t>
            </a:r>
          </a:p>
          <a:p>
            <a:r>
              <a:rPr lang="en-US" dirty="0" smtClean="0"/>
              <a:t>Refract</a:t>
            </a:r>
          </a:p>
          <a:p>
            <a:r>
              <a:rPr lang="en-US" dirty="0" smtClean="0"/>
              <a:t>Transmit</a:t>
            </a:r>
          </a:p>
          <a:p>
            <a:r>
              <a:rPr lang="en-US" dirty="0" smtClean="0"/>
              <a:t>Emit </a:t>
            </a:r>
          </a:p>
          <a:p>
            <a:r>
              <a:rPr lang="en-US" dirty="0" smtClean="0"/>
              <a:t>Absorb</a:t>
            </a:r>
          </a:p>
          <a:p>
            <a:r>
              <a:rPr lang="en-US" dirty="0" smtClean="0"/>
              <a:t>Incandescent</a:t>
            </a:r>
          </a:p>
          <a:p>
            <a:r>
              <a:rPr lang="en-US" dirty="0" smtClean="0"/>
              <a:t>Fluorescent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s://encrypted-tbn0.gstatic.com/images?q=tbn:ANd9GcSNZHq6UcSDIVrBggcuZosoWSXwIpWV-KKjAGf-qe5GUOEHKG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14340" name="Picture 4" descr="http://www.surrencystudios.com/Color%20Science_files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152400"/>
            <a:ext cx="589526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685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filter only lets certain wavelengths through, the others it absorbs.</a:t>
            </a:r>
          </a:p>
          <a:p>
            <a:r>
              <a:rPr lang="en-US" dirty="0" smtClean="0"/>
              <a:t>Therefore less light gets through, it is not as bright.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Notice, the light doesn’t ‘turn red’ in the first example, all colors but red are absorbed and ONLY red is transmitted.</a:t>
            </a:r>
          </a:p>
          <a:p>
            <a:r>
              <a:rPr lang="en-US" dirty="0" smtClean="0"/>
              <a:t>Filters do not change the color of light they only let certain colors through.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686799" cy="1143000"/>
          </a:xfrm>
        </p:spPr>
        <p:txBody>
          <a:bodyPr/>
          <a:lstStyle/>
          <a:p>
            <a:r>
              <a:rPr lang="en-US" sz="3600" dirty="0" smtClean="0"/>
              <a:t>What happens with multiple filters?</a:t>
            </a:r>
            <a:endParaRPr lang="en-US" sz="3600" dirty="0"/>
          </a:p>
        </p:txBody>
      </p:sp>
      <p:pic>
        <p:nvPicPr>
          <p:cNvPr id="15362" name="Picture 2" descr="http://resources.mhs.vic.edu.au/science/resources/pics/colour_pics/colour_absorp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543800" cy="36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filters work</a:t>
            </a:r>
            <a:endParaRPr lang="en-US" dirty="0"/>
          </a:p>
        </p:txBody>
      </p:sp>
      <p:pic>
        <p:nvPicPr>
          <p:cNvPr id="16386" name="Picture 2" descr="http://science.csustan.edu/tutorial/color/FILT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35832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du.pe.ca/gray/class_pages/krcutcliffe/physics521/16light/definitions/yellow%20object%20with%20blue%20light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8996"/>
          <a:stretch/>
        </p:blipFill>
        <p:spPr bwMode="auto">
          <a:xfrm>
            <a:off x="228600" y="265611"/>
            <a:ext cx="317427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1" y="914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only one color is shone on an object that can’t reflect that color we see black!</a:t>
            </a:r>
            <a:endParaRPr lang="en-US" dirty="0"/>
          </a:p>
        </p:txBody>
      </p:sp>
      <p:pic>
        <p:nvPicPr>
          <p:cNvPr id="13316" name="Picture 4" descr="http://www.cognex.com/uploadedImages/04_-_Vision/Vision_Systems/Light_Gu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10" y="1669868"/>
            <a:ext cx="4755968" cy="31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2510" y="5257800"/>
            <a:ext cx="5172890" cy="1143000"/>
          </a:xfrm>
        </p:spPr>
        <p:txBody>
          <a:bodyPr/>
          <a:lstStyle/>
          <a:p>
            <a:r>
              <a:rPr lang="en-US" dirty="0" smtClean="0"/>
              <a:t>Color and filters</a:t>
            </a:r>
            <a:endParaRPr lang="en-US" dirty="0"/>
          </a:p>
        </p:txBody>
      </p:sp>
      <p:sp>
        <p:nvSpPr>
          <p:cNvPr id="4" name="AutoShape 6" descr="data:image/jpeg;base64,/9j/4AAQSkZJRgABAQAAAQABAAD/2wCEAAkGBxQTEBQSExQTFRIXGBcZGRYYGBobHxUdHBYYGBgaGBgaHCggJBolGx0XITEhJykrLi8uHCA1OTUtNygtLi0BCgoKDg0OGxAQGywlICQsLDQvMiwyNC80NzcsLCwvNTQyMC00LCwsNDUsLCwvLDcsNDcwLC0sLCwsLCwsLCwsL//AABEIAKYBMAMBEQACEQEDEQH/xAAcAAEAAgMBAQEAAAAAAAAAAAAABAUCAwYHAQj/xABMEAACAQIEAwQDCgsHBAEFAAABAgMAEQQSITEFE0EGIlFhFDJxFiNCUlNUYoGT0gcVJHKSlKGi0dPUFzNjZHOR4UOxwfDCNESCo7P/xAAaAQEAAgMBAAAAAAAAAAAAAAAAAQIDBAUG/8QAOREAAgECAwQHCAEEAgMBAAAAAAECAxEEITESQVGRBRMiYXHR8BUyUoGhscHhFCNCU2LS8QZywjP/2gAMAwEAAhEDEQA/APcaAUAoBQEPiGO5RiupKySCMtcWQsrZCfIuFT2utAOE47nxCUKVVi+W5BzKHKo4t0dQGHkwoCZQCgFAKAUAoBQCgFAKAUAoBQCgFAKA14nELGjSSMqIoJZmIAUDUkk6ADxoCrx/G19HbEYd4pUjZeYVYMAgZTNqp9dYyzAeQ8aAkcHxrTCVyAI+a6R2BBKoeWS1zreRZCCLDKV9pAsKAUAoBQCgFAKAUBhLKFUsxCqoJLE2AAFyST0AoBFIGUMpDKwBBBuCCLgg+FqAzoBQCgFAKAicVxwhiMhBY5kRVHwmd1jRb9Luyi/TegOb43jXxOGkjyRGSKfDcxYm9JXKMQhfMihXNlV8yFRsd6A3cF4cJMLNhpborSM0eVTEwS6sjxxMS0WSS4AN9UzfCtU2drkbSvbeWJxXo0scLKq4ZgscTAW5bgWEb67MLZW0FxlOpXNZRTjdaosXFUIFAKAUAoBQCgFAUPa/CyzxLh4kzCRvfCXaMKijN/eIrEMXyC1tRm8KApY+K4stZmlWVEizxiMGK4R+exkMdxqMyXYX7uhBIoDE4/GmFWR8QyNlJkaILIGMVyoRcO14s1jmyb3GbLQG6THY4yyACZfe5ABywVRxyshQ8q1iOafXca2OU2UAWPBJsQMXJHKZniVWs7oqi6soTaIAsy3a6uwOt1jNloDo6AGgKninH4osM86ukloJJ0AYe+oihiyn4neS7bDMKAqse88qYnBO8bzPAxXLFJCL6BsrOWVluy6hrjqD0Al8Jw7RyS864XEFQodg5JVMrBmAAAIAsmuzG/esLKLabW4pKpGLSe8249WwixyQqfRokCPAo9WMbSRAC+ZBuo3W9rkAG0Epdl67jIi4ilDKGUhlYAgg3BBFwQR0IrG8smQZ0AoBQCgFAKAUBW8fwck0PKjIXOyh2IvZAczjL1zAZLeDHwoDmoeD4hZFg1YRoBHKrsixj0gshyDQlY+5l10UD1XNgMcJwnEvErAOgOQyI0rM09nc7MRlsCmhIvbKe6oJA2/iXGZ4jc9wZS3OJLKcNJHlYn1iJWVtgCFDXLaUBM4bweaLEowuYgBmLSs+nJscuoOYy6lWzqdWuG0AHR4jEKiM7HuopZvIAXP7KApoMfJKVixOHRIsQjZQJOZfu3Mcq5FAYoSe6WGjC+xYDRwngl4pRiS7Oz8tWY2YRwyH0YqfjaCXNuWYnawEOSVrvUWJJwhwzNiM0kxYIszPbMEQuVZFQKvdLsSAtyLncayYqs3BbVst5YYzD8xVeNgJF1R9wb7g23Rha/1HcCslOezk9Hr64latPbSlF9paP8eD389UjR6RDiUaCQDMVIeInvLqAb21GtrMPIirSpzp9pabnuIo4mFR7N7S3revX11OU7GdpcV6fLgMchRgl4CQLyKhIJLjuuxUqSVAHdbQbVlrUYdWqlP5m3JK10d9WoUFAKAUAoDnO0vE8RHPHFh1LZoMRIQqK5LRtAEHfkQWOdut9tqAueF4sTQRSgqRIiOCt7EMoYFbgG2vWgJVAY8sa6DXfTf20BXcXx7QmARx5+ZLy8osDbkyv3SSALFBv0v1tQFVg+2CsZyyNljV5FsBcomGwkrBrt/eZsRYW07u/iBY8M7QRzTPCga68zvd0g8uQRvsSV7x0zAZhcjY0BJHF4eZyuYufNkt9K18t9s1um9AVGC4tMRh5maMx4iTJyQpDICHKgNmN3XL3wRbRrWtqBK4ZwlYJMVIwXJI4yDU5Yyis62IsAZmncjX1vYBSpUjTi5y0RKV3ZGxuDJGM+GRElAsDb1lBvyixuRGegGimxA6G2uhjqKduzr6yJUTpiIdQbHRlOjIwOoNtmU9R4AjpV4TcXdFOxXp2f7T81+yHheMqswwsjXm1FxazC1wTbZiNx4+RFZ54eTh1sV2fXM1qeMjGr/Hm+398r/J93Husclh/TMBxVeab8MnZo48l8mHZ2zIGUklSX7t75e/pbRRkfV1aWXvL6nSyce89GrSKCgFAKAUAoBQCgFAKA5biHaWRJZUVI8qziBWLHf0RcSxYaDZsoF/FuliBrwvaOSafCqOXGry5WizBpLehPP3raZcxTVfBTch7ACPwzgDRSQyukQTm4oyWjVGVX5zBpZMxzodLqRuyk+rQlJt2RfYTgqxZXRpHKIViEjlhGptcL11AAzNmbztcGHe2QVr9osFZZE6+Y6qR/2INYqkIVoOMtPXJp6FmnCRjFPbuuQG2H0vAjz8qwUsTsPqqztLRf7X0a7+K3PusS43zjp9jmMXxSTB4yOHJlwTvox1ylh6qkHuoG1ynXe2lgNzQ48608PWjC3Yb18fsr+rE/GcE5eIGLhvmBJkj3zg+tl+lbW21wNq3oYnapdTPTc+BFXA9XX/AJNLXeuK327ydxHApiokZWs6kPDMBcxtbRh5HZl6gkHetZOVOTT+aOnCcZJSjmmfeC8SMqssi5J4zllj6A2uGQ9Y2Gqt7QbEECJx2dNGXZZVQgUBqnxCp6xtfYbk+wDUn2VMYuWhSdSMNX6/JScZjxkrpyGMUZuGvluOua1ifK177aCtuhKhBPrFd7jm4uOMqyj1L2Y7725+n8kSx2fgZVEyCdgCM8oznvWzAZtlNl7o00Fa1Se3K9kvA36NLq42u2+LLRVAAAAAGgA6VQzH2gFARsfgI5gBICcpzKQzKVaxW6spBBsWFwetAQpOzeFItyVA2sLqCDHHGVIUi65I4hlOncXTQUBKw3DIo5GkRbM2a+pIGZsz5VJsuZu8coFzqbmgKhuz75zJnN/SlmyF2yFbre6WtnABYfSCm9ATsBg8M59IhjjDtn98CAMCTZ7gi4e4swIvca7UZknCVOWzJZ+vWRNw0xN0f1138COjDyP7DcVSLvkyJxSzjo/VjS84h0b1D6vl4j2eH+3hXNniaeAexUfYfu93d4cNyWWVle6g6ua13lB2qTFRSricMLxDKZkT1nyncjqMulxrte4At0+9HHxir05qpS0y2kt9i0x3C4sSqToQslleOUfpLm8V2rao4mVNOOsXqi9fCU8Qo1Y5SWafnxRLjZMRE8cqA3BSWNtRqNQfFSDcHqCKxyThK6fgzao1dtZ5Narg/WnFEPhOIeKT0SYljYmCUm/OQbqx+VTQH4ws3xgqSTW0vn64GZ8S6rGQKAUAoBQCgFAKAUBhJCrAhlBB3BAN/C/+woBylzZrDNte2vXr9Z/3oDJhcWO1AUmHlGEblOQMMb8pybCKwuYmJ2AFyh8AV6C43ZReJW3H3964/wCy/wDrvz3u2zieJaMCaEZlYDMd1tYZW0620vtb2CtetKVPtRXiVoU4zfV1Ha2nHwN+IwwmVZFJDWBU/t1FaPSHR0cYo1IStNaPdy/K+pSFSVFuEl4m9o1mjKSKGBGV1P8A79YPsrew9brYdrKSya4P1muKzNerTi1svNMj8PmZH9HkJJAvG5/6ijof8RdAfEWPUgZzBTk4vq5fJ8V5rfz8NOMxC4Vs5NoZG1XchzrdFGrZuqqCb621athf1Fb+5ad6/W7uy4GKX9CW1/a3n3N7/BvXvz3s4PtJ2olllWXCgwMgKhzlLyqSCUYMCgW4uLhiDrdbsD0cP0e9n+py/Zza3TtPb2Kem+X5S39/pmGC4/j5VzripQnVmjw6hfJiYbA+W9ZZYLDR1v4bzS9pY7aa7Nlv3c72N/ulxCf/AHUsrf6cKoP/ANQY/u/XUR6Opt3tZeN35L6kT6aqxi0mm+KVkueb+hAi47i1JIxMlzuckBJ9rGIn9tZpYCi9b8zVj0xiI5q3L83NnulxvzuT7PD/AMmq+zqHfzL+3MX3ch7pcb87k+zw/wDJp7Ood/Me3MX3ch7pcb87k+zw/wDJp7Ood/Me3MX3ch7pcb87k+zw/wDJp7Ood/Me3MX3cj77pcb87k+zw/8AJp7OocHzHtzF93IncHxvE8UbQ4iQrexkZIAi62Ivye8w17q313y71pYinhKWSu34nVwVbpHEWk7Rjxa+y9I9A4VhZI4wsszzvuXZUX6gsagAeG58zXMO6tCZQkUBR8TYYRziRpAxHPXwOiiZfMaBhuRYjVbNBu0U8QlR/uXu/wDF/jg+53WTYv0nDpiMKQb3ytsbXKsLHrcbHwrFVUmrw1IVP+PWdKuvH8ekSMIBPCM47w0boVYb/wDg/XWvWw1LGUtmqvNPuKVL0anYeW7wJOFOX3ttSBofjD+I2P8AzU4Ruklh5vOKyfFea0fPeYqna7S3kL/6aT/LyN9i7H/+bk/Ux8G03DS//KX+r+j8n9H45Re0/F4cIVneRUkNlydZlvqMo17pNw2wubkAmssJq2xLT7P1r+jMsJWq1NrDxcpLVLevWl9+W88t7adtZ8U3LUGCJWuoU++XF7MZBtodltuQSwNVvKnOz+fr1xPWdGdC0K1BVpS2tpZW0XjfO6eqejumjnE4tiLazz3/ANWT71Vmkn2Xkdql0fh3Ht0op+C5ruY/G897ekT3/wBZ/vVUs8Bgk7OnG/gj7+NZ/l5/tZPvULezcJ/ijyH41n+Xn+1k+9QezcJ/ijyH41n+Xn+1k+9QezcJ/ijyH41n+Xn+1k+9QezcJ/ijyH41n+Xn+1k+9QezcJ/ijyH41n+cT/av96oHs7Cf448kdV2W7NcQxlnM+IhgOvMeSS7D/DTNc/nGw10vtU2ZwMdjOj6PZo0oylxtkvP5cz1jgfBkwseRGlcn1nldnZj4ksbD2KAPKrHmZy2pN/bIsqFRQFV2k4GmMgMMhdQdQVJFiNrjYjyP/fWoaubWDxc8LVVSCT8fWXyIXZJXgjGCnIMkQORuksV7Kw81vlK9O74gkuBmx7hWn/IpKylquEt/PVPfnwZaqOU1tomOn0GPT80n/Y+3SiWw+41W+sV96+v7X2NuIXL74NwNfMfxG4/5rBXpyjLrqazWq4rh4r+3loykXfss4/tV2rQjlQqWkUhhKbqI2GoKdWNjbopBOp1B6mDwrxUFUi7Rej/XmcXpPpClQvT1muG5+Pq67mcbPi5JJOZI7PL8YnbyS2irtoLf712sLShCLjaz3+uDPMYvGVq8tqUst1skvXMkNjFJzGMGQ7knuk/GyADU76ki99KzKnJZbWX15lXXg3tOHa79PG37t3EefEM57xJtoB0A8ABoB5CrxhGOhgqVZ1PefruW411YoKAUAoBQGcELO4jjVnkOyKLn2noB9IkDzrFWrQpK82bGGwlXES2aav8AZfM7XgfYUaPiiGPyKk5R+e27ezRdwc29cXEdITqZRyX1PVYPoajQtKfal9OXnyR2kcYUBVACgWAAsABsAPCtA7BlQCgFAaMdg45ozHKiujbqwuD/AM+dC9OpOnJTg7NcDn+C8PHDnMIZjhZXvGW15Mh05bH4raZT4gg6kXhKx0MTXeOj1jXbis7b1x+W/uzWSdr3EIVbmKL/ABlHwh4j6Q/bt4VWSs9pGhBqS2H8vXD/ALMcbPGIjK0ioijNzGIAXzJPSsVakqsbp2azT4P1rxRCvGVmu6x552y/CE3LEWGjUpIpvM4DKwOjCNDv1Bz2t8U3vUUK/WJpq0lk1wfk9U+Hfc7eC6BeIb652jvW/PinoebYuYyHmMzM50YsxYm22p1t5dKzHoujsO8JtYfZ7KzjLiuEt+0uO9WetzZBh5ZgAqlgotmtoo+kx0AHmas5NpJ7jYUKGFlKV7bbu1xel0uL321eep1OK7NYGDDRzzYqRmkUFYo8hJPUAgsLA3GbbTrVTnU+kMbWrSpU6aSTzbv+n8tTgsbBmaQqCFIGVSQSbZtC1hrqNdKG5iMPUntvjFblm1fjmueXEkmpOiKAUAoCw4JwOfFyZIIy5HrNsifnvsPZqT0BqDQxvSVDCLtu74LX9fM9Z7Lfg5gw9pJ7YiYai47iG9xlQ7kad5vC4C1ax43HdLV8Xk3aPBfnj9u47apOYKAUAoBQELiuB5qjKckqHNG9r5GtbUdVIuCOoJ23oZqNXq3mrp6rivPhwZSY/tdDHGUlUnEC6vh11KnzY6CMg3DHUjYE3FZaWHnWezFePA18dXp4G05SyecXvfy4rfwe843i/FJcSgzseWLAxA90eBY2Bfpq2lxewOtdTC4SNGpsVM3ue7/tfVZreea6Q6RqYqh1lHsx0klqr6P/ANX3aPJ3yIEk2ZQCNRsfLwPs6VuUsN1VWU4Psyzcf9uK4X3re89b34lTEdZSjCSzjkn3cPlu4LLSxqraNcVAFAKAUAoD4zAC50FQ2krsmMJTajFXbOj4H2Pmns8uaCLzHvjDyU+p7WF9PV61ysR0kl2aXM9Fgugm7SxHJfl+XM7/AIVwqLDpkhQKDqTuWPizHUnzJrkynKTvJ3Z6SnThTjswVl3E2qlxQCgFAKAUBqxWHWRGjcBkYWIPUULQnKElKLs0cVxPtuMHHJER6VLEwQOrC1iDl57D1ZBYggA3Ivpewi51KPR0sZOMqXZUr3vuta9uKzy4aPS55vxPi8uOFpD74rFkjS4RrnUJHc2cakHUkE6+OLOMu5nqMN0fSwbU9crOT1Xkt3HTNmhcKyRmOZ0iQkNlPekBt0RdVJFgc2W+nhVXSi6iqb7W+Xf+OBsurGc1OlFyfHRc3r8rmn0qFP7uLO3x5dfrES90exi4rKZOqqz9+Vlwj5vPkkR8VjpJLB2JUbLsq/moLKPqFLGSnRp0/dXz389WR6kyigFAKAzhiZ2CIrM7GyqoJLHwAGpoYq1enRht1JWXf6zPRuy/4L2a0mNJVdxAh7x/1HG3sU327w2pY8pjv/IJz7GHyXF6/Lh9/A9PwWDjhQRxIqIuyqAAPqFWPONtu71N9CBQCgFAKAhcW4rDhozLPIsabXY7noFG5Y+A1olfIhtJXZ57xzt+ZrpDIsMXxs68xvrBsg9l221U6V1MPgYa1ZLwv9/XzODjelqvu4eD8Wn9F58jlufFe4kjB699e9fU5tdTfW++/ia6VqSacGlbw09aHJjiK8qM6NaEpqWave8ZcU7b1lJb1bRpNZ+mR/KR/pr/ABrL1sPiXM5/UVfhfJj0yP5SP9Nf4062HxLmOoq/A+THpkfykf6a/wAadbD4lzHUVfgfJj0yP5SP9Nf4062HxLmOoq/A+THpkfykf6a/xp1sPiXMdRV+B8mPTI/lI/01/jTrYfEuY6ir8D5MemR/KR/pr/GnWw+Jcx1FX4HyZacG4RNij7yoKdZTog8bMPWO+i313K71q18dTpZLN9x0MH0RXr5y7MeL/CPQuA9lIcPZz77MP+ow9X/TXZeuu9tya4tbEVKz7T+W49VhcFRwytTWfHeX9YDbFAKAUAoBQCgI+OxXKjZ8sj2+DGpZm8gB/wCdKA8v7U8W4rirpHhcRBB8VVbO4+m46fRXTcEsKrmd3A0+jadp4iptPhaVvtn9vE5fA9nsdETbCTFSMrIY2ysvgQLdbEEWIIBGopY7tTpXATil1lraWTy8Mv1bI3ycK4jYqmFmiQ/BjjK3Hgzes3/5E0sUXSPRt9qU9p8Wm+StZfJIg+5XG/NZ/wBA0sbHtvA/H9H5D3K435rP+gaWHtvA/H9H5D3K435rP+gaWHtvA/H9H5D3K435rP8AoGlh7bwPx/R+Q9yuN+az/oGlh7bwPx/R+Q9yuN+az/oGlh7bwPx/R+RbcA/B5i8Q/vinDxDdnHePkibk+ZsNetrUszSxn/kNGEbUO0+Lukvy/WZ6x2c7MYfBLaFO+RZpG1d/a3h9EWHlU2PKYjE1cRPbqyu/Wi3FzUmAUAoBQCgFAKAUAoBQCgFAKAxdwouSAPEm1AFcHYg31FjuPGgMqA+E21O1AL6260B9oBQCgFAKAUAoBQCgFAKAUAoBQGE0oVSzGyqCSfAAXJ/2oCLgeKxTEhGNwA1mVkNjswDgEr5jSgJM86oAWNgSqjzLEKo+skCgPmJxCxo0jkKiKWYnoFFyT7BQGRkGYL1IJ2OwIB126j/0UBkWAFztQHyNwwDKQVIBBGxB1BB8KAyoBQCgFAKAUAoBQCgFAKAUBSdrcI0sCqiM5EsLEKIybLIpYgSd02GutAUfDeG4iHK6xSBQ7nKOUHKPiUdsyo3LBsXNl+CB8IkUBJwMWNM8TSc1V7txdSApLmRZLS2zeqL5W+DlPrUBq7T4DFyjFJGsrB1lVbOgjMZwjKqBGOkvpFjmI9rZe7QEfFelc7lxmUXWRlV2VpFi5uBD3YPcE/lOXvg22IsAoEqPB4phkk9JN0KoVdECgtNcSjOxLZDEL3Y7EFTnNAdJwWMrhoVYMrCNAQxuwIUAhiCbm/maAm0AoBQCgFAKAUAoBQCgFAKAjcSw5khljFgXR1BOwJUgX8qA5vHdk3ItG5N44lYSSM+YxyZiBzVkARgTfukEqtwegGOH7LSK0JIhbI0LcxmOeII5YxRWjAKW29Qb90aWA+8f7LSTtiMphHNWTLKxbOgbCmAQ2A/us/vhIbcnu371AQsV2ZmaQoipErrI2WP+6T33AnlXaOx5ohmLe9kDObg37wErC9lHGUOsEi5Qt3JJgHMldhEFjVSGV1QgBBZbEMtlAHScFwpiw0MRCKUjRSE9UFVAOXQafUKAm0AoBQCgFAKAUAoBQCgFAKAUAoBQCgFAKAUAoBQCgFAKAUAoBQCgFAKAUAoBQCgFAKAUAoBQCgFAKAUAoBQCgFAKAUAoBQCgFAKAUAoBQHGcYjxLcQXFJCTFhmjjBzMGZZB+UlIxGQ6WeI+sO9AbX6gV545ieWHE2IKs0ayMcOPei2NiiAgHK7+aIzXPftlQ9dQN/wCMsfzY1995enLZoyDNfEyJ78q4dre8iE6mLR2bocgBOJ41ndVOIXO0ViYbmIHGRJIBeBUBELtoWkFlzXNiSBa9nMXiDipY5TK8Y5lmZMirllyoCDEveKHdXkVgpbuXAIHT0AoBQEfiGMWGJ5XvlRSxsLmw8B40BVcQ4k0kEzQiVJoGRmjKjMwUrKYxupEkd1uDpm6EUBI7OYlpYmnLFlmdniHQRaLEV02ZFEmvVzQFrQCgFAKAUAoBQCgNGNxSxRvK98qKWNhc2AvYAbnwHWgI8HGYGWJuai84K0aswVmzC6gKTe/lQGX44w+V258OWO2duYtkvtnN9L+dAZfjOHME50WcrnC51uVtfMBe+W19dqAYfikDuESaJ3IJCq6kkA5SbA3sCCL+NAVeA7SiSSJTHYSvIikOrEFA7Euo1VbIdddSo60Bf0AoBQCgFAKAUAoBQCgFAKAUAoDT6KmUJkTKCCFsLAhswIHiG19tAbqAoYO1uGcIymTK6owJjYWSRskbsCLhGa4B8idgTQG3BdoFlxCQorZGikkEhBUMEkjQZLizKc5N79AdmBoC5oAaA57G9oc+Hl9FDNiBh5ZFXLcxuuZFSRb+vzFdQvUxuOlAVkQTE+kYOOcyxzYdvfGk56g91SWWwysc+sYa1l2W+oFrwzADBlmPKCSsubkx8qOMgZVYx5m1bRWe/RNLC9XhDaulqYqtXq7NrLe+H6+3gSeM4J8y4mAXnjBBS9hOm5ia+l76q3RvJmuhJW2Xp9vW8zIl8O4jHNGskbXDC9joRY5WDKdQwYFSDqCCDUSi4uzIJdVAoBQCgFAKAUBA4zw0YhFjZmVM6M2UsrMEOZQHVgy98IbjoCOtAUUPZZ0kKJJ+T5bXcM72M7TFA7SZrgk2c30I6rqBjh+ysrRR8yVUkQLkCK6hbM5Ido5QzGzbhlsRexuRQH09jmzRnn92PZcr7nDvA2nNtazswLBmBsMxAAoCfhuzxTErMsgCLa8aqRnIh5IzDPk2AOYIH7oXNl0oDODs5GnIZdHhkkkDAKDJnSVSrkC+X3y/tVT0oCzwOLEiZgCCDZlO6MN1Pn+wixFwQaF6lNwlbk+Pr9PMkUKCgFAKAUAoBQCgFAKAUAoBQCgFAc+vZGAGEqXHKjii+AS6REmMMzKWFiW1QqTc3vQEvh/AUhlEivIcqPHGjFcsSMyMVQBQbXRbXJNha+1AYfj9eYUMUwQSiHm+95c5tYWEme1yBfL+zWgKPheKJlgImmbGNIRiIS7lUW0mYGE92ONSBkkAXPZO82Y3A6PCcPEL4iVRczSLIQABa0UcVr9dEv7Sax1ZOMHJK9txKV2bsZhxNGLMVNwyON1YbG3XwI6gkHephONSKlF5Mx1ae0rPJmvA4oSKySKFkXuyIdRqNxfdGGoPtB1BAum08ikJqcXGaz0a9aplXHxjkYlMIwYoTZJGuLAjurr61j3c1/Drc1uvD9bSdZa71+e7ic9YzqMQsNJOz0b+i7+F/C+dzn8Z2emwPFDxOOQy4aTMMSjetEjW762ABRCAx6gA+tc2iNWNSl1TWa0OztXjY9CVgQCCCDqCOtaZQ+0AoBQCgFAKAUAoDhu0KYnNjki9IPMEmVBH3GX0ELmWTLcPzQqhQ2/TcgDbJxLGc2UATiO5F+VmMariI1Jj95AJ5LOwF5b2uNQVIEjgL4kYli4lOHdiQ7JldiIIgpkTLZEKhjcZe+LELfLQHWUBTcdxK4UHFlgqiwkX5QXsLf4gvp4i4PQiG7G5hacsQ1QSu3p3fp7+GvFPd2d40mLw6zx3AJYZTupBtY267H66lMpi8LPC1XSnqizoawoBQFZPxW7GPDpzpAbMb2jjPhJJY6/RUM2ouADegPv5V/l/36AflX+X/foDXicRiI0aRzhVRFLMxLgKoFySfAC5oCPgeKyTErFJhHZQCQGe4BvYkb2Njr5GgJn5V/l/36AflX+X/foB+Vf5f9+gH5V/l/36AflX+X/foCDjeKYhG5YEEkxFxEmctbWxboq6HvMQNLC50oC4wBkMamYIJbd4ISVB8AzAE+2w9lASKAoz2Yh5pmCoJ+cJubkXONgUz2vlK3XfYmgLDAYxZlYEFWUlJEO6G2xt0IIIPUEGo1MtSm6TXB5p8fW/gz7h5Cp5bG/xWPwgPH6Q6+O/jasXZ7LImlJbS+frgasZiOSbgEq3TwPUg+fh/wA1ycbi10c9tJuMnpwfG+me9b3nvZkpw63LgU3avgcszR4nDv77FZlQ2AaxzCx8fbp7Nb9aLU0pR0Zx8dhak5KpB9qO4tjFFi4FLLvr4NEw0IvuHVrg+ys1OrKm7xM06dPFU1tLzT/DRuwGJY3jktzV38HHR1Hgeo6G48CZqRXvR0f07i1GpJ3hP3l9e9esnzKqGVcA4ichcE5PKcmy4dtzCxOgjOpQnQapp3AZf9RbW9a+fnz4mzqTfdLg/neF+2j+9WIge6XB/O8L9tH96gHulwfzvC/bR/eoB7pcH87wv20f3qAe6XB/O8L9tH96gHulwfzvC/bR/eoB7pcH87wv20f3qAe6XB/O8L9tH96gHulwfzvC/bR/eoCXgeJQzXMMsUoXflurW8L5SbUBKoBQGE0SspVgGUixBFwR1BB6UJjJxd1qc/w3hKYCRzHcYWVgSp1ED7Bgd8jaA+BC9L2hKx0K+JnjIxU/fiteK4eK3cc99r9HUnOIeP4kkVgxJdvVjUZnf81R0FxdjYC+pAoCJ6JNPrOTFF8jG2rf6so18O4lhuCzg0BZwQKihEVVRRYKoACjoABoBQGUkgUEsQANyTYD2mhKTbsjlu1faWaKJXwcYnuwUko5XverkIIDa6aX+qobOpgMDSqVHHES2cr6q+XG97fMxbB4/EYDEriOSsssEqJCgsAzxsq53LHqRtt4mivvNfGfxVLZw92uL/CsvqWXD+FSR4vmNJJKhhCXcpdGD3IUIq6MDqdfUG3WTSLugFAKA0YzGJEmeRgq3AuepOwA3LE6ADU0BX5p59s2Hh8SBzXHkpuIwdN7tYnRCL0BOwOBjhXLGuUE3JuSWPxnY3Zm+kSSaAk0AoBQFF2lkGGU41Qc0YAkUAnmx32Nhoy3LKx0GoJAYmoeWZvYOLrv+O9+nc/3o1vyebSNXDscOI4NZUPLJJuuhysCQVJ9mtx0P1Vjqw6yNk7F61GWAxLhPP8AZZcNJMfLkHfXusD1HwT7COviDVIwVSn1dRX4mrWsp7cNHoboBkIT4PwT/wDE/wDjy9lYKC/jSVB+6/df/wA/LdxWW7Oku32t+/zImNQwOZ0BKNbnIPIWEqj4wFgR1UeKgHeNOadOW3HR6+fnxXgcj2//AAkYLBlQrmbFKQQsRByA7iRr2ykfB32OmhGWnNRyej19cSatPbSlF9paP8eD389Ujw/t92uxuLn9/lvDo8SR3EeU+qwXqd7lrkG48qmUZUpJp+DLUa3WRusmtVwfD1qjk5SCbgW8vD2eVUm03dGZmFVIFAKAUAoBQG7B4R5ZFjiRpJGNlRQWLHyA1oD2fsL+A8nLNxI2G4w6Nqf9SQbexf8AcbUB7Zw7ARQRrFDGkca7IgAA+odfOgJNAKAUBpxkqLGzSlFjAOYuQFA65idLe2hKbWaOewmLmJWBC0cLFuXPKpzsoF8iIw9YDNZ5Nwt8r6tQz1Eqkesjr/cvz4Pfwfc0XmA4dHFcqCXb1nYlnf8AOY6kDWw2GwAGlDXMZuJxhigJdxukYzEfnW0X2sQKGWNCbV3kuLy5cfkYXnfosK+fff8A2HcU/W4oW/pR4yfJeb+hlHwqO4Z7yuNQ0hzWPiq+qp/NAoQ68rWjku7L9v5k6hhFAKAUAoCpbirS3XCqH6GZr8pfYRrIR4LpoQWU0BuwfClV+a7GWbX3x7d0HcRqNEXpoLmwuWOtAWFAKAUAoBQHwigOf9DTAu00ahcNIbzINom2EqjonRh0FjoFN40Oh1s8XFQm7zXuvivh8fh5Z3RcYmImzpbONvBh1U+R/YbGqyT1WppQkl2Zaesyp7R9qcJhcPzcVKI1OybuWB2VBrmB67De9qpOEa1Nxlo/p5NPQNOEjxb8IP4T8XiIEOEYxYN7ozLpLnF7pIwJC3WzALuL6mxApQqyu6VT3l9Vx8+D7mhKO9aHmGLxIkVSQeaNGPRwNmPXN0Pjod99g1qdNwbS93d3frhwI7SEgKSSBewvoL72FWu7WMqik7mFQSKAUAoBQCgPQOwv4KMXj8ssgOHwpseY47zj/DTc/nGw10vtQH6C7I9jMJw6PLh4wGIs0rau/wCc3h5Cw8qA6CgFAKAUBWT8Vuxjw686QGzG9o4z4SSWOv0VDNqLgA3oBh+E3YSztzpQbrcWSM/4UdzY794lm1PetpQE3F4ZZEKNe2hBG6kG4YHoQbEGheE3CW0iKOGlv76R5Po+ov6K7jyYkUMnXW9yKX1fN6fKxNhhVFCqoVRsAAAPYBQwyk5O8ndmdCBQCgFAKAgY7iiRtywGkmIuIk1a3i1yAq6HvMQNLC50oCP+LHm1xRUr83S/L9khNjJ13AXbu3F6AtlFhYbUB9oBQCgFAKAUAoDTi50jjZ5WVI1BLM5AUDqWJ0tQHivaH8LQgSXD8Myyqh7krg+9LsVjQ+uqnZjYAECxAvUG7OP8iDqr3l7y4/7f8u/Pe7eUY3jrYpJPS2eSa5eOY6sCT3o2v/0yNQB6pGgsSKrs2ldfM1ttOOy/kVKYhgrIGYI1sygmzWN1uOtulWcU2m1mjHc1VIFAKAUAoBQF52W7J4riEnLw0RYD1pDoifnPt9WpPQGgPfuwv4IcLgsss9sTiRY3YdyM79xDuR8Zr7XAFAekUAoBQCgFAU3GeGYiZwFnRILax8tyXN/hSLMpy/RFr9SRpQGUGCxKKESTCKiiwVcM4CjwAGIsBQGzk4v5bDfq8n9RQDk4v5bDfq8n9RQDk4v5bDfq8n9RQDk4v5bDfq8n9RQDk4v5bDfq8n9RQDk4v5bDfq8n9RQDk4v5bDfq8n9RQDk4v5bDfq8n9RQGLYTEt3XxEar1MUJV/YGeVwL+OW/hY60BNwOBjhXLGuUXuTckserOxuzMfjEkmgJFAKAUAoBQCgFAKAj455BGxhVHk+CrsUUnzYKxA+o0B452w7Acd4i958TgxGDdYUklCJ9XK1Pm1z/2oDnI/wABnElNxLgwfESSez5KhaE5Qe1F2Zj/AGEcR+Vwf2kn8qhUf2EcR+Vwf2kn8qgH9hHEflcH9pJ/KoB/YRxH5XB/aSfyqAf2EcR+Vwf2kn8qgH9hHEflcH9pJ/KoB/YRxH5XB/aSfyqA6Hsj+AnK+fiMquoOkUJazfnyEKQPJR9fSgPZuH4COCNYoY0jjXQIgAA+oUBJoBQCgFAKAUAoBQCgFAKAUBVcZ4yMORnUlDHM+YHrGquEC21LLnI/M63oCtj7XreMNC4LLEZALuYnkMy8sKinMytC6m3lQEl+1MIeJe8VlKhWCv3MyTPeUFRkA5TA31BvcAAmgJ+A4vFMrMhYBAC2dHjIUi4a0gByEA2bbQ+BoCun7XQAxBRK2d8hHKlDgGGWVHWLJnZWEbAEC2ja900Bu900Fi2Ysvdy8tJJGZTEsuYoqXACsNdRqNQTagMeIdqsPErm8j5Fv73HIwbQNlR1XKWykHKDe1z0NgLtTcX/AOP2GgPtAKAUAoBQCgFAKAUAoBQCgK3jHFxh+WCjOZGKgBkW1lLEkyMo2FAR8N2mgZBIxMalUYZ7bOhf4JOgUEk7Aa3trQG/E8dgR+XnBfMq5QRcZmRSddLLnQm2wYeIoDdNxWFY1kaRQj+ofj6Fu7bUjKC1x0BO1ARV7RwEygOM0d7i696yK91YnL6rKdTsb7a0BIPGoO/76vcNm33zZLDxOe62F+9pvpQH3hvF4p2cRNmyZLkbHOgdSp6ixFATqAUAoBQCgFAKAUAoBQCgK/jPCExIjDlhy5UlGU2uVv3Tp6rAlSOoJoCPhuzsSSNIpe7TmexIsGKFSo09S7O9vjMdelAR37JxG12ksDe111GXEKynu7FZ5B47WtagN3B+zUUEckfriRQjXSJMyhStjykUEm7EnxJ2FhQEc9lRnSX0nEc5ChWU8q+VI5o1Qry8pW00pva5J3sAABDXsSjFsxsFIWI2SQ5ORFG2cSxlc5ZA1wNCBrYlaAnv2XXJJGs0yQurARrksjMoUsLpc2sWCtdbsdNgAL5Rp4+fjQH2gFAKAUAoBQCgFAKAUAoBQFdxbhfOMbZ8rRsxHdVgbqVNww8DQFTN2NQxGISyBWUq2iG4KlScuXLmFyRplXYC1rAbsR2USRDFLIzwFsxiKrlZi6yNm0uQWU6X0ztv3bATZOEsUhAmkEkQIEpClmBUqc4IsTaxvYagHa4IFTieyWWExxSEqLctHsBGTCuHvmCliBHmNjuWOu1gJMXZZUbOkhDKxaM5UOS7lyCbXYG+Xppb4XeoCy4Zw3lFzzHcvkzFgtyyoELd0AagA2ta+1AT6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http://cnx.org/content/m42487/latest/Figure_27_03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1149"/>
            <a:ext cx="3611347" cy="19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cratchapixel.com/assets/Uploads/Lesson014/l014-fruits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762000"/>
            <a:ext cx="241047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1219200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 in white light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89960" y="2362200"/>
            <a:ext cx="554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Same objects in red light (the yellow reflects some red, the red reflects red, but the green absorbs all red so appears black).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37338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Same objects in green light (the yellow reflects some green, the red absorbs green so appears black, but the green reflects green).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89960" y="5504765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Same objects in blue light (the yellow, red, and green absorb blue so all appear black).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ist.go.jp/aist_e/aist_today/2005_17/pict/p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0"/>
            <a:ext cx="8121989" cy="67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is.rit.edu/fairchild/WhyIsColor/images/MarkIn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7944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0"/>
            <a:ext cx="7579311" cy="1143000"/>
          </a:xfrm>
        </p:spPr>
        <p:txBody>
          <a:bodyPr/>
          <a:lstStyle/>
          <a:p>
            <a:r>
              <a:rPr lang="en-US" dirty="0" smtClean="0"/>
              <a:t>The man’s shirt is 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141" y="5029200"/>
            <a:ext cx="3657600" cy="1143000"/>
          </a:xfrm>
        </p:spPr>
        <p:txBody>
          <a:bodyPr/>
          <a:lstStyle/>
          <a:p>
            <a:r>
              <a:rPr lang="en-US" dirty="0" smtClean="0"/>
              <a:t>LED 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"/>
            <a:ext cx="6400800" cy="36118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LED stands for “light emitting diode”</a:t>
            </a:r>
          </a:p>
          <a:p>
            <a:r>
              <a:rPr lang="en-US" dirty="0" smtClean="0"/>
              <a:t>This device only emits certain wavelengths so you only get one color (unless it is white then it is all colors)</a:t>
            </a:r>
          </a:p>
          <a:p>
            <a:r>
              <a:rPr lang="en-US" dirty="0" smtClean="0"/>
              <a:t>Instead of producing all colors in a white light and then filtering out the colors not wanted, in LED ONLY the color wanted is produced</a:t>
            </a:r>
          </a:p>
          <a:p>
            <a:r>
              <a:rPr lang="en-US" dirty="0" smtClean="0"/>
              <a:t>This saves on energy because there is no wasted light </a:t>
            </a:r>
          </a:p>
          <a:p>
            <a:r>
              <a:rPr lang="en-US" dirty="0" smtClean="0"/>
              <a:t>Less infrared energy (heat) is produced and wasted.</a:t>
            </a:r>
            <a:endParaRPr lang="en-US" dirty="0"/>
          </a:p>
        </p:txBody>
      </p:sp>
      <p:pic>
        <p:nvPicPr>
          <p:cNvPr id="18436" name="Picture 4" descr="http://www.imageaccess.de/_WhitePapers/image/noLightNo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51244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superbrightleds.com/images/uploads/67-x15-led-tail-brake-bulb-size-compar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417"/>
            <a:ext cx="2355669" cy="15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2344" y="36576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di·ode</a:t>
            </a:r>
            <a:endParaRPr lang="en-US" dirty="0"/>
          </a:p>
          <a:p>
            <a:r>
              <a:rPr lang="en-US" dirty="0" smtClean="0"/>
              <a:t>ˈa </a:t>
            </a:r>
            <a:r>
              <a:rPr lang="en-US" dirty="0"/>
              <a:t>semiconductor device with two terminals, typically allowing the flow of current in one direction only.</a:t>
            </a:r>
          </a:p>
        </p:txBody>
      </p:sp>
    </p:spTree>
    <p:extLst>
      <p:ext uri="{BB962C8B-B14F-4D97-AF65-F5344CB8AC3E}">
        <p14:creationId xmlns:p14="http://schemas.microsoft.com/office/powerpoint/2010/main" val="31582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62400"/>
            <a:ext cx="6512511" cy="1143000"/>
          </a:xfrm>
        </p:spPr>
        <p:txBody>
          <a:bodyPr/>
          <a:lstStyle/>
          <a:p>
            <a:r>
              <a:rPr lang="en-US" dirty="0" smtClean="0"/>
              <a:t>Compare one emitted frequency to more than one</a:t>
            </a:r>
            <a:endParaRPr lang="en-US" dirty="0"/>
          </a:p>
        </p:txBody>
      </p:sp>
      <p:pic>
        <p:nvPicPr>
          <p:cNvPr id="3" name="Picture 2" descr="http://d114hh0cykhyb0.cloudfront.net/images/graphics/lens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"/>
            <a:ext cx="80975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do we see color?</a:t>
            </a:r>
          </a:p>
          <a:p>
            <a:r>
              <a:rPr lang="en-US" dirty="0"/>
              <a:t>What is color?</a:t>
            </a:r>
          </a:p>
          <a:p>
            <a:r>
              <a:rPr lang="en-US" dirty="0"/>
              <a:t>How are colors different from one another?</a:t>
            </a:r>
          </a:p>
          <a:p>
            <a:r>
              <a:rPr lang="en-US" dirty="0"/>
              <a:t>What are additive and subtractive colors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are LED lights different from incandescent or fluorescent lights?</a:t>
            </a:r>
          </a:p>
          <a:p>
            <a:r>
              <a:rPr lang="en-US" dirty="0" smtClean="0"/>
              <a:t>How do filters work?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7696200" cy="1143000"/>
          </a:xfrm>
        </p:spPr>
        <p:txBody>
          <a:bodyPr/>
          <a:lstStyle/>
          <a:p>
            <a:r>
              <a:rPr lang="en-US" dirty="0" smtClean="0"/>
              <a:t>We see color in 3 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450080"/>
          </a:xfrm>
        </p:spPr>
        <p:txBody>
          <a:bodyPr/>
          <a:lstStyle/>
          <a:p>
            <a:r>
              <a:rPr lang="en-US" b="1" i="1" u="sng" dirty="0" smtClean="0"/>
              <a:t>Reflected</a:t>
            </a:r>
            <a:r>
              <a:rPr lang="en-US" dirty="0" smtClean="0"/>
              <a:t> - light shines on an object and some color bounces off </a:t>
            </a:r>
          </a:p>
          <a:p>
            <a:r>
              <a:rPr lang="en-US" b="1" i="1" u="sng" dirty="0" smtClean="0"/>
              <a:t>Transmitted</a:t>
            </a:r>
            <a:r>
              <a:rPr lang="en-US" dirty="0" smtClean="0"/>
              <a:t> - Light shines through an object like a filter, and some color passes through </a:t>
            </a:r>
          </a:p>
          <a:p>
            <a:r>
              <a:rPr lang="en-US" b="1" i="1" u="sng" dirty="0" smtClean="0"/>
              <a:t>Emitted</a:t>
            </a:r>
            <a:r>
              <a:rPr lang="en-US" dirty="0" smtClean="0"/>
              <a:t> – light is produced by a source like a star or a lightbulb or and LED emitter</a:t>
            </a:r>
          </a:p>
          <a:p>
            <a:endParaRPr lang="en-US" dirty="0"/>
          </a:p>
          <a:p>
            <a:r>
              <a:rPr lang="en-US" dirty="0" smtClean="0"/>
              <a:t>Reflect-bounce off</a:t>
            </a:r>
          </a:p>
          <a:p>
            <a:r>
              <a:rPr lang="en-US" dirty="0" smtClean="0"/>
              <a:t>Transmit- go through</a:t>
            </a:r>
          </a:p>
          <a:p>
            <a:r>
              <a:rPr lang="en-US" dirty="0" smtClean="0"/>
              <a:t>Emit - produce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the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19200" y="2286000"/>
            <a:ext cx="6400800" cy="1859280"/>
          </a:xfrm>
        </p:spPr>
        <p:txBody>
          <a:bodyPr/>
          <a:lstStyle/>
          <a:p>
            <a:r>
              <a:rPr lang="en-US" dirty="0"/>
              <a:t>Color Code</a:t>
            </a:r>
          </a:p>
          <a:p>
            <a:r>
              <a:rPr lang="en-US" dirty="0"/>
              <a:t>Add annotations</a:t>
            </a:r>
          </a:p>
          <a:p>
            <a:r>
              <a:rPr lang="en-US" dirty="0"/>
              <a:t>Write a summary</a:t>
            </a:r>
          </a:p>
          <a:p>
            <a:r>
              <a:rPr lang="en-US" dirty="0"/>
              <a:t>Write a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Color (visible light) is the only part of the Electromagnetic spectrum that we can see.</a:t>
            </a:r>
          </a:p>
          <a:p>
            <a:r>
              <a:rPr lang="en-US" dirty="0" smtClean="0"/>
              <a:t>Our eyes can detect these wavelengths:</a:t>
            </a:r>
          </a:p>
          <a:p>
            <a:pPr lvl="1"/>
            <a:r>
              <a:rPr lang="en-US" dirty="0" smtClean="0"/>
              <a:t>700 nanometers 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>
                <a:solidFill>
                  <a:schemeClr val="tx1"/>
                </a:solidFill>
              </a:rPr>
              <a:t>(7 x 10</a:t>
            </a:r>
            <a:r>
              <a:rPr lang="en-US" baseline="30000" dirty="0" smtClean="0">
                <a:solidFill>
                  <a:schemeClr val="tx1"/>
                </a:solidFill>
              </a:rPr>
              <a:t>-9 </a:t>
            </a:r>
            <a:r>
              <a:rPr lang="en-US" dirty="0" smtClean="0">
                <a:solidFill>
                  <a:schemeClr val="tx1"/>
                </a:solidFill>
              </a:rPr>
              <a:t>meters)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400 nanometers </a:t>
            </a:r>
            <a:r>
              <a:rPr lang="en-US" dirty="0" smtClean="0">
                <a:solidFill>
                  <a:srgbClr val="7030A0"/>
                </a:solidFill>
              </a:rPr>
              <a:t>violet </a:t>
            </a:r>
            <a:r>
              <a:rPr lang="en-US" dirty="0" smtClean="0">
                <a:solidFill>
                  <a:schemeClr val="tx1"/>
                </a:solidFill>
              </a:rPr>
              <a:t>(4 </a:t>
            </a:r>
            <a:r>
              <a:rPr lang="en-US" dirty="0">
                <a:solidFill>
                  <a:schemeClr val="tx1"/>
                </a:solidFill>
              </a:rPr>
              <a:t>x 10</a:t>
            </a:r>
            <a:r>
              <a:rPr lang="en-US" baseline="30000" dirty="0">
                <a:solidFill>
                  <a:schemeClr val="tx1"/>
                </a:solidFill>
              </a:rPr>
              <a:t>-9 </a:t>
            </a:r>
            <a:r>
              <a:rPr lang="en-US" dirty="0">
                <a:solidFill>
                  <a:schemeClr val="tx1"/>
                </a:solidFill>
              </a:rPr>
              <a:t>meters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Some people can detect higher or lower wavelengths but most cannot. </a:t>
            </a:r>
          </a:p>
          <a:p>
            <a:r>
              <a:rPr lang="en-US" dirty="0" smtClean="0"/>
              <a:t>The frequency of visible light is: </a:t>
            </a:r>
          </a:p>
          <a:p>
            <a:r>
              <a:rPr lang="en-US" sz="2000" dirty="0" smtClean="0"/>
              <a:t>4 </a:t>
            </a:r>
            <a:r>
              <a:rPr lang="en-US" sz="2000" dirty="0"/>
              <a:t>x 10</a:t>
            </a:r>
            <a:r>
              <a:rPr lang="en-US" sz="2000" baseline="30000" dirty="0"/>
              <a:t>14</a:t>
            </a:r>
            <a:r>
              <a:rPr lang="en-US" sz="2000" dirty="0"/>
              <a:t>-7.5 x 10</a:t>
            </a:r>
            <a:r>
              <a:rPr lang="en-US" sz="2000" baseline="30000" dirty="0"/>
              <a:t>14 </a:t>
            </a:r>
            <a:r>
              <a:rPr lang="en-US" sz="2000" dirty="0" smtClean="0"/>
              <a:t>Hz</a:t>
            </a:r>
            <a:endParaRPr lang="en-US" dirty="0" smtClean="0"/>
          </a:p>
          <a:p>
            <a:r>
              <a:rPr lang="en-US" dirty="0" smtClean="0"/>
              <a:t>Remember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err="1" smtClean="0">
                <a:solidFill>
                  <a:srgbClr val="7030A0"/>
                </a:solidFill>
              </a:rPr>
              <a:t>V</a:t>
            </a:r>
            <a:r>
              <a:rPr lang="en-US" sz="2400" dirty="0"/>
              <a:t>	</a:t>
            </a:r>
            <a:endParaRPr lang="en-US" dirty="0"/>
          </a:p>
        </p:txBody>
      </p:sp>
      <p:pic>
        <p:nvPicPr>
          <p:cNvPr id="1026" name="Picture 2" descr="Linear visible spectr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7620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800600"/>
            <a:ext cx="747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70 nm        45 nm      75 nm       20 nm 30 nm         130 nm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cience.csustan.edu/byrd/chem1002/images/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297"/>
            <a:ext cx="904529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799" y="47683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5410200"/>
            <a:ext cx="6512511" cy="1143000"/>
          </a:xfrm>
        </p:spPr>
        <p:txBody>
          <a:bodyPr/>
          <a:lstStyle/>
          <a:p>
            <a:r>
              <a:rPr lang="en-US" dirty="0" smtClean="0"/>
              <a:t>Color wheels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250320"/>
            <a:ext cx="462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Additive</a:t>
            </a:r>
            <a:r>
              <a:rPr lang="en-US" dirty="0" smtClean="0"/>
              <a:t>-adding wavelengths, more light</a:t>
            </a:r>
          </a:p>
          <a:p>
            <a:r>
              <a:rPr lang="en-US" b="1" i="1" u="sng" dirty="0" smtClean="0"/>
              <a:t>Subtractive</a:t>
            </a:r>
            <a:r>
              <a:rPr lang="en-US" dirty="0" smtClean="0"/>
              <a:t>- taking wavelengths, less light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4924697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dditive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0"/>
            <a:ext cx="802379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Additive colors-</a:t>
            </a:r>
          </a:p>
          <a:p>
            <a:r>
              <a:rPr lang="en-US" dirty="0" smtClean="0"/>
              <a:t>3 different light beams shining on the same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7620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7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19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www.youtube.com/watch?v=5inTryUaQyg</a:t>
            </a:r>
            <a:endParaRPr lang="en-US" dirty="0" smtClean="0"/>
          </a:p>
          <a:p>
            <a:r>
              <a:rPr lang="en-US" dirty="0"/>
              <a:t>https://www.youtube.com/watch?v=Hbxy1W9O_Wk#t=228.182493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0" y="609600"/>
            <a:ext cx="8369245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10731</TotalTime>
  <Words>723</Words>
  <Application>Microsoft Office PowerPoint</Application>
  <PresentationFormat>On-screen Show (4:3)</PresentationFormat>
  <Paragraphs>97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Slipstream</vt:lpstr>
      <vt:lpstr>Color</vt:lpstr>
      <vt:lpstr>Vocabulary</vt:lpstr>
      <vt:lpstr>We see color in 3 ways</vt:lpstr>
      <vt:lpstr>PowerPoint Presentation</vt:lpstr>
      <vt:lpstr>Color wheels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bees see</vt:lpstr>
      <vt:lpstr>PowerPoint Presentation</vt:lpstr>
      <vt:lpstr>Prisms</vt:lpstr>
      <vt:lpstr>PowerPoint Presentation</vt:lpstr>
      <vt:lpstr>How we see rainbows</vt:lpstr>
      <vt:lpstr>PowerPoint Presentation</vt:lpstr>
      <vt:lpstr>How do we see color?</vt:lpstr>
      <vt:lpstr>PowerPoint Presentation</vt:lpstr>
      <vt:lpstr>Filters</vt:lpstr>
      <vt:lpstr>What happens with multiple filters?</vt:lpstr>
      <vt:lpstr>How do filters work</vt:lpstr>
      <vt:lpstr>Color and filters</vt:lpstr>
      <vt:lpstr>PowerPoint Presentation</vt:lpstr>
      <vt:lpstr>PowerPoint Presentation</vt:lpstr>
      <vt:lpstr>The man’s shirt is orange</vt:lpstr>
      <vt:lpstr>LED lights </vt:lpstr>
      <vt:lpstr>Compare one emitted frequency to more than one</vt:lpstr>
      <vt:lpstr>Review</vt:lpstr>
      <vt:lpstr>Finish the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Mary Ann Seslar</dc:creator>
  <cp:lastModifiedBy>admin</cp:lastModifiedBy>
  <cp:revision>42</cp:revision>
  <cp:lastPrinted>2017-04-04T16:33:31Z</cp:lastPrinted>
  <dcterms:created xsi:type="dcterms:W3CDTF">2014-03-24T19:34:37Z</dcterms:created>
  <dcterms:modified xsi:type="dcterms:W3CDTF">2017-04-11T19:56:22Z</dcterms:modified>
</cp:coreProperties>
</file>