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2" r:id="rId12"/>
    <p:sldId id="271" r:id="rId13"/>
    <p:sldId id="273" r:id="rId14"/>
    <p:sldId id="265" r:id="rId15"/>
    <p:sldId id="275" r:id="rId16"/>
    <p:sldId id="268" r:id="rId17"/>
    <p:sldId id="269" r:id="rId18"/>
    <p:sldId id="270" r:id="rId19"/>
    <p:sldId id="267" r:id="rId20"/>
    <p:sldId id="278" r:id="rId21"/>
    <p:sldId id="279" r:id="rId22"/>
    <p:sldId id="281" r:id="rId23"/>
    <p:sldId id="266" r:id="rId24"/>
    <p:sldId id="276" r:id="rId25"/>
    <p:sldId id="277" r:id="rId26"/>
    <p:sldId id="280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329710-1182-489C-B2DC-0F365C05E99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5C9283-9495-4546-B189-4394CC65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9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7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60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9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4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1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0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6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2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2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1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44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9645" y="418742"/>
            <a:ext cx="6570617" cy="1825096"/>
          </a:xfrm>
        </p:spPr>
        <p:txBody>
          <a:bodyPr/>
          <a:lstStyle/>
          <a:p>
            <a:r>
              <a:rPr lang="en-US" dirty="0" smtClean="0"/>
              <a:t>4.3 ELECTRON </a:t>
            </a:r>
            <a:r>
              <a:rPr lang="en-US" dirty="0"/>
              <a:t>CONFIGURATION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394" y="2243838"/>
            <a:ext cx="9448800" cy="3712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Essential Questions: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the </a:t>
            </a:r>
            <a:r>
              <a:rPr lang="en-US" sz="3200" dirty="0" err="1" smtClean="0"/>
              <a:t>Aufbau</a:t>
            </a:r>
            <a:r>
              <a:rPr lang="en-US" sz="3200" dirty="0" smtClean="0"/>
              <a:t> Principle?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Pauli’s Exclusion Principle?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Hund’s Rule?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3200" dirty="0"/>
              <a:t>What is an electron configuration?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How do we write an electron configuration?</a:t>
            </a:r>
          </a:p>
        </p:txBody>
      </p:sp>
    </p:spTree>
    <p:extLst>
      <p:ext uri="{BB962C8B-B14F-4D97-AF65-F5344CB8AC3E}">
        <p14:creationId xmlns:p14="http://schemas.microsoft.com/office/powerpoint/2010/main" val="17983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49" t="13018" r="12356" b="9840"/>
          <a:stretch/>
        </p:blipFill>
        <p:spPr>
          <a:xfrm>
            <a:off x="0" y="0"/>
            <a:ext cx="12158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" y="2549128"/>
            <a:ext cx="979714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Hund's Rule -  Orbitals of equal energy </a:t>
            </a:r>
            <a:r>
              <a:rPr lang="en-US" sz="3200" dirty="0" smtClean="0"/>
              <a:t>are </a:t>
            </a:r>
            <a:r>
              <a:rPr lang="en-US" sz="3200" dirty="0"/>
              <a:t>each occupied by one electron before </a:t>
            </a:r>
            <a:r>
              <a:rPr lang="en-US" sz="3200" dirty="0" smtClean="0"/>
              <a:t>any </a:t>
            </a:r>
            <a:r>
              <a:rPr lang="en-US" sz="3200" dirty="0"/>
              <a:t>orbital is occupied by a second </a:t>
            </a:r>
            <a:r>
              <a:rPr lang="en-US" sz="3200" dirty="0" smtClean="0"/>
              <a:t>electron</a:t>
            </a:r>
            <a:r>
              <a:rPr lang="en-US" sz="3200" dirty="0"/>
              <a:t>, and all electrons in singly </a:t>
            </a:r>
            <a:r>
              <a:rPr lang="en-US" sz="3200" dirty="0" smtClean="0"/>
              <a:t>occupied </a:t>
            </a:r>
            <a:r>
              <a:rPr lang="en-US" sz="3200" dirty="0"/>
              <a:t>orbitals must have the same </a:t>
            </a:r>
            <a:r>
              <a:rPr lang="en-US" sz="3200" dirty="0" smtClean="0"/>
              <a:t>spin</a:t>
            </a:r>
            <a:r>
              <a:rPr lang="en-US" sz="3200" dirty="0"/>
              <a:t>.</a:t>
            </a:r>
          </a:p>
          <a:p>
            <a:r>
              <a:rPr lang="en-US" sz="3200" dirty="0"/>
              <a:t> </a:t>
            </a:r>
          </a:p>
          <a:p>
            <a:r>
              <a:rPr lang="en-US" sz="3200" u="sng" dirty="0"/>
              <a:t>_↑_</a:t>
            </a:r>
            <a:r>
              <a:rPr lang="en-US" sz="3200" dirty="0"/>
              <a:t> </a:t>
            </a:r>
            <a:r>
              <a:rPr lang="en-US" sz="3200" u="sng" dirty="0"/>
              <a:t>___</a:t>
            </a:r>
            <a:r>
              <a:rPr lang="en-US" sz="3200" dirty="0"/>
              <a:t> </a:t>
            </a:r>
            <a:r>
              <a:rPr lang="en-US" sz="3200" u="sng" dirty="0"/>
              <a:t>___</a:t>
            </a:r>
            <a:r>
              <a:rPr lang="en-US" sz="3200" dirty="0"/>
              <a:t>	</a:t>
            </a:r>
            <a:r>
              <a:rPr lang="en-US" sz="3200" u="sng" dirty="0"/>
              <a:t>_↑_</a:t>
            </a:r>
            <a:r>
              <a:rPr lang="en-US" sz="3200" dirty="0"/>
              <a:t> </a:t>
            </a:r>
            <a:r>
              <a:rPr lang="en-US" sz="3200" u="sng" dirty="0"/>
              <a:t>_↑_</a:t>
            </a:r>
            <a:r>
              <a:rPr lang="en-US" sz="3200" dirty="0"/>
              <a:t> </a:t>
            </a:r>
            <a:r>
              <a:rPr lang="en-US" sz="3200" u="sng" dirty="0"/>
              <a:t>___</a:t>
            </a:r>
            <a:r>
              <a:rPr lang="en-US" sz="3200" dirty="0"/>
              <a:t>	</a:t>
            </a:r>
            <a:r>
              <a:rPr lang="en-US" sz="3200" u="sng" dirty="0"/>
              <a:t>_↑_</a:t>
            </a:r>
            <a:r>
              <a:rPr lang="en-US" sz="3200" dirty="0"/>
              <a:t> </a:t>
            </a:r>
            <a:r>
              <a:rPr lang="en-US" sz="3200" u="sng" dirty="0"/>
              <a:t>_↑_</a:t>
            </a:r>
            <a:r>
              <a:rPr lang="en-US" sz="3200" dirty="0"/>
              <a:t> </a:t>
            </a:r>
            <a:r>
              <a:rPr lang="en-US" sz="3200" u="sng" dirty="0"/>
              <a:t>_↑_</a:t>
            </a:r>
            <a:r>
              <a:rPr lang="en-US" sz="3200" dirty="0"/>
              <a:t>	</a:t>
            </a:r>
            <a:r>
              <a:rPr lang="en-US" sz="3200" u="sng" dirty="0"/>
              <a:t>_↑↓</a:t>
            </a:r>
            <a:r>
              <a:rPr lang="en-US" sz="3200" dirty="0"/>
              <a:t> </a:t>
            </a:r>
            <a:r>
              <a:rPr lang="en-US" sz="3200" u="sng" dirty="0"/>
              <a:t>_↑_</a:t>
            </a:r>
            <a:r>
              <a:rPr lang="en-US" sz="3200" dirty="0"/>
              <a:t> </a:t>
            </a:r>
            <a:r>
              <a:rPr lang="en-US" sz="3200" u="sng" dirty="0"/>
              <a:t>↑_</a:t>
            </a:r>
            <a:endParaRPr lang="en-US" sz="3200" dirty="0"/>
          </a:p>
          <a:p>
            <a:r>
              <a:rPr lang="en-US" sz="3200" dirty="0"/>
              <a:t> 2p		     	 2p		      	 2p		       	2p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996" y="156754"/>
            <a:ext cx="3503564" cy="25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394" y="404949"/>
            <a:ext cx="10907486" cy="61395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443184"/>
            <a:ext cx="10865013" cy="6062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6949" y="538025"/>
            <a:ext cx="6413862" cy="129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76949" y="1986302"/>
            <a:ext cx="6413862" cy="129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6949" y="3434579"/>
            <a:ext cx="6413862" cy="129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76949" y="4882856"/>
            <a:ext cx="6413862" cy="129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074" y="1384663"/>
            <a:ext cx="109989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B. Orbital Notation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1</a:t>
            </a:r>
            <a:r>
              <a:rPr lang="en-US" sz="3600" dirty="0"/>
              <a:t>. Unoccupied orbitals are represented </a:t>
            </a:r>
            <a:r>
              <a:rPr lang="en-US" sz="3600" dirty="0" smtClean="0"/>
              <a:t>by </a:t>
            </a:r>
            <a:r>
              <a:rPr lang="en-US" sz="3600" dirty="0"/>
              <a:t>a line, _____.   Lines are labeled with </a:t>
            </a:r>
            <a:r>
              <a:rPr lang="en-US" sz="3600" dirty="0" smtClean="0"/>
              <a:t>the </a:t>
            </a:r>
            <a:r>
              <a:rPr lang="en-US" sz="3600" dirty="0"/>
              <a:t>principal quantum number and </a:t>
            </a:r>
            <a:r>
              <a:rPr lang="en-US" sz="3600" dirty="0" smtClean="0"/>
              <a:t>the sublevel </a:t>
            </a:r>
            <a:r>
              <a:rPr lang="en-US" sz="3600" dirty="0"/>
              <a:t>letter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	</a:t>
            </a:r>
            <a:r>
              <a:rPr lang="en-US" sz="3600" dirty="0" smtClean="0"/>
              <a:t>2</a:t>
            </a:r>
            <a:r>
              <a:rPr lang="en-US" sz="3600" dirty="0"/>
              <a:t>. Arrows are used to represent </a:t>
            </a:r>
            <a:r>
              <a:rPr lang="en-US" sz="3600" dirty="0" smtClean="0"/>
              <a:t>electrons</a:t>
            </a:r>
            <a:r>
              <a:rPr lang="en-US" sz="3600" dirty="0"/>
              <a:t>. Arrows pointing up and down </a:t>
            </a:r>
            <a:r>
              <a:rPr lang="en-US" sz="3600" dirty="0" smtClean="0"/>
              <a:t>indicate </a:t>
            </a:r>
            <a:r>
              <a:rPr lang="en-US" sz="3600" dirty="0"/>
              <a:t>opposite spins.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6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77" t="16696" r="11815" b="5804"/>
          <a:stretch/>
        </p:blipFill>
        <p:spPr>
          <a:xfrm>
            <a:off x="1" y="0"/>
            <a:ext cx="12192000" cy="6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737" y="25386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Configuration Notation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068" y="1737360"/>
            <a:ext cx="10820400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/>
              <a:t>1. The number of electrons in a sublevel </a:t>
            </a:r>
            <a:r>
              <a:rPr lang="en-US" sz="4400" dirty="0" smtClean="0"/>
              <a:t>is </a:t>
            </a:r>
            <a:r>
              <a:rPr lang="en-US" sz="4400" dirty="0"/>
              <a:t>indicated by adding a superscript to </a:t>
            </a:r>
            <a:r>
              <a:rPr lang="en-US" sz="4400" dirty="0" smtClean="0"/>
              <a:t>the </a:t>
            </a:r>
            <a:r>
              <a:rPr lang="en-US" sz="4400" dirty="0"/>
              <a:t>sublevel designation.   </a:t>
            </a:r>
          </a:p>
          <a:p>
            <a:pPr marL="0" indent="0">
              <a:buNone/>
            </a:pPr>
            <a:r>
              <a:rPr lang="en-US" sz="4400" dirty="0"/>
              <a:t>		</a:t>
            </a:r>
            <a:r>
              <a:rPr lang="en-US" sz="4400" dirty="0" smtClean="0"/>
              <a:t>Hydrogen </a:t>
            </a:r>
            <a:r>
              <a:rPr lang="en-US" sz="4400" dirty="0"/>
              <a:t>= 1s</a:t>
            </a:r>
            <a:r>
              <a:rPr lang="en-US" sz="4400" baseline="30000" dirty="0"/>
              <a:t>1</a:t>
            </a:r>
            <a:r>
              <a:rPr lang="en-US" sz="4400" dirty="0"/>
              <a:t>  </a:t>
            </a: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	Helium </a:t>
            </a:r>
            <a:r>
              <a:rPr lang="en-US" sz="4400" dirty="0"/>
              <a:t>= 1s</a:t>
            </a:r>
            <a:r>
              <a:rPr lang="en-US" sz="4400" baseline="30000" dirty="0"/>
              <a:t>2</a:t>
            </a:r>
            <a:r>
              <a:rPr lang="en-US" sz="4400" dirty="0"/>
              <a:t>   </a:t>
            </a:r>
          </a:p>
          <a:p>
            <a:pPr marL="0" indent="0">
              <a:buNone/>
            </a:pPr>
            <a:r>
              <a:rPr lang="en-US" sz="4400" dirty="0"/>
              <a:t>		</a:t>
            </a:r>
            <a:r>
              <a:rPr lang="en-US" sz="4400" dirty="0" smtClean="0"/>
              <a:t>Lithium </a:t>
            </a:r>
            <a:r>
              <a:rPr lang="en-US" sz="4400" dirty="0"/>
              <a:t>= 1s</a:t>
            </a:r>
            <a:r>
              <a:rPr lang="en-US" sz="4400" baseline="30000" dirty="0"/>
              <a:t>2</a:t>
            </a:r>
            <a:r>
              <a:rPr lang="en-US" sz="4400" dirty="0"/>
              <a:t>2s</a:t>
            </a:r>
            <a:r>
              <a:rPr lang="en-US" sz="4400" baseline="30000" dirty="0"/>
              <a:t>1</a:t>
            </a:r>
            <a:r>
              <a:rPr lang="en-US" sz="4400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241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78" t="18677" r="12218" b="5447"/>
          <a:stretch/>
        </p:blipFill>
        <p:spPr>
          <a:xfrm>
            <a:off x="0" y="14996"/>
            <a:ext cx="12192000" cy="68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25313"/>
            <a:ext cx="8804366" cy="62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90" t="33731" r="40269" b="8839"/>
          <a:stretch/>
        </p:blipFill>
        <p:spPr>
          <a:xfrm>
            <a:off x="6685879" y="1367758"/>
            <a:ext cx="3630706" cy="5163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75" y="1067457"/>
            <a:ext cx="3252651" cy="55554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8579" y="166170"/>
            <a:ext cx="8610600" cy="1293028"/>
          </a:xfrm>
        </p:spPr>
        <p:txBody>
          <a:bodyPr/>
          <a:lstStyle/>
          <a:p>
            <a:r>
              <a:rPr lang="en-US" dirty="0" smtClean="0"/>
              <a:t>Filling the orbitals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79" t="18013" r="13121" b="5804"/>
          <a:stretch/>
        </p:blipFill>
        <p:spPr>
          <a:xfrm>
            <a:off x="27474" y="13447"/>
            <a:ext cx="12164525" cy="67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73" y="0"/>
            <a:ext cx="10364451" cy="1596177"/>
          </a:xfrm>
        </p:spPr>
        <p:txBody>
          <a:bodyPr/>
          <a:lstStyle/>
          <a:p>
            <a:r>
              <a:rPr lang="en-US" dirty="0"/>
              <a:t>HOTEL CHEMISTRY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59" y="1201784"/>
            <a:ext cx="11625943" cy="5512526"/>
          </a:xfrm>
        </p:spPr>
        <p:txBody>
          <a:bodyPr>
            <a:noAutofit/>
          </a:bodyPr>
          <a:lstStyle/>
          <a:p>
            <a:r>
              <a:rPr lang="en-US" sz="3200" dirty="0" smtClean="0"/>
              <a:t>Welcome </a:t>
            </a:r>
            <a:r>
              <a:rPr lang="en-US" sz="3200" dirty="0"/>
              <a:t>to the electron hotel ……what a lovely place! </a:t>
            </a:r>
          </a:p>
          <a:p>
            <a:r>
              <a:rPr lang="en-US" sz="3200" dirty="0" smtClean="0"/>
              <a:t>Imagine </a:t>
            </a:r>
            <a:r>
              <a:rPr lang="en-US" sz="3200" dirty="0"/>
              <a:t>you are the owner of a hotel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Rooms </a:t>
            </a:r>
            <a:r>
              <a:rPr lang="en-US" sz="2800" dirty="0"/>
              <a:t>are filled up in a certain order. </a:t>
            </a:r>
            <a:endParaRPr lang="en-US" sz="2800" dirty="0" smtClean="0"/>
          </a:p>
          <a:p>
            <a:pPr lvl="2"/>
            <a:r>
              <a:rPr lang="en-US" sz="2400" dirty="0" smtClean="0"/>
              <a:t>You </a:t>
            </a:r>
            <a:r>
              <a:rPr lang="en-US" sz="2400" dirty="0"/>
              <a:t>want to fill the rooms on the lower floors first. </a:t>
            </a:r>
            <a:endParaRPr lang="en-US" sz="2400" dirty="0" smtClean="0"/>
          </a:p>
          <a:p>
            <a:pPr lvl="1"/>
            <a:r>
              <a:rPr lang="en-US" sz="2800" dirty="0" smtClean="0"/>
              <a:t>Each room can only hold a certain number of people. </a:t>
            </a:r>
          </a:p>
          <a:p>
            <a:pPr lvl="2"/>
            <a:r>
              <a:rPr lang="en-US" sz="2400" dirty="0" smtClean="0"/>
              <a:t>Each </a:t>
            </a:r>
            <a:r>
              <a:rPr lang="en-US" sz="2400" dirty="0"/>
              <a:t>room can only hold 2 people! </a:t>
            </a:r>
            <a:endParaRPr lang="en-US" sz="2400" dirty="0" smtClean="0"/>
          </a:p>
          <a:p>
            <a:pPr lvl="1"/>
            <a:r>
              <a:rPr lang="en-US" sz="2800" dirty="0" smtClean="0"/>
              <a:t>Some rooms fill faster than others. </a:t>
            </a:r>
          </a:p>
          <a:p>
            <a:pPr lvl="1"/>
            <a:r>
              <a:rPr lang="en-US" sz="2800" dirty="0" smtClean="0"/>
              <a:t>Each </a:t>
            </a:r>
            <a:r>
              <a:rPr lang="en-US" sz="2800" dirty="0"/>
              <a:t>person in a hotel can be found using their floor, room, and bed number. </a:t>
            </a:r>
          </a:p>
          <a:p>
            <a:pPr lvl="1"/>
            <a:r>
              <a:rPr lang="en-US" sz="2800" dirty="0" smtClean="0"/>
              <a:t>THIS </a:t>
            </a:r>
            <a:r>
              <a:rPr lang="en-US" sz="2800" dirty="0"/>
              <a:t>IS JUST LIKE THE ELECTRONS AND THEIR ORBITALS!</a:t>
            </a:r>
          </a:p>
        </p:txBody>
      </p:sp>
    </p:spTree>
    <p:extLst>
      <p:ext uri="{BB962C8B-B14F-4D97-AF65-F5344CB8AC3E}">
        <p14:creationId xmlns:p14="http://schemas.microsoft.com/office/powerpoint/2010/main" val="3418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439" t="28839" r="23261" b="17768"/>
          <a:stretch/>
        </p:blipFill>
        <p:spPr>
          <a:xfrm>
            <a:off x="3435533" y="273073"/>
            <a:ext cx="5329646" cy="63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817" y="267950"/>
            <a:ext cx="5328366" cy="63221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428309" y="5199017"/>
            <a:ext cx="13062" cy="653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28309" y="4924697"/>
            <a:ext cx="313508" cy="189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428309" y="4349931"/>
            <a:ext cx="195942" cy="1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28309" y="3814354"/>
            <a:ext cx="195942" cy="2877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28309" y="3448918"/>
            <a:ext cx="202473" cy="136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28309" y="3220481"/>
            <a:ext cx="1018902" cy="1436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64331" y="3043646"/>
            <a:ext cx="209005" cy="124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356461" y="2837791"/>
            <a:ext cx="209005" cy="124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56461" y="2684904"/>
            <a:ext cx="1012372" cy="1135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64331" y="2466311"/>
            <a:ext cx="209005" cy="124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356461" y="2319467"/>
            <a:ext cx="209005" cy="124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69523" y="2198361"/>
            <a:ext cx="2423163" cy="74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35931" y="2004513"/>
            <a:ext cx="197800" cy="724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264330" y="1800465"/>
            <a:ext cx="209005" cy="124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369523" y="1643711"/>
            <a:ext cx="209005" cy="124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56461" y="1499988"/>
            <a:ext cx="2423163" cy="74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635931" y="1273613"/>
            <a:ext cx="197800" cy="724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264330" y="1124379"/>
            <a:ext cx="209006" cy="139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2717712" y="333275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 increases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54851" y="6105465"/>
            <a:ext cx="421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	   p		   d				f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23570"/>
              </p:ext>
            </p:extLst>
          </p:nvPr>
        </p:nvGraphicFramePr>
        <p:xfrm>
          <a:off x="1149532" y="235128"/>
          <a:ext cx="10019210" cy="6031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865">
                  <a:extLst>
                    <a:ext uri="{9D8B030D-6E8A-4147-A177-3AD203B41FA5}">
                      <a16:colId xmlns:a16="http://schemas.microsoft.com/office/drawing/2014/main" val="3789539280"/>
                    </a:ext>
                  </a:extLst>
                </a:gridCol>
                <a:gridCol w="656877">
                  <a:extLst>
                    <a:ext uri="{9D8B030D-6E8A-4147-A177-3AD203B41FA5}">
                      <a16:colId xmlns:a16="http://schemas.microsoft.com/office/drawing/2014/main" val="540414276"/>
                    </a:ext>
                  </a:extLst>
                </a:gridCol>
                <a:gridCol w="3165766">
                  <a:extLst>
                    <a:ext uri="{9D8B030D-6E8A-4147-A177-3AD203B41FA5}">
                      <a16:colId xmlns:a16="http://schemas.microsoft.com/office/drawing/2014/main" val="146683769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634240258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4038133908"/>
                    </a:ext>
                  </a:extLst>
                </a:gridCol>
                <a:gridCol w="3304902">
                  <a:extLst>
                    <a:ext uri="{9D8B030D-6E8A-4147-A177-3AD203B41FA5}">
                      <a16:colId xmlns:a16="http://schemas.microsoft.com/office/drawing/2014/main" val="1049974099"/>
                    </a:ext>
                  </a:extLst>
                </a:gridCol>
              </a:tblGrid>
              <a:tr h="2577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Symbol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#</a:t>
                      </a:r>
                      <a:r>
                        <a:rPr lang="en-US" sz="1800" dirty="0">
                          <a:effectLst/>
                        </a:rPr>
                        <a:t>e-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Electron </a:t>
                      </a:r>
                      <a:r>
                        <a:rPr lang="en-US" sz="1800" dirty="0">
                          <a:effectLst/>
                        </a:rPr>
                        <a:t>Configuration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Orbital Diagram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696311"/>
                  </a:ext>
                </a:extLst>
              </a:tr>
              <a:tr h="515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2p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978814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4802460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4632959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0785142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4845021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6506613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9681861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5019994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8188187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534442"/>
                  </a:ext>
                </a:extLst>
              </a:tr>
              <a:tr h="525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_______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________    ________    ________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104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77" t="15267" r="11615" b="9732"/>
          <a:stretch/>
        </p:blipFill>
        <p:spPr>
          <a:xfrm>
            <a:off x="27940" y="1"/>
            <a:ext cx="12164060" cy="65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764373"/>
            <a:ext cx="10709366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D. Exceptional Electron Configurations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2858"/>
            <a:ext cx="11266714" cy="52251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1</a:t>
            </a:r>
            <a:r>
              <a:rPr lang="en-US" sz="4000" dirty="0"/>
              <a:t>. Irregularity of Chromium </a:t>
            </a:r>
          </a:p>
          <a:p>
            <a:pPr marL="0" indent="0">
              <a:buNone/>
            </a:pPr>
            <a:r>
              <a:rPr lang="en-US" sz="4000" dirty="0"/>
              <a:t>		</a:t>
            </a:r>
            <a:r>
              <a:rPr lang="en-US" sz="4000" dirty="0" smtClean="0"/>
              <a:t>a</a:t>
            </a:r>
            <a:r>
              <a:rPr lang="en-US" sz="4000" dirty="0"/>
              <a:t>. Expected: 1s</a:t>
            </a:r>
            <a:r>
              <a:rPr lang="en-US" sz="4000" baseline="30000" dirty="0"/>
              <a:t>2</a:t>
            </a:r>
            <a:r>
              <a:rPr lang="en-US" sz="4000" dirty="0"/>
              <a:t>2s</a:t>
            </a:r>
            <a:r>
              <a:rPr lang="en-US" sz="4000" baseline="30000" dirty="0"/>
              <a:t>2</a:t>
            </a:r>
            <a:r>
              <a:rPr lang="en-US" sz="4000" dirty="0"/>
              <a:t>2p</a:t>
            </a:r>
            <a:r>
              <a:rPr lang="en-US" sz="4000" baseline="30000" dirty="0"/>
              <a:t>6</a:t>
            </a:r>
            <a:r>
              <a:rPr lang="en-US" sz="4000" dirty="0"/>
              <a:t>3s</a:t>
            </a:r>
            <a:r>
              <a:rPr lang="en-US" sz="4000" baseline="30000" dirty="0"/>
              <a:t>2</a:t>
            </a:r>
            <a:r>
              <a:rPr lang="en-US" sz="4000" dirty="0"/>
              <a:t>3p</a:t>
            </a:r>
            <a:r>
              <a:rPr lang="en-US" sz="4000" baseline="30000" dirty="0"/>
              <a:t>6</a:t>
            </a:r>
            <a:r>
              <a:rPr lang="en-US" sz="4000" dirty="0"/>
              <a:t>4s</a:t>
            </a:r>
            <a:r>
              <a:rPr lang="en-US" sz="4000" baseline="30000" dirty="0"/>
              <a:t>2</a:t>
            </a:r>
            <a:r>
              <a:rPr lang="en-US" sz="4000" dirty="0"/>
              <a:t>3d</a:t>
            </a:r>
            <a:r>
              <a:rPr lang="en-US" sz="4000" baseline="30000" dirty="0"/>
              <a:t>4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000" dirty="0"/>
              <a:t>		</a:t>
            </a:r>
            <a:r>
              <a:rPr lang="en-US" sz="4000" dirty="0" smtClean="0"/>
              <a:t>b</a:t>
            </a:r>
            <a:r>
              <a:rPr lang="en-US" sz="4000" dirty="0"/>
              <a:t>. Actual: 1s</a:t>
            </a:r>
            <a:r>
              <a:rPr lang="en-US" sz="4000" baseline="30000" dirty="0"/>
              <a:t>2</a:t>
            </a:r>
            <a:r>
              <a:rPr lang="en-US" sz="4000" dirty="0"/>
              <a:t>2s</a:t>
            </a:r>
            <a:r>
              <a:rPr lang="en-US" sz="4000" baseline="30000" dirty="0"/>
              <a:t>2</a:t>
            </a:r>
            <a:r>
              <a:rPr lang="en-US" sz="4000" dirty="0"/>
              <a:t>2p</a:t>
            </a:r>
            <a:r>
              <a:rPr lang="en-US" sz="4000" baseline="30000" dirty="0"/>
              <a:t>6</a:t>
            </a:r>
            <a:r>
              <a:rPr lang="en-US" sz="4000" dirty="0"/>
              <a:t>3s</a:t>
            </a:r>
            <a:r>
              <a:rPr lang="en-US" sz="4000" baseline="30000" dirty="0"/>
              <a:t>2</a:t>
            </a:r>
            <a:r>
              <a:rPr lang="en-US" sz="4000" dirty="0"/>
              <a:t>3p</a:t>
            </a:r>
            <a:r>
              <a:rPr lang="en-US" sz="4000" baseline="30000" dirty="0"/>
              <a:t>6</a:t>
            </a:r>
            <a:r>
              <a:rPr lang="en-US" sz="4000" dirty="0"/>
              <a:t>4s</a:t>
            </a:r>
            <a:r>
              <a:rPr lang="en-US" sz="4000" baseline="30000" dirty="0"/>
              <a:t>1</a:t>
            </a:r>
            <a:r>
              <a:rPr lang="en-US" sz="4000" dirty="0"/>
              <a:t>3d</a:t>
            </a:r>
            <a:r>
              <a:rPr lang="en-US" sz="4000" baseline="30000" dirty="0"/>
              <a:t>5</a:t>
            </a:r>
            <a:r>
              <a:rPr lang="en-US" sz="4000" dirty="0"/>
              <a:t>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2. Irregularity of Copper </a:t>
            </a:r>
          </a:p>
          <a:p>
            <a:pPr marL="0" indent="0">
              <a:buNone/>
            </a:pPr>
            <a:r>
              <a:rPr lang="en-US" sz="4000" dirty="0"/>
              <a:t>		</a:t>
            </a:r>
            <a:r>
              <a:rPr lang="en-US" sz="4000" dirty="0" smtClean="0"/>
              <a:t>a</a:t>
            </a:r>
            <a:r>
              <a:rPr lang="en-US" sz="4000" dirty="0"/>
              <a:t>. Expected: 1s</a:t>
            </a:r>
            <a:r>
              <a:rPr lang="en-US" sz="4000" baseline="30000" dirty="0"/>
              <a:t>2</a:t>
            </a:r>
            <a:r>
              <a:rPr lang="en-US" sz="4000" dirty="0"/>
              <a:t>2s</a:t>
            </a:r>
            <a:r>
              <a:rPr lang="en-US" sz="4000" baseline="30000" dirty="0"/>
              <a:t>2</a:t>
            </a:r>
            <a:r>
              <a:rPr lang="en-US" sz="4000" dirty="0"/>
              <a:t>2p</a:t>
            </a:r>
            <a:r>
              <a:rPr lang="en-US" sz="4000" baseline="30000" dirty="0"/>
              <a:t>6</a:t>
            </a:r>
            <a:r>
              <a:rPr lang="en-US" sz="4000" dirty="0"/>
              <a:t>3s</a:t>
            </a:r>
            <a:r>
              <a:rPr lang="en-US" sz="4000" baseline="30000" dirty="0"/>
              <a:t>2</a:t>
            </a:r>
            <a:r>
              <a:rPr lang="en-US" sz="4000" dirty="0"/>
              <a:t>3p</a:t>
            </a:r>
            <a:r>
              <a:rPr lang="en-US" sz="4000" baseline="30000" dirty="0"/>
              <a:t>6</a:t>
            </a:r>
            <a:r>
              <a:rPr lang="en-US" sz="4000" dirty="0"/>
              <a:t>4s</a:t>
            </a:r>
            <a:r>
              <a:rPr lang="en-US" sz="4000" baseline="30000" dirty="0"/>
              <a:t>2</a:t>
            </a:r>
            <a:r>
              <a:rPr lang="en-US" sz="4000" dirty="0"/>
              <a:t>3d</a:t>
            </a:r>
            <a:r>
              <a:rPr lang="en-US" sz="4000" baseline="30000" dirty="0"/>
              <a:t>9 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	</a:t>
            </a:r>
            <a:r>
              <a:rPr lang="en-US" sz="4000" dirty="0" smtClean="0"/>
              <a:t>b</a:t>
            </a:r>
            <a:r>
              <a:rPr lang="en-US" sz="4000" dirty="0"/>
              <a:t>. Actual: 1s</a:t>
            </a:r>
            <a:r>
              <a:rPr lang="en-US" sz="4000" baseline="30000" dirty="0"/>
              <a:t>2</a:t>
            </a:r>
            <a:r>
              <a:rPr lang="en-US" sz="4000" dirty="0"/>
              <a:t>2s</a:t>
            </a:r>
            <a:r>
              <a:rPr lang="en-US" sz="4000" baseline="30000" dirty="0"/>
              <a:t>2</a:t>
            </a:r>
            <a:r>
              <a:rPr lang="en-US" sz="4000" dirty="0"/>
              <a:t>2p</a:t>
            </a:r>
            <a:r>
              <a:rPr lang="en-US" sz="4000" baseline="30000" dirty="0"/>
              <a:t>6</a:t>
            </a:r>
            <a:r>
              <a:rPr lang="en-US" sz="4000" dirty="0"/>
              <a:t>3s</a:t>
            </a:r>
            <a:r>
              <a:rPr lang="en-US" sz="4000" baseline="30000" dirty="0"/>
              <a:t>2</a:t>
            </a:r>
            <a:r>
              <a:rPr lang="en-US" sz="4000" dirty="0"/>
              <a:t>3p</a:t>
            </a:r>
            <a:r>
              <a:rPr lang="en-US" sz="4000" baseline="30000" dirty="0"/>
              <a:t>6</a:t>
            </a:r>
            <a:r>
              <a:rPr lang="en-US" sz="4000" dirty="0"/>
              <a:t>4s</a:t>
            </a:r>
            <a:r>
              <a:rPr lang="en-US" sz="4000" baseline="30000" dirty="0"/>
              <a:t>1</a:t>
            </a:r>
            <a:r>
              <a:rPr lang="en-US" sz="4000" dirty="0"/>
              <a:t>3d</a:t>
            </a:r>
            <a:r>
              <a:rPr lang="en-US" sz="4000" baseline="30000" dirty="0"/>
              <a:t>10</a:t>
            </a: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000" dirty="0" smtClean="0"/>
              <a:t>3</a:t>
            </a:r>
            <a:r>
              <a:rPr lang="en-US" sz="4000" dirty="0"/>
              <a:t>. Numerous transition and rare-earth </a:t>
            </a:r>
            <a:r>
              <a:rPr lang="en-US" sz="4000" dirty="0" smtClean="0"/>
              <a:t>elements </a:t>
            </a:r>
            <a:r>
              <a:rPr lang="en-US" sz="4000" dirty="0"/>
              <a:t>transfer electrons from smaller </a:t>
            </a:r>
            <a:r>
              <a:rPr lang="en-US" sz="4000" dirty="0" smtClean="0"/>
              <a:t>sublevels </a:t>
            </a:r>
            <a:r>
              <a:rPr lang="en-US" sz="4000" dirty="0"/>
              <a:t>in order to half-fill, or fill, </a:t>
            </a:r>
            <a:r>
              <a:rPr lang="en-US" sz="4000" dirty="0" smtClean="0"/>
              <a:t>larger </a:t>
            </a:r>
            <a:r>
              <a:rPr lang="en-US" sz="4000" dirty="0"/>
              <a:t>sublevels.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58" y="604826"/>
            <a:ext cx="8168582" cy="61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62" y="1841862"/>
            <a:ext cx="10067938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14" t="22778" r="28753" b="14471"/>
          <a:stretch/>
        </p:blipFill>
        <p:spPr>
          <a:xfrm>
            <a:off x="2337483" y="1384761"/>
            <a:ext cx="6629401" cy="53115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3859" y="468538"/>
            <a:ext cx="8610600" cy="1293028"/>
          </a:xfrm>
        </p:spPr>
        <p:txBody>
          <a:bodyPr/>
          <a:lstStyle/>
          <a:p>
            <a:r>
              <a:rPr lang="en-US" dirty="0" smtClean="0"/>
              <a:t>Electron hotel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7" t="16491" r="12176" b="7155"/>
          <a:stretch/>
        </p:blipFill>
        <p:spPr>
          <a:xfrm>
            <a:off x="0" y="0"/>
            <a:ext cx="1225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78" t="15580" r="12616" b="9554"/>
          <a:stretch/>
        </p:blipFill>
        <p:spPr>
          <a:xfrm>
            <a:off x="0" y="0"/>
            <a:ext cx="12196223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78" t="11888" r="12117" b="12946"/>
          <a:stretch/>
        </p:blipFill>
        <p:spPr>
          <a:xfrm>
            <a:off x="0" y="-1"/>
            <a:ext cx="12184927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217" y="0"/>
            <a:ext cx="9927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7806" y="1090944"/>
            <a:ext cx="10030097" cy="99911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I. Writing Electron Configurations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A. Rules 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1</a:t>
            </a:r>
            <a:r>
              <a:rPr lang="en-US" sz="4800" dirty="0"/>
              <a:t>. </a:t>
            </a:r>
            <a:r>
              <a:rPr lang="en-US" sz="4800" dirty="0" err="1"/>
              <a:t>Aufbau</a:t>
            </a:r>
            <a:r>
              <a:rPr lang="en-US" sz="4800" dirty="0"/>
              <a:t> Principle 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2</a:t>
            </a:r>
            <a:r>
              <a:rPr lang="en-US" sz="4800" dirty="0"/>
              <a:t>. Pauli Exclusion </a:t>
            </a:r>
            <a:r>
              <a:rPr lang="en-US" sz="4800" dirty="0" smtClean="0"/>
              <a:t>Principle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3. </a:t>
            </a:r>
            <a:r>
              <a:rPr lang="en-US" sz="4800" dirty="0"/>
              <a:t>H</a:t>
            </a:r>
            <a:r>
              <a:rPr lang="en-US" sz="4800" dirty="0" smtClean="0"/>
              <a:t>und’s  Rule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54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94" t="15118" r="12016" b="8304"/>
          <a:stretch/>
        </p:blipFill>
        <p:spPr>
          <a:xfrm>
            <a:off x="0" y="0"/>
            <a:ext cx="121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79" t="17444" r="12418" b="6518"/>
          <a:stretch/>
        </p:blipFill>
        <p:spPr>
          <a:xfrm>
            <a:off x="0" y="0"/>
            <a:ext cx="12192000" cy="679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372" y="47438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</a:t>
            </a:r>
            <a:r>
              <a:rPr lang="en-US" sz="2800" dirty="0"/>
              <a:t>two </a:t>
            </a:r>
            <a:r>
              <a:rPr lang="en-US" sz="2800" dirty="0" smtClean="0"/>
              <a:t>electrons in </a:t>
            </a:r>
            <a:r>
              <a:rPr lang="en-US" sz="2800" dirty="0"/>
              <a:t>the same atom can have the </a:t>
            </a:r>
            <a:r>
              <a:rPr lang="en-US" sz="2800" dirty="0" smtClean="0"/>
              <a:t>same </a:t>
            </a:r>
            <a:r>
              <a:rPr lang="en-US" sz="2800" dirty="0"/>
              <a:t>set of four quantum numbers.</a:t>
            </a:r>
          </a:p>
        </p:txBody>
      </p:sp>
    </p:spTree>
    <p:extLst>
      <p:ext uri="{BB962C8B-B14F-4D97-AF65-F5344CB8AC3E}">
        <p14:creationId xmlns:p14="http://schemas.microsoft.com/office/powerpoint/2010/main" val="38038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1112</TotalTime>
  <Words>303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Vapor Trail</vt:lpstr>
      <vt:lpstr>4.3 ELECTRON CONFIGURATION</vt:lpstr>
      <vt:lpstr>HOTEL CHEMISTRY </vt:lpstr>
      <vt:lpstr>Electron hotel</vt:lpstr>
      <vt:lpstr>PowerPoint Presentation</vt:lpstr>
      <vt:lpstr>PowerPoint Presentation</vt:lpstr>
      <vt:lpstr>PowerPoint Presentation</vt:lpstr>
      <vt:lpstr>I. Writing Electron Configurations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Configuration Notation  </vt:lpstr>
      <vt:lpstr>PowerPoint Presentation</vt:lpstr>
      <vt:lpstr>PowerPoint Presentation</vt:lpstr>
      <vt:lpstr>Filling the orbitals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Exceptional Electron Configurations  </vt:lpstr>
      <vt:lpstr>PowerPoint Presentation</vt:lpstr>
      <vt:lpstr>PowerPoint Presentation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CONFIGURATION</dc:title>
  <dc:creator>Mary Ann Seslar</dc:creator>
  <cp:lastModifiedBy>Mary Ann Seslar</cp:lastModifiedBy>
  <cp:revision>28</cp:revision>
  <cp:lastPrinted>2019-03-20T20:52:46Z</cp:lastPrinted>
  <dcterms:created xsi:type="dcterms:W3CDTF">2019-03-19T17:04:16Z</dcterms:created>
  <dcterms:modified xsi:type="dcterms:W3CDTF">2019-03-21T20:32:00Z</dcterms:modified>
</cp:coreProperties>
</file>