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8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FD038-772E-4BB3-BAA9-0B03B4FF4D5A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58818-FD95-4FCB-AA34-5A8157CEB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4:Arrangement of Electrons in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orbitals shapes black and wh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92" y="313510"/>
            <a:ext cx="5670232" cy="268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07" y="3384487"/>
            <a:ext cx="11727799" cy="29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1" y="1175657"/>
            <a:ext cx="12004766" cy="46895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7" y="1267097"/>
            <a:ext cx="11623109" cy="459812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090060" y="1267097"/>
            <a:ext cx="13063" cy="4101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714415" y="1267097"/>
            <a:ext cx="13063" cy="4101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4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7589" y="189608"/>
            <a:ext cx="8610600" cy="790106"/>
          </a:xfrm>
        </p:spPr>
        <p:txBody>
          <a:bodyPr/>
          <a:lstStyle/>
          <a:p>
            <a:r>
              <a:rPr lang="en-US" dirty="0" smtClean="0"/>
              <a:t>Finish your notes!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815737"/>
            <a:ext cx="4709160" cy="4024125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3600" dirty="0" smtClean="0"/>
              <a:t>Reread the notes</a:t>
            </a:r>
          </a:p>
          <a:p>
            <a:r>
              <a:rPr lang="en-US" sz="3600" dirty="0" smtClean="0"/>
              <a:t>Color </a:t>
            </a:r>
            <a:r>
              <a:rPr lang="en-US" sz="3600" dirty="0"/>
              <a:t>Code</a:t>
            </a:r>
          </a:p>
          <a:p>
            <a:r>
              <a:rPr lang="en-US" sz="3600" dirty="0"/>
              <a:t>Add annotations</a:t>
            </a:r>
          </a:p>
          <a:p>
            <a:r>
              <a:rPr lang="en-US" sz="3600" dirty="0"/>
              <a:t>Write a summary</a:t>
            </a:r>
          </a:p>
          <a:p>
            <a:r>
              <a:rPr lang="en-US" sz="3600" dirty="0"/>
              <a:t>Write a response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89" y="979714"/>
            <a:ext cx="3958300" cy="593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436" y="0"/>
            <a:ext cx="8825658" cy="2248989"/>
          </a:xfrm>
        </p:spPr>
        <p:txBody>
          <a:bodyPr/>
          <a:lstStyle/>
          <a:p>
            <a:r>
              <a:rPr lang="en-US" dirty="0"/>
              <a:t>4.2  The Quantum Model of the Atom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2248989"/>
            <a:ext cx="11939451" cy="3474719"/>
          </a:xfrm>
        </p:spPr>
        <p:txBody>
          <a:bodyPr>
            <a:noAutofit/>
          </a:bodyPr>
          <a:lstStyle/>
          <a:p>
            <a:r>
              <a:rPr lang="en-US" sz="2400" dirty="0" smtClean="0"/>
              <a:t>Essentials Questions:</a:t>
            </a:r>
          </a:p>
          <a:p>
            <a:r>
              <a:rPr lang="en-US" sz="2400" dirty="0" smtClean="0"/>
              <a:t>1. What was Louis de Broglie’s role in the development of the quantum model of </a:t>
            </a:r>
            <a:r>
              <a:rPr lang="en-US" sz="2400" smtClean="0"/>
              <a:t>the atom?</a:t>
            </a:r>
            <a:endParaRPr lang="en-US" sz="2400" dirty="0" smtClean="0"/>
          </a:p>
          <a:p>
            <a:r>
              <a:rPr lang="en-US" sz="2400" dirty="0" smtClean="0"/>
              <a:t>2. Compare and contrast the </a:t>
            </a:r>
            <a:r>
              <a:rPr lang="en-US" sz="2400" dirty="0" err="1" smtClean="0"/>
              <a:t>bohr</a:t>
            </a:r>
            <a:r>
              <a:rPr lang="en-US" sz="2400" dirty="0" smtClean="0"/>
              <a:t> model and the quantum model.</a:t>
            </a:r>
          </a:p>
          <a:p>
            <a:r>
              <a:rPr lang="en-US" sz="2400" dirty="0" smtClean="0"/>
              <a:t>3. How did the Heisenberg uncertainty principle and the Schrödinger wave equation lead to the idea of atomic orbitals?</a:t>
            </a:r>
          </a:p>
          <a:p>
            <a:r>
              <a:rPr lang="en-US" sz="2400" dirty="0" smtClean="0"/>
              <a:t>4. What are the 4 quantum numbers and what is their significance?</a:t>
            </a:r>
          </a:p>
          <a:p>
            <a:r>
              <a:rPr lang="en-US" sz="2400" dirty="0" smtClean="0"/>
              <a:t>5. What is the relationship between the sublevels, atom’s main energy levels, number of orbitals per sublevel and number of orbitals per main energy level?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9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8" y="165335"/>
            <a:ext cx="9404723" cy="827442"/>
          </a:xfrm>
        </p:spPr>
        <p:txBody>
          <a:bodyPr/>
          <a:lstStyle/>
          <a:p>
            <a:r>
              <a:rPr lang="en-US" dirty="0"/>
              <a:t>I. Probability and the Electron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8" y="992777"/>
            <a:ext cx="10750742" cy="1539368"/>
          </a:xfrm>
        </p:spPr>
        <p:txBody>
          <a:bodyPr>
            <a:noAutofit/>
          </a:bodyPr>
          <a:lstStyle/>
          <a:p>
            <a:r>
              <a:rPr lang="en-US" sz="3200" dirty="0"/>
              <a:t>The Heisenberg uncertainty principle states that the position and direction of motion of the electron cannot be simultaneously determined.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952"/>
          <a:stretch/>
        </p:blipFill>
        <p:spPr>
          <a:xfrm>
            <a:off x="1524000" y="2539618"/>
            <a:ext cx="7672251" cy="4318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0571" y="3540035"/>
            <a:ext cx="24764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“WE CAN’T SEE WHERE AN ELECTRON </a:t>
            </a:r>
            <a:r>
              <a:rPr lang="en-US" sz="2000" b="1" i="1" u="sng" dirty="0" smtClean="0"/>
              <a:t>IS</a:t>
            </a:r>
            <a:r>
              <a:rPr lang="en-US" sz="2000" dirty="0" smtClean="0"/>
              <a:t>, ONLY WHERE IT </a:t>
            </a:r>
            <a:r>
              <a:rPr lang="en-US" sz="2000" b="1" i="1" u="sng" dirty="0" smtClean="0"/>
              <a:t>WAS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5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02" y="204524"/>
            <a:ext cx="9404723" cy="853568"/>
          </a:xfrm>
        </p:spPr>
        <p:txBody>
          <a:bodyPr/>
          <a:lstStyle/>
          <a:p>
            <a:r>
              <a:rPr lang="en-US" dirty="0"/>
              <a:t>II. Regions of probability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66" y="1058092"/>
            <a:ext cx="11717383" cy="2090057"/>
          </a:xfrm>
        </p:spPr>
        <p:txBody>
          <a:bodyPr/>
          <a:lstStyle/>
          <a:p>
            <a:r>
              <a:rPr lang="en-US" sz="3200" dirty="0"/>
              <a:t>Regions of probability in which electrons may be found in an atom are determined by mathematical </a:t>
            </a:r>
            <a:r>
              <a:rPr lang="en-US" sz="3200" dirty="0" smtClean="0"/>
              <a:t>equations </a:t>
            </a:r>
            <a:r>
              <a:rPr lang="en-US" sz="3200" dirty="0"/>
              <a:t>that are described by quantum theory. These regions are called orbitals.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7270"/>
          <a:stretch/>
        </p:blipFill>
        <p:spPr>
          <a:xfrm>
            <a:off x="4387239" y="2599510"/>
            <a:ext cx="7591392" cy="4140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646" y="3905794"/>
            <a:ext cx="33778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Regions of Probability</a:t>
            </a:r>
          </a:p>
          <a:p>
            <a:r>
              <a:rPr lang="en-US" sz="2400" dirty="0" smtClean="0"/>
              <a:t>Atomic Orbitals</a:t>
            </a:r>
          </a:p>
          <a:p>
            <a:r>
              <a:rPr lang="en-US" sz="2400" dirty="0" smtClean="0"/>
              <a:t>Electron Clouds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62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99" y="165336"/>
            <a:ext cx="9404723" cy="683751"/>
          </a:xfrm>
        </p:spPr>
        <p:txBody>
          <a:bodyPr/>
          <a:lstStyle/>
          <a:p>
            <a:r>
              <a:rPr lang="en-US" dirty="0"/>
              <a:t>III. Atomic Orbital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53590"/>
            <a:ext cx="11155680" cy="5294810"/>
          </a:xfrm>
        </p:spPr>
        <p:txBody>
          <a:bodyPr/>
          <a:lstStyle/>
          <a:p>
            <a:r>
              <a:rPr lang="en-US" sz="3200" dirty="0" smtClean="0"/>
              <a:t>Atomic </a:t>
            </a:r>
            <a:r>
              <a:rPr lang="en-US" sz="3200" dirty="0"/>
              <a:t>Orbital - A 3-dimensional region in space where there is a high probability of finding an </a:t>
            </a:r>
            <a:r>
              <a:rPr lang="en-US" sz="3200" dirty="0" smtClean="0"/>
              <a:t>electron.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093" b="23516"/>
          <a:stretch/>
        </p:blipFill>
        <p:spPr>
          <a:xfrm>
            <a:off x="1045028" y="2530461"/>
            <a:ext cx="10103583" cy="382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531" y="2664823"/>
            <a:ext cx="4102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ORBITALS ARE 3-D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531" y="5551714"/>
            <a:ext cx="1619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733" y="5551714"/>
            <a:ext cx="1619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51714"/>
            <a:ext cx="1619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6105" y="5551714"/>
            <a:ext cx="161979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orbital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97" y="113993"/>
            <a:ext cx="9404723" cy="775191"/>
          </a:xfrm>
        </p:spPr>
        <p:txBody>
          <a:bodyPr/>
          <a:lstStyle/>
          <a:p>
            <a:r>
              <a:rPr lang="en-US" dirty="0"/>
              <a:t>IV. Energy Levels of electrons (n)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95" y="889184"/>
            <a:ext cx="11403874" cy="1854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A. Indicate the distance of the energy level from the nucleus </a:t>
            </a:r>
          </a:p>
          <a:p>
            <a:pPr marL="0" indent="0">
              <a:buNone/>
            </a:pPr>
            <a:r>
              <a:rPr lang="en-US" sz="2400" dirty="0"/>
              <a:t>B. Values of n are positive integers </a:t>
            </a:r>
          </a:p>
          <a:p>
            <a:pPr marL="457200" lvl="1" indent="0">
              <a:buNone/>
            </a:pPr>
            <a:r>
              <a:rPr lang="en-US" sz="2000" dirty="0"/>
              <a:t>1. n=1 is closest to the nucleus, and lowest in energy. </a:t>
            </a:r>
          </a:p>
          <a:p>
            <a:pPr marL="0" indent="0">
              <a:buNone/>
            </a:pPr>
            <a:r>
              <a:rPr lang="en-US" sz="2400" dirty="0"/>
              <a:t>C. The number of orbitals possible per energy level (or "shell") is equal to n</a:t>
            </a:r>
            <a:r>
              <a:rPr lang="en-US" sz="2400" baseline="30000" dirty="0"/>
              <a:t>2</a:t>
            </a:r>
            <a:r>
              <a:rPr lang="en-US" sz="2400" dirty="0"/>
              <a:t> .</a:t>
            </a:r>
          </a:p>
          <a:p>
            <a:endParaRPr lang="en-US" dirty="0"/>
          </a:p>
        </p:txBody>
      </p:sp>
      <p:pic>
        <p:nvPicPr>
          <p:cNvPr id="2050" name="Picture 2" descr="Image result for energy levels of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7" y="2835549"/>
            <a:ext cx="6232162" cy="386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4990" y="419581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0904" y="497981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60904" y="607553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1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14" y="113084"/>
            <a:ext cx="10222186" cy="844839"/>
          </a:xfrm>
        </p:spPr>
        <p:txBody>
          <a:bodyPr/>
          <a:lstStyle/>
          <a:p>
            <a:r>
              <a:rPr lang="en-US" dirty="0" smtClean="0"/>
              <a:t>V</a:t>
            </a:r>
            <a:r>
              <a:rPr lang="en-US" dirty="0"/>
              <a:t>. Energy </a:t>
            </a:r>
            <a:r>
              <a:rPr lang="en-US" dirty="0" smtClean="0"/>
              <a:t>Sublevels </a:t>
            </a:r>
            <a:r>
              <a:rPr lang="en-US" sz="2400" dirty="0" smtClean="0"/>
              <a:t>(</a:t>
            </a:r>
            <a:r>
              <a:rPr lang="en-US" sz="2400" i="1" dirty="0" smtClean="0"/>
              <a:t>The </a:t>
            </a:r>
            <a:r>
              <a:rPr lang="en-US" sz="2400" i="1" dirty="0"/>
              <a:t>quantum model, </a:t>
            </a:r>
            <a:r>
              <a:rPr lang="en-US" sz="2400" i="1" dirty="0" smtClean="0"/>
              <a:t>continued</a:t>
            </a:r>
            <a:r>
              <a:rPr lang="en-US" sz="2400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6098"/>
            <a:ext cx="11861074" cy="2074945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Indicate the shape of the orbital </a:t>
            </a:r>
            <a:endParaRPr lang="en-US" sz="3600" dirty="0"/>
          </a:p>
          <a:p>
            <a:pPr marL="45720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 Number of orbital shapes allowed in an energy level = n    </a:t>
            </a:r>
            <a:endParaRPr lang="en-US" sz="3600" dirty="0"/>
          </a:p>
          <a:p>
            <a:pPr marL="1657350" indent="-742950">
              <a:buAutoNum type="arabicPeriod"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Shapes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first four shells are designated s, p, d,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 marL="1657350" indent="-742950">
              <a:buAutoNum type="arabicPeriod"/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053" y="5869968"/>
            <a:ext cx="592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https://www.youtube.com/watch?v=ewtgUFSMsnY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668" y="3061043"/>
            <a:ext cx="11149649" cy="949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VI. Energy Sublevels </a:t>
            </a:r>
            <a:r>
              <a:rPr lang="en-US" sz="2400" dirty="0" smtClean="0"/>
              <a:t>(</a:t>
            </a:r>
            <a:r>
              <a:rPr lang="en-US" sz="2400" i="1" dirty="0" smtClean="0"/>
              <a:t>The quantum model, continued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795023"/>
            <a:ext cx="11861074" cy="24442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0">
              <a:buNone/>
            </a:pP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A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orbital can contain only two electrons, which 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must  have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opposite spins.</a:t>
            </a:r>
            <a:endParaRPr lang="en-US" sz="3600" dirty="0"/>
          </a:p>
          <a:p>
            <a:pPr marL="457200" indent="0">
              <a:buNone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Two possible values for spin, +1/2, -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6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3751"/>
            <a:ext cx="5343253" cy="304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" y="115524"/>
            <a:ext cx="5311982" cy="2921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725" y="115524"/>
            <a:ext cx="6487850" cy="2921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6667" r="4667" b="13714"/>
          <a:stretch/>
        </p:blipFill>
        <p:spPr>
          <a:xfrm>
            <a:off x="5441725" y="3543751"/>
            <a:ext cx="6487850" cy="30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99" y="0"/>
            <a:ext cx="12289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2177</TotalTime>
  <Words>384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</vt:lpstr>
      <vt:lpstr>Chapter 4:Arrangement of Electrons in atoms</vt:lpstr>
      <vt:lpstr>4.2  The Quantum Model of the Atom</vt:lpstr>
      <vt:lpstr>I. Probability and the Electron </vt:lpstr>
      <vt:lpstr>II. Regions of probability </vt:lpstr>
      <vt:lpstr>III. Atomic Orbital </vt:lpstr>
      <vt:lpstr>IV. Energy Levels of electrons (n) </vt:lpstr>
      <vt:lpstr>V. Energy Sublevels (The quantum model, continued) </vt:lpstr>
      <vt:lpstr>PowerPoint Presentation</vt:lpstr>
      <vt:lpstr>PowerPoint Presentation</vt:lpstr>
      <vt:lpstr>PowerPoint Presentation</vt:lpstr>
      <vt:lpstr>PowerPoint Presentation</vt:lpstr>
      <vt:lpstr>Finish your notes!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4:Arrangement of Electrons in atoms</dc:title>
  <dc:creator>Mary Ann Seslar</dc:creator>
  <cp:lastModifiedBy>Mary Ann Seslar</cp:lastModifiedBy>
  <cp:revision>24</cp:revision>
  <dcterms:created xsi:type="dcterms:W3CDTF">2019-01-18T19:39:02Z</dcterms:created>
  <dcterms:modified xsi:type="dcterms:W3CDTF">2019-02-13T22:36:24Z</dcterms:modified>
</cp:coreProperties>
</file>