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13C26-D50E-4C05-B8C5-CC0AB7F12C4D}"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370988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13C26-D50E-4C05-B8C5-CC0AB7F12C4D}"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286758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13C26-D50E-4C05-B8C5-CC0AB7F12C4D}"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395709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13C26-D50E-4C05-B8C5-CC0AB7F12C4D}"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388484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E13C26-D50E-4C05-B8C5-CC0AB7F12C4D}"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364553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E13C26-D50E-4C05-B8C5-CC0AB7F12C4D}"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335221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E13C26-D50E-4C05-B8C5-CC0AB7F12C4D}"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284258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13C26-D50E-4C05-B8C5-CC0AB7F12C4D}"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7758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13C26-D50E-4C05-B8C5-CC0AB7F12C4D}"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90223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E13C26-D50E-4C05-B8C5-CC0AB7F12C4D}"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198830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E13C26-D50E-4C05-B8C5-CC0AB7F12C4D}"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2748151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13C26-D50E-4C05-B8C5-CC0AB7F12C4D}" type="datetimeFigureOut">
              <a:rPr lang="en-US" smtClean="0"/>
              <a:t>4/11/2019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E04-58A7-4F1F-BD61-FA477315126F}" type="slidenum">
              <a:rPr lang="en-US" smtClean="0"/>
              <a:t>‹#›</a:t>
            </a:fld>
            <a:endParaRPr lang="en-US"/>
          </a:p>
        </p:txBody>
      </p:sp>
    </p:spTree>
    <p:extLst>
      <p:ext uri="{BB962C8B-B14F-4D97-AF65-F5344CB8AC3E}">
        <p14:creationId xmlns:p14="http://schemas.microsoft.com/office/powerpoint/2010/main" val="31085094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4497" y="425669"/>
            <a:ext cx="10794874" cy="5849007"/>
          </a:xfrm>
        </p:spPr>
        <p:txBody>
          <a:bodyPr>
            <a:normAutofit lnSpcReduction="10000"/>
          </a:bodyPr>
          <a:lstStyle/>
          <a:p>
            <a:r>
              <a:rPr lang="en-US" sz="4000" dirty="0"/>
              <a:t>Chapter 5 The Periodic </a:t>
            </a:r>
            <a:r>
              <a:rPr lang="en-US" sz="4000" dirty="0" smtClean="0"/>
              <a:t>Law</a:t>
            </a:r>
          </a:p>
          <a:p>
            <a:pPr algn="l"/>
            <a:endParaRPr lang="en-US" sz="3600" dirty="0" smtClean="0">
              <a:effectLst/>
            </a:endParaRPr>
          </a:p>
          <a:p>
            <a:pPr algn="l"/>
            <a:r>
              <a:rPr lang="en-US" sz="4400" b="1" u="sng" dirty="0" smtClean="0">
                <a:solidFill>
                  <a:schemeClr val="bg2">
                    <a:lumMod val="40000"/>
                    <a:lumOff val="60000"/>
                  </a:schemeClr>
                </a:solidFill>
                <a:effectLst/>
              </a:rPr>
              <a:t>5.1  History of the Periodic Table</a:t>
            </a:r>
          </a:p>
          <a:p>
            <a:pPr algn="l"/>
            <a:r>
              <a:rPr lang="en-US" sz="3600" dirty="0" smtClean="0">
                <a:effectLst/>
              </a:rPr>
              <a:t>	I.  Mendeleev and Chemical Periodicity</a:t>
            </a:r>
          </a:p>
          <a:p>
            <a:pPr algn="l"/>
            <a:r>
              <a:rPr lang="en-US" sz="3600" dirty="0" smtClean="0">
                <a:effectLst/>
              </a:rPr>
              <a:t>		A. Mendeleev noticed a repeating 	pattern, 		              or periodicity, in properties of elements if 		     he arranged them by their atomic masses.  		B.  He was even able to predict as yet 			               undiscovered elements based on where 		               they ought to be in the periodic table that 		      he developed. </a:t>
            </a:r>
          </a:p>
          <a:p>
            <a:endParaRPr lang="en-US" dirty="0"/>
          </a:p>
        </p:txBody>
      </p:sp>
    </p:spTree>
    <p:extLst>
      <p:ext uri="{BB962C8B-B14F-4D97-AF65-F5344CB8AC3E}">
        <p14:creationId xmlns:p14="http://schemas.microsoft.com/office/powerpoint/2010/main" val="3278842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3683"/>
            <a:ext cx="10515600" cy="5483280"/>
          </a:xfrm>
        </p:spPr>
        <p:txBody>
          <a:bodyPr/>
          <a:lstStyle/>
          <a:p>
            <a:pPr marL="0" indent="0">
              <a:buNone/>
            </a:pPr>
            <a:r>
              <a:rPr lang="en-US" sz="3600" i="1" dirty="0"/>
              <a:t>(</a:t>
            </a:r>
            <a:r>
              <a:rPr lang="en-US" sz="3600" i="1" dirty="0" smtClean="0"/>
              <a:t>s</a:t>
            </a:r>
            <a:r>
              <a:rPr lang="en-US" sz="3600" dirty="0" smtClean="0"/>
              <a:t>-block continued)</a:t>
            </a:r>
          </a:p>
          <a:p>
            <a:pPr marL="0" indent="0">
              <a:buNone/>
            </a:pPr>
            <a:r>
              <a:rPr lang="en-US" sz="3600" dirty="0" smtClean="0"/>
              <a:t>		2</a:t>
            </a:r>
            <a:r>
              <a:rPr lang="en-US" sz="3600" dirty="0"/>
              <a:t>. Group 2 - The alkaline earth metals </a:t>
            </a:r>
          </a:p>
          <a:p>
            <a:pPr marL="0" indent="0">
              <a:buNone/>
            </a:pPr>
            <a:r>
              <a:rPr lang="en-US" sz="3600" dirty="0" smtClean="0"/>
              <a:t>			a</a:t>
            </a:r>
            <a:r>
              <a:rPr lang="en-US" sz="3600" dirty="0"/>
              <a:t>. Two </a:t>
            </a:r>
            <a:r>
              <a:rPr lang="en-US" sz="3600" i="1" dirty="0"/>
              <a:t>s</a:t>
            </a:r>
            <a:r>
              <a:rPr lang="en-US" sz="3600" dirty="0"/>
              <a:t> electrons in outer shell </a:t>
            </a:r>
          </a:p>
          <a:p>
            <a:pPr marL="0" indent="0">
              <a:buNone/>
            </a:pPr>
            <a:r>
              <a:rPr lang="en-US" sz="3600" dirty="0" smtClean="0"/>
              <a:t>			b</a:t>
            </a:r>
            <a:r>
              <a:rPr lang="en-US" sz="3600" dirty="0"/>
              <a:t>. Denser, harder, stronger, less </a:t>
            </a:r>
            <a:r>
              <a:rPr lang="en-US" sz="3600" dirty="0" smtClean="0"/>
              <a:t>					     reactive </a:t>
            </a:r>
            <a:r>
              <a:rPr lang="en-US" sz="3600" dirty="0"/>
              <a:t>than Group 1 </a:t>
            </a:r>
          </a:p>
          <a:p>
            <a:pPr marL="0" indent="0">
              <a:buNone/>
            </a:pPr>
            <a:r>
              <a:rPr lang="en-US" sz="3600" dirty="0" smtClean="0"/>
              <a:t>			c</a:t>
            </a:r>
            <a:r>
              <a:rPr lang="en-US" sz="3600" dirty="0"/>
              <a:t>. Too reactive to be found pure in </a:t>
            </a:r>
            <a:r>
              <a:rPr lang="en-US" sz="3600" dirty="0" smtClean="0"/>
              <a:t>				     nature </a:t>
            </a:r>
            <a:endParaRPr lang="en-US" sz="3600" dirty="0"/>
          </a:p>
          <a:p>
            <a:pPr marL="0" indent="0">
              <a:buNone/>
            </a:pPr>
            <a:endParaRPr lang="en-US" dirty="0"/>
          </a:p>
        </p:txBody>
      </p:sp>
      <p:pic>
        <p:nvPicPr>
          <p:cNvPr id="2" name="Picture 1"/>
          <p:cNvPicPr>
            <a:picLocks noChangeAspect="1"/>
          </p:cNvPicPr>
          <p:nvPr/>
        </p:nvPicPr>
        <p:blipFill>
          <a:blip r:embed="rId2"/>
          <a:stretch>
            <a:fillRect/>
          </a:stretch>
        </p:blipFill>
        <p:spPr>
          <a:xfrm>
            <a:off x="280987" y="2238334"/>
            <a:ext cx="3191969" cy="2393977"/>
          </a:xfrm>
          <a:prstGeom prst="rect">
            <a:avLst/>
          </a:prstGeom>
        </p:spPr>
      </p:pic>
    </p:spTree>
    <p:extLst>
      <p:ext uri="{BB962C8B-B14F-4D97-AF65-F5344CB8AC3E}">
        <p14:creationId xmlns:p14="http://schemas.microsoft.com/office/powerpoint/2010/main" val="180382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541" y="677917"/>
            <a:ext cx="10515600" cy="5499046"/>
          </a:xfrm>
        </p:spPr>
        <p:txBody>
          <a:bodyPr/>
          <a:lstStyle/>
          <a:p>
            <a:pPr marL="0" indent="0">
              <a:buNone/>
            </a:pPr>
            <a:r>
              <a:rPr lang="en-US" sz="3600" dirty="0" smtClean="0"/>
              <a:t>	B</a:t>
            </a:r>
            <a:r>
              <a:rPr lang="en-US" sz="3600" dirty="0"/>
              <a:t>. </a:t>
            </a:r>
            <a:r>
              <a:rPr lang="en-US" sz="3600" i="1" dirty="0"/>
              <a:t>d</a:t>
            </a:r>
            <a:r>
              <a:rPr lang="en-US" sz="3600" dirty="0"/>
              <a:t>-Block, Groups 3 - 12 </a:t>
            </a:r>
          </a:p>
          <a:p>
            <a:pPr marL="0" indent="0">
              <a:buNone/>
            </a:pPr>
            <a:r>
              <a:rPr lang="en-US" sz="3600" dirty="0" smtClean="0"/>
              <a:t>		1</a:t>
            </a:r>
            <a:r>
              <a:rPr lang="en-US" sz="3600" dirty="0"/>
              <a:t>. Metals with typical metallic properties  </a:t>
            </a:r>
          </a:p>
          <a:p>
            <a:pPr marL="0" indent="0">
              <a:buNone/>
            </a:pPr>
            <a:r>
              <a:rPr lang="en-US" sz="3600" dirty="0" smtClean="0"/>
              <a:t>		2</a:t>
            </a:r>
            <a:r>
              <a:rPr lang="en-US" sz="3600" dirty="0"/>
              <a:t>. Referred to as "transition" metals </a:t>
            </a:r>
          </a:p>
          <a:p>
            <a:pPr marL="0" indent="0">
              <a:buNone/>
            </a:pPr>
            <a:r>
              <a:rPr lang="en-US" sz="3600" dirty="0" smtClean="0"/>
              <a:t>		3</a:t>
            </a:r>
            <a:r>
              <a:rPr lang="en-US" sz="3600" dirty="0"/>
              <a:t>. Group number = sum of outermost</a:t>
            </a:r>
            <a:r>
              <a:rPr lang="en-US" sz="3600" i="1" dirty="0"/>
              <a:t> s </a:t>
            </a:r>
            <a:r>
              <a:rPr lang="en-US" sz="3600" i="1" dirty="0" smtClean="0"/>
              <a:t>			     </a:t>
            </a:r>
            <a:r>
              <a:rPr lang="en-US" sz="3600" dirty="0" smtClean="0"/>
              <a:t>and </a:t>
            </a:r>
            <a:r>
              <a:rPr lang="en-US" sz="3600" i="1" dirty="0"/>
              <a:t>d</a:t>
            </a:r>
            <a:r>
              <a:rPr lang="en-US" sz="3600" dirty="0"/>
              <a:t> electrons </a:t>
            </a:r>
          </a:p>
          <a:p>
            <a:pPr marL="0" indent="0">
              <a:buNone/>
            </a:pPr>
            <a:endParaRPr lang="en-US" dirty="0"/>
          </a:p>
        </p:txBody>
      </p:sp>
      <p:pic>
        <p:nvPicPr>
          <p:cNvPr id="5" name="Picture 4"/>
          <p:cNvPicPr>
            <a:picLocks noChangeAspect="1"/>
          </p:cNvPicPr>
          <p:nvPr/>
        </p:nvPicPr>
        <p:blipFill>
          <a:blip r:embed="rId2"/>
          <a:stretch>
            <a:fillRect/>
          </a:stretch>
        </p:blipFill>
        <p:spPr>
          <a:xfrm>
            <a:off x="291507" y="3133725"/>
            <a:ext cx="2407837" cy="3043238"/>
          </a:xfrm>
          <a:prstGeom prst="rect">
            <a:avLst/>
          </a:prstGeom>
        </p:spPr>
      </p:pic>
      <p:sp>
        <p:nvSpPr>
          <p:cNvPr id="4" name="Oval 3"/>
          <p:cNvSpPr/>
          <p:nvPr/>
        </p:nvSpPr>
        <p:spPr>
          <a:xfrm>
            <a:off x="685800" y="5376862"/>
            <a:ext cx="1081088" cy="48577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1744" y="3871913"/>
            <a:ext cx="2991844"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kumimoji="0" lang="en-US" sz="3600" b="0" i="0" u="none" strike="noStrike" kern="1200" cap="none" spc="0" normalizeH="0" baseline="0" noProof="0" dirty="0" err="1" smtClean="0">
                <a:ln>
                  <a:noFill/>
                </a:ln>
                <a:solidFill>
                  <a:prstClr val="white"/>
                </a:solidFill>
                <a:effectLst/>
                <a:uLnTx/>
                <a:uFillTx/>
                <a:latin typeface="Calibri" panose="020F0502020204030204"/>
                <a:ea typeface="+mn-ea"/>
                <a:cs typeface="+mn-cs"/>
              </a:rPr>
              <a:t>Ar</a:t>
            </a: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]3d</a:t>
            </a:r>
            <a:r>
              <a:rPr kumimoji="0" lang="en-US" sz="3600" b="1" i="0" u="none" strike="noStrike" kern="1200" cap="none" spc="0" normalizeH="0" baseline="30000" noProof="0" dirty="0" smtClean="0">
                <a:ln>
                  <a:noFill/>
                </a:ln>
                <a:solidFill>
                  <a:srgbClr val="FFFF00"/>
                </a:solidFill>
                <a:effectLst/>
                <a:uLnTx/>
                <a:uFillTx/>
                <a:latin typeface="Calibri" panose="020F0502020204030204"/>
                <a:ea typeface="+mn-ea"/>
                <a:cs typeface="+mn-cs"/>
              </a:rPr>
              <a:t>6</a:t>
            </a: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4s</a:t>
            </a:r>
            <a:r>
              <a:rPr kumimoji="0" lang="en-US" sz="3600" b="1" i="0" u="none" strike="noStrike" kern="1200" cap="none" spc="0" normalizeH="0" baseline="30000" noProof="0" dirty="0" smtClean="0">
                <a:ln>
                  <a:noFill/>
                </a:ln>
                <a:solidFill>
                  <a:srgbClr val="FFFF00"/>
                </a:solidFill>
                <a:effectLst/>
                <a:uLnTx/>
                <a:uFillTx/>
                <a:latin typeface="Calibri" panose="020F050202020403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FFFF00"/>
                </a:solidFill>
                <a:effectLst/>
                <a:uLnTx/>
                <a:uFillTx/>
                <a:latin typeface="Calibri" panose="020F0502020204030204"/>
                <a:ea typeface="+mn-ea"/>
                <a:cs typeface="+mn-cs"/>
              </a:rPr>
              <a:t>6+2=8</a:t>
            </a:r>
            <a:endPar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Iron is Group 8</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7472363" y="3358754"/>
            <a:ext cx="3757612" cy="2818209"/>
          </a:xfrm>
          <a:prstGeom prst="rect">
            <a:avLst/>
          </a:prstGeom>
        </p:spPr>
      </p:pic>
      <p:sp>
        <p:nvSpPr>
          <p:cNvPr id="8" name="Rectangle 7"/>
          <p:cNvSpPr/>
          <p:nvPr/>
        </p:nvSpPr>
        <p:spPr>
          <a:xfrm>
            <a:off x="9686925" y="4271962"/>
            <a:ext cx="185738" cy="242888"/>
          </a:xfrm>
          <a:prstGeom prst="rect">
            <a:avLst/>
          </a:prstGeom>
          <a:solidFill>
            <a:srgbClr val="FF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9686925" y="4520476"/>
            <a:ext cx="185738" cy="242888"/>
          </a:xfrm>
          <a:prstGeom prst="rect">
            <a:avLst/>
          </a:prstGeom>
          <a:solidFill>
            <a:srgbClr val="FF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9686925" y="4767858"/>
            <a:ext cx="185738" cy="242888"/>
          </a:xfrm>
          <a:prstGeom prst="rect">
            <a:avLst/>
          </a:prstGeom>
          <a:solidFill>
            <a:srgbClr val="FF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088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3324"/>
            <a:ext cx="10515600" cy="5593639"/>
          </a:xfrm>
        </p:spPr>
        <p:txBody>
          <a:bodyPr>
            <a:normAutofit/>
          </a:bodyPr>
          <a:lstStyle/>
          <a:p>
            <a:pPr marL="0" indent="0">
              <a:buNone/>
            </a:pPr>
            <a:r>
              <a:rPr lang="en-US" sz="3600" dirty="0" smtClean="0"/>
              <a:t>	C</a:t>
            </a:r>
            <a:r>
              <a:rPr lang="en-US" sz="3600" dirty="0"/>
              <a:t>. p-Block elements, Groups 13 - 18 </a:t>
            </a:r>
          </a:p>
          <a:p>
            <a:pPr marL="0" indent="0">
              <a:buNone/>
            </a:pPr>
            <a:r>
              <a:rPr lang="en-US" sz="3600" dirty="0" smtClean="0"/>
              <a:t>		1</a:t>
            </a:r>
            <a:r>
              <a:rPr lang="en-US" sz="3600" dirty="0"/>
              <a:t>. Properties vary greatly </a:t>
            </a:r>
          </a:p>
          <a:p>
            <a:pPr marL="0" indent="0">
              <a:buNone/>
            </a:pPr>
            <a:r>
              <a:rPr lang="en-US" sz="3600" dirty="0" smtClean="0"/>
              <a:t>			a</a:t>
            </a:r>
            <a:r>
              <a:rPr lang="en-US" sz="3600" dirty="0"/>
              <a:t>. Metals </a:t>
            </a:r>
          </a:p>
          <a:p>
            <a:pPr marL="0" indent="0">
              <a:buNone/>
            </a:pPr>
            <a:r>
              <a:rPr lang="en-US" sz="3600" dirty="0" smtClean="0"/>
              <a:t>				</a:t>
            </a:r>
            <a:r>
              <a:rPr lang="en-US" sz="3600" dirty="0" smtClean="0"/>
              <a:t>	(</a:t>
            </a:r>
            <a:r>
              <a:rPr lang="en-US" sz="3600" dirty="0"/>
              <a:t>1) softer and less dense than </a:t>
            </a:r>
            <a:r>
              <a:rPr lang="en-US" sz="3600" dirty="0" smtClean="0"/>
              <a:t>					     </a:t>
            </a:r>
            <a:r>
              <a:rPr lang="en-US" sz="3600" i="1" dirty="0" smtClean="0"/>
              <a:t>d</a:t>
            </a:r>
            <a:r>
              <a:rPr lang="en-US" sz="3600" dirty="0" smtClean="0"/>
              <a:t>-block </a:t>
            </a:r>
            <a:r>
              <a:rPr lang="en-US" sz="3600" dirty="0"/>
              <a:t>metals </a:t>
            </a:r>
          </a:p>
          <a:p>
            <a:pPr marL="0" indent="0">
              <a:buNone/>
            </a:pPr>
            <a:r>
              <a:rPr lang="en-US" sz="3600" dirty="0" smtClean="0"/>
              <a:t>				</a:t>
            </a:r>
            <a:r>
              <a:rPr lang="en-US" sz="3600" dirty="0" smtClean="0"/>
              <a:t>	(</a:t>
            </a:r>
            <a:r>
              <a:rPr lang="en-US" sz="3600" dirty="0"/>
              <a:t>2) harder and denser than </a:t>
            </a:r>
            <a:r>
              <a:rPr lang="en-US" sz="3600" i="1" dirty="0" smtClean="0"/>
              <a:t>s</a:t>
            </a:r>
            <a:r>
              <a:rPr lang="en-US" sz="3600" dirty="0" smtClean="0"/>
              <a:t>-						     block metals </a:t>
            </a:r>
            <a:endParaRPr lang="en-US" sz="3600" dirty="0"/>
          </a:p>
          <a:p>
            <a:pPr marL="0" indent="0">
              <a:buNone/>
            </a:pPr>
            <a:endParaRPr lang="en-US" dirty="0"/>
          </a:p>
        </p:txBody>
      </p:sp>
      <p:pic>
        <p:nvPicPr>
          <p:cNvPr id="4" name="Picture 3"/>
          <p:cNvPicPr>
            <a:picLocks noChangeAspect="1"/>
          </p:cNvPicPr>
          <p:nvPr/>
        </p:nvPicPr>
        <p:blipFill rotWithShape="1">
          <a:blip r:embed="rId2"/>
          <a:srcRect b="26910"/>
          <a:stretch/>
        </p:blipFill>
        <p:spPr>
          <a:xfrm>
            <a:off x="271462" y="3157538"/>
            <a:ext cx="4964600" cy="2886075"/>
          </a:xfrm>
          <a:prstGeom prst="rect">
            <a:avLst/>
          </a:prstGeom>
        </p:spPr>
      </p:pic>
      <p:sp>
        <p:nvSpPr>
          <p:cNvPr id="5" name="Oval 4"/>
          <p:cNvSpPr/>
          <p:nvPr/>
        </p:nvSpPr>
        <p:spPr>
          <a:xfrm>
            <a:off x="3228975" y="3757613"/>
            <a:ext cx="1285875" cy="17859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8820150" y="442912"/>
            <a:ext cx="2533650" cy="1800225"/>
          </a:xfrm>
          <a:prstGeom prst="rect">
            <a:avLst/>
          </a:prstGeom>
        </p:spPr>
      </p:pic>
    </p:spTree>
    <p:extLst>
      <p:ext uri="{BB962C8B-B14F-4D97-AF65-F5344CB8AC3E}">
        <p14:creationId xmlns:p14="http://schemas.microsoft.com/office/powerpoint/2010/main" val="3182167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6386"/>
            <a:ext cx="10515600" cy="5530577"/>
          </a:xfrm>
        </p:spPr>
        <p:txBody>
          <a:bodyPr/>
          <a:lstStyle/>
          <a:p>
            <a:pPr marL="0" indent="0">
              <a:buNone/>
            </a:pPr>
            <a:r>
              <a:rPr lang="en-US" sz="3600" dirty="0"/>
              <a:t>			</a:t>
            </a:r>
            <a:r>
              <a:rPr lang="en-US" sz="3600" dirty="0" smtClean="0"/>
              <a:t>b</a:t>
            </a:r>
            <a:r>
              <a:rPr lang="en-US" sz="3600" dirty="0"/>
              <a:t>. Metalloids </a:t>
            </a:r>
          </a:p>
          <a:p>
            <a:pPr marL="0" indent="0">
              <a:buNone/>
            </a:pPr>
            <a:r>
              <a:rPr lang="en-US" sz="3600" dirty="0"/>
              <a:t>				</a:t>
            </a:r>
            <a:r>
              <a:rPr lang="en-US" sz="3600" dirty="0" smtClean="0"/>
              <a:t>(</a:t>
            </a:r>
            <a:r>
              <a:rPr lang="en-US" sz="3600" dirty="0"/>
              <a:t>1) Brittle solids with some </a:t>
            </a:r>
            <a:r>
              <a:rPr lang="en-US" sz="3600" dirty="0" smtClean="0"/>
              <a:t>						      metallic and </a:t>
            </a:r>
            <a:r>
              <a:rPr lang="en-US" sz="3600" dirty="0"/>
              <a:t>some nonmetallic </a:t>
            </a:r>
            <a:r>
              <a:rPr lang="en-US" sz="3600" dirty="0" smtClean="0"/>
              <a:t>					      properties </a:t>
            </a:r>
            <a:endParaRPr lang="en-US" sz="3600" dirty="0"/>
          </a:p>
          <a:p>
            <a:pPr marL="0" indent="0">
              <a:buNone/>
            </a:pPr>
            <a:r>
              <a:rPr lang="en-US" sz="3600" dirty="0"/>
              <a:t>				</a:t>
            </a:r>
            <a:r>
              <a:rPr lang="en-US" sz="3600" dirty="0" smtClean="0"/>
              <a:t>(</a:t>
            </a:r>
            <a:r>
              <a:rPr lang="en-US" sz="3600" dirty="0"/>
              <a:t>2) Semiconductors </a:t>
            </a:r>
          </a:p>
          <a:p>
            <a:pPr marL="0" indent="0">
              <a:buNone/>
            </a:pPr>
            <a:r>
              <a:rPr lang="en-US" sz="3600" dirty="0" smtClean="0"/>
              <a:t>			c</a:t>
            </a:r>
            <a:r>
              <a:rPr lang="en-US" sz="3600" dirty="0"/>
              <a:t>. Nonmetals </a:t>
            </a:r>
          </a:p>
          <a:p>
            <a:pPr marL="0" indent="0">
              <a:buNone/>
            </a:pPr>
            <a:r>
              <a:rPr lang="en-US" sz="3600" dirty="0" smtClean="0"/>
              <a:t>				(</a:t>
            </a:r>
            <a:r>
              <a:rPr lang="en-US" sz="3600" dirty="0"/>
              <a:t>1) Halogens (Group 17) are </a:t>
            </a:r>
            <a:r>
              <a:rPr lang="en-US" sz="3600" dirty="0" smtClean="0"/>
              <a:t>						      most </a:t>
            </a:r>
            <a:r>
              <a:rPr lang="en-US" sz="3600" dirty="0"/>
              <a:t>reactive of the </a:t>
            </a:r>
            <a:r>
              <a:rPr lang="en-US" sz="3600" dirty="0" smtClean="0"/>
              <a:t>							      nonmetals. </a:t>
            </a:r>
            <a:endParaRPr lang="en-US" sz="3600" dirty="0"/>
          </a:p>
          <a:p>
            <a:pPr marL="0" indent="0">
              <a:buNone/>
            </a:pPr>
            <a:endParaRPr lang="en-US" dirty="0"/>
          </a:p>
        </p:txBody>
      </p:sp>
      <p:pic>
        <p:nvPicPr>
          <p:cNvPr id="2" name="Picture 1"/>
          <p:cNvPicPr>
            <a:picLocks noChangeAspect="1"/>
          </p:cNvPicPr>
          <p:nvPr/>
        </p:nvPicPr>
        <p:blipFill>
          <a:blip r:embed="rId2"/>
          <a:stretch>
            <a:fillRect/>
          </a:stretch>
        </p:blipFill>
        <p:spPr>
          <a:xfrm>
            <a:off x="281153" y="4154214"/>
            <a:ext cx="3357398" cy="2518049"/>
          </a:xfrm>
          <a:prstGeom prst="rect">
            <a:avLst/>
          </a:prstGeom>
        </p:spPr>
      </p:pic>
      <p:pic>
        <p:nvPicPr>
          <p:cNvPr id="4" name="Picture 3"/>
          <p:cNvPicPr>
            <a:picLocks noChangeAspect="1"/>
          </p:cNvPicPr>
          <p:nvPr/>
        </p:nvPicPr>
        <p:blipFill>
          <a:blip r:embed="rId3"/>
          <a:stretch>
            <a:fillRect/>
          </a:stretch>
        </p:blipFill>
        <p:spPr>
          <a:xfrm>
            <a:off x="429292" y="1271587"/>
            <a:ext cx="3352133" cy="1943101"/>
          </a:xfrm>
          <a:prstGeom prst="rect">
            <a:avLst/>
          </a:prstGeom>
        </p:spPr>
      </p:pic>
      <p:pic>
        <p:nvPicPr>
          <p:cNvPr id="5" name="Picture 4"/>
          <p:cNvPicPr>
            <a:picLocks noChangeAspect="1"/>
          </p:cNvPicPr>
          <p:nvPr/>
        </p:nvPicPr>
        <p:blipFill>
          <a:blip r:embed="rId4"/>
          <a:stretch>
            <a:fillRect/>
          </a:stretch>
        </p:blipFill>
        <p:spPr>
          <a:xfrm>
            <a:off x="9301163" y="4715000"/>
            <a:ext cx="2609684" cy="1957263"/>
          </a:xfrm>
          <a:prstGeom prst="rect">
            <a:avLst/>
          </a:prstGeom>
        </p:spPr>
      </p:pic>
      <p:sp>
        <p:nvSpPr>
          <p:cNvPr id="6" name="Rectangle 5"/>
          <p:cNvSpPr/>
          <p:nvPr/>
        </p:nvSpPr>
        <p:spPr>
          <a:xfrm>
            <a:off x="2729753" y="1452282"/>
            <a:ext cx="174812" cy="174812"/>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2904565" y="1627094"/>
            <a:ext cx="174812" cy="174812"/>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2904565" y="1821192"/>
            <a:ext cx="174812" cy="174812"/>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3095682" y="1801906"/>
            <a:ext cx="158507" cy="167204"/>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079377" y="1987643"/>
            <a:ext cx="158507" cy="167204"/>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3258671" y="1978679"/>
            <a:ext cx="158507" cy="167204"/>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3429784" y="2152325"/>
            <a:ext cx="158507" cy="167204"/>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105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669" y="756744"/>
            <a:ext cx="10515600" cy="6101255"/>
          </a:xfrm>
        </p:spPr>
        <p:txBody>
          <a:bodyPr>
            <a:normAutofit/>
          </a:bodyPr>
          <a:lstStyle/>
          <a:p>
            <a:pPr marL="0" indent="0">
              <a:buNone/>
            </a:pPr>
            <a:r>
              <a:rPr lang="en-US" sz="3600" dirty="0" smtClean="0"/>
              <a:t>	D</a:t>
            </a:r>
            <a:r>
              <a:rPr lang="en-US" sz="3600" dirty="0"/>
              <a:t>. </a:t>
            </a:r>
            <a:r>
              <a:rPr lang="en-US" sz="3600" i="1" dirty="0"/>
              <a:t>f</a:t>
            </a:r>
            <a:r>
              <a:rPr lang="en-US" sz="3600" dirty="0"/>
              <a:t>-Block, Lanthanides and Actinides </a:t>
            </a:r>
            <a:endParaRPr lang="en-US" sz="3600" dirty="0" smtClean="0"/>
          </a:p>
          <a:p>
            <a:pPr marL="0" indent="0">
              <a:buNone/>
            </a:pPr>
            <a:r>
              <a:rPr lang="en-US" sz="3600" dirty="0"/>
              <a:t>	</a:t>
            </a:r>
            <a:r>
              <a:rPr lang="en-US" sz="3600" dirty="0" smtClean="0"/>
              <a:t>	</a:t>
            </a:r>
            <a:r>
              <a:rPr lang="en-US" sz="3600" dirty="0" smtClean="0"/>
              <a:t>	1</a:t>
            </a:r>
            <a:r>
              <a:rPr lang="en-US" sz="3600" dirty="0"/>
              <a:t>. Lanthanides are shiny metals similar </a:t>
            </a:r>
            <a:r>
              <a:rPr lang="en-US" sz="3600" dirty="0" smtClean="0"/>
              <a:t>				    in </a:t>
            </a:r>
            <a:r>
              <a:rPr lang="en-US" sz="3600" dirty="0"/>
              <a:t>reactivity </a:t>
            </a:r>
            <a:r>
              <a:rPr lang="en-US" sz="3600" dirty="0" smtClean="0"/>
              <a:t>to </a:t>
            </a:r>
            <a:r>
              <a:rPr lang="en-US" sz="3600" dirty="0"/>
              <a:t>the Group 2 </a:t>
            </a:r>
            <a:r>
              <a:rPr lang="en-US" sz="3600" dirty="0" smtClean="0"/>
              <a:t>metals. </a:t>
            </a:r>
            <a:endParaRPr lang="en-US" sz="3600" dirty="0" smtClean="0"/>
          </a:p>
          <a:p>
            <a:pPr marL="0" indent="0">
              <a:buNone/>
            </a:pPr>
            <a:endParaRPr lang="en-US" sz="3600" dirty="0"/>
          </a:p>
          <a:p>
            <a:pPr marL="0" indent="0">
              <a:buNone/>
            </a:pPr>
            <a:endParaRPr lang="en-US" sz="3600" dirty="0" smtClean="0"/>
          </a:p>
          <a:p>
            <a:pPr marL="0" indent="0">
              <a:buNone/>
            </a:pPr>
            <a:endParaRPr lang="en-US" sz="3600" dirty="0"/>
          </a:p>
          <a:p>
            <a:pPr marL="0" indent="0">
              <a:buNone/>
            </a:pPr>
            <a:r>
              <a:rPr lang="en-US" sz="3600" dirty="0"/>
              <a:t>	</a:t>
            </a:r>
            <a:r>
              <a:rPr lang="en-US" sz="3600" dirty="0" smtClean="0"/>
              <a:t>	2</a:t>
            </a:r>
            <a:r>
              <a:rPr lang="en-US" sz="3600" dirty="0"/>
              <a:t>. Actinides </a:t>
            </a:r>
          </a:p>
          <a:p>
            <a:pPr marL="0" indent="0">
              <a:buNone/>
            </a:pPr>
            <a:r>
              <a:rPr lang="en-US" sz="3600" dirty="0" smtClean="0"/>
              <a:t>			a</a:t>
            </a:r>
            <a:r>
              <a:rPr lang="en-US" sz="3600" dirty="0"/>
              <a:t>. All are </a:t>
            </a:r>
            <a:r>
              <a:rPr lang="en-US" sz="3600" dirty="0" smtClean="0"/>
              <a:t>radioactive. </a:t>
            </a:r>
            <a:endParaRPr lang="en-US" sz="3600" dirty="0"/>
          </a:p>
          <a:p>
            <a:pPr marL="0" indent="0">
              <a:buNone/>
            </a:pPr>
            <a:r>
              <a:rPr lang="en-US" sz="3600" dirty="0" smtClean="0"/>
              <a:t>			b</a:t>
            </a:r>
            <a:r>
              <a:rPr lang="en-US" sz="3600" dirty="0"/>
              <a:t>. Plutonium (94) through </a:t>
            </a:r>
            <a:r>
              <a:rPr lang="en-US" sz="3600" dirty="0" smtClean="0"/>
              <a:t>						     Lawrencium </a:t>
            </a:r>
            <a:r>
              <a:rPr lang="en-US" sz="3600" dirty="0"/>
              <a:t>(103) are </a:t>
            </a:r>
            <a:r>
              <a:rPr lang="en-US" sz="3600" dirty="0" smtClean="0"/>
              <a:t>man-made.</a:t>
            </a:r>
            <a:endParaRPr lang="en-US" sz="3600" dirty="0"/>
          </a:p>
          <a:p>
            <a:pPr marL="0" indent="0">
              <a:buNone/>
            </a:pPr>
            <a:endParaRPr lang="en-US" dirty="0"/>
          </a:p>
        </p:txBody>
      </p:sp>
      <p:pic>
        <p:nvPicPr>
          <p:cNvPr id="2" name="Picture 1"/>
          <p:cNvPicPr>
            <a:picLocks noChangeAspect="1"/>
          </p:cNvPicPr>
          <p:nvPr/>
        </p:nvPicPr>
        <p:blipFill>
          <a:blip r:embed="rId2"/>
          <a:stretch>
            <a:fillRect/>
          </a:stretch>
        </p:blipFill>
        <p:spPr>
          <a:xfrm>
            <a:off x="178020" y="1549946"/>
            <a:ext cx="3191205" cy="2393404"/>
          </a:xfrm>
          <a:prstGeom prst="rect">
            <a:avLst/>
          </a:prstGeom>
        </p:spPr>
      </p:pic>
      <p:pic>
        <p:nvPicPr>
          <p:cNvPr id="4" name="Picture 3"/>
          <p:cNvPicPr>
            <a:picLocks noChangeAspect="1"/>
          </p:cNvPicPr>
          <p:nvPr/>
        </p:nvPicPr>
        <p:blipFill>
          <a:blip r:embed="rId3"/>
          <a:stretch>
            <a:fillRect/>
          </a:stretch>
        </p:blipFill>
        <p:spPr>
          <a:xfrm>
            <a:off x="8924924" y="3535908"/>
            <a:ext cx="3025994" cy="2269496"/>
          </a:xfrm>
          <a:prstGeom prst="rect">
            <a:avLst/>
          </a:prstGeom>
        </p:spPr>
      </p:pic>
    </p:spTree>
    <p:extLst>
      <p:ext uri="{BB962C8B-B14F-4D97-AF65-F5344CB8AC3E}">
        <p14:creationId xmlns:p14="http://schemas.microsoft.com/office/powerpoint/2010/main" val="2499128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ert gases on the periodic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668" y="2778123"/>
            <a:ext cx="4279538" cy="320965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806669" y="756745"/>
            <a:ext cx="10515600" cy="52310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	E. </a:t>
            </a:r>
            <a:r>
              <a:rPr kumimoji="0" lang="en-US" sz="3600" b="0" i="1" u="none" strike="noStrike" kern="1200" cap="none" spc="0" normalizeH="0" baseline="0" noProof="0" dirty="0" smtClean="0">
                <a:ln>
                  <a:noFill/>
                </a:ln>
                <a:solidFill>
                  <a:prstClr val="white"/>
                </a:solidFill>
                <a:effectLst/>
                <a:uLnTx/>
                <a:uFillTx/>
                <a:latin typeface="Calibri" panose="020F0502020204030204"/>
                <a:ea typeface="+mn-ea"/>
                <a:cs typeface="+mn-cs"/>
              </a:rPr>
              <a:t>Noble Gases-Group 18</a:t>
            </a:r>
            <a:endPar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		1. All in gaseous form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		2. Do NOT react with anything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308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5704" y="238072"/>
            <a:ext cx="9195903" cy="6379814"/>
          </a:xfrm>
          <a:prstGeom prst="rect">
            <a:avLst/>
          </a:prstGeom>
        </p:spPr>
      </p:pic>
      <p:sp>
        <p:nvSpPr>
          <p:cNvPr id="5" name="Rectangle 4"/>
          <p:cNvSpPr/>
          <p:nvPr/>
        </p:nvSpPr>
        <p:spPr>
          <a:xfrm>
            <a:off x="10136777" y="1632857"/>
            <a:ext cx="483326" cy="3265714"/>
          </a:xfrm>
          <a:prstGeom prst="rect">
            <a:avLst/>
          </a:prstGeom>
          <a:solidFill>
            <a:srgbClr val="B617F5">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9634073" y="2085974"/>
            <a:ext cx="410041" cy="1885951"/>
          </a:xfrm>
          <a:prstGeom prst="rect">
            <a:avLst/>
          </a:prstGeom>
          <a:solidFill>
            <a:srgbClr val="F11BD2">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8125961" y="2008147"/>
            <a:ext cx="1415449" cy="1514478"/>
            <a:chOff x="8125961" y="2085973"/>
            <a:chExt cx="1415449" cy="1514478"/>
          </a:xfrm>
        </p:grpSpPr>
        <p:sp>
          <p:nvSpPr>
            <p:cNvPr id="7" name="Rectangle 6"/>
            <p:cNvSpPr/>
            <p:nvPr/>
          </p:nvSpPr>
          <p:spPr>
            <a:xfrm>
              <a:off x="9131369" y="2085975"/>
              <a:ext cx="410041" cy="1514476"/>
            </a:xfrm>
            <a:prstGeom prst="rect">
              <a:avLst/>
            </a:prstGeom>
            <a:solidFill>
              <a:srgbClr val="0070C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628665" y="2085973"/>
              <a:ext cx="502704" cy="1000127"/>
            </a:xfrm>
            <a:prstGeom prst="rect">
              <a:avLst/>
            </a:prstGeom>
            <a:solidFill>
              <a:srgbClr val="0070C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8125961" y="2085973"/>
              <a:ext cx="502704" cy="500065"/>
            </a:xfrm>
            <a:prstGeom prst="rect">
              <a:avLst/>
            </a:prstGeom>
            <a:solidFill>
              <a:srgbClr val="0070C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Rectangle 10"/>
          <p:cNvSpPr/>
          <p:nvPr/>
        </p:nvSpPr>
        <p:spPr>
          <a:xfrm>
            <a:off x="7623257" y="2085971"/>
            <a:ext cx="502704" cy="500065"/>
          </a:xfrm>
          <a:prstGeom prst="rect">
            <a:avLst/>
          </a:prstGeom>
          <a:solidFill>
            <a:srgbClr val="66FF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179484" y="2586034"/>
            <a:ext cx="502704" cy="1014417"/>
          </a:xfrm>
          <a:prstGeom prst="rect">
            <a:avLst/>
          </a:prstGeom>
          <a:solidFill>
            <a:srgbClr val="66FF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8628665" y="3086099"/>
            <a:ext cx="502704" cy="873053"/>
          </a:xfrm>
          <a:prstGeom prst="rect">
            <a:avLst/>
          </a:prstGeom>
          <a:solidFill>
            <a:srgbClr val="66FF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9085038" y="3600451"/>
            <a:ext cx="502704" cy="929448"/>
          </a:xfrm>
          <a:prstGeom prst="rect">
            <a:avLst/>
          </a:prstGeom>
          <a:solidFill>
            <a:srgbClr val="66FF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9587741" y="4029834"/>
            <a:ext cx="502704" cy="500065"/>
          </a:xfrm>
          <a:prstGeom prst="rect">
            <a:avLst/>
          </a:prstGeom>
          <a:solidFill>
            <a:srgbClr val="66FF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8472488" y="1071563"/>
            <a:ext cx="1571626" cy="341756"/>
          </a:xfrm>
          <a:prstGeom prst="rect">
            <a:avLst/>
          </a:prstGeom>
          <a:solidFill>
            <a:srgbClr val="F11B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8682187" y="331934"/>
            <a:ext cx="1937915" cy="324531"/>
          </a:xfrm>
          <a:prstGeom prst="rect">
            <a:avLst/>
          </a:prstGeom>
          <a:solidFill>
            <a:srgbClr val="B61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19"/>
          <p:cNvSpPr/>
          <p:nvPr/>
        </p:nvSpPr>
        <p:spPr>
          <a:xfrm>
            <a:off x="8972550" y="2386014"/>
            <a:ext cx="1543050" cy="2564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1788115" y="1957388"/>
            <a:ext cx="412160" cy="2941183"/>
          </a:xfrm>
          <a:prstGeom prst="rect">
            <a:avLst/>
          </a:prstGeom>
          <a:solidFill>
            <a:srgbClr val="FF0000">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p:nvSpPr>
        <p:spPr>
          <a:xfrm>
            <a:off x="1857375" y="585025"/>
            <a:ext cx="1943100" cy="24364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2240893" y="1917058"/>
            <a:ext cx="462085" cy="2941183"/>
          </a:xfrm>
          <a:prstGeom prst="rect">
            <a:avLst/>
          </a:prstGeom>
          <a:solidFill>
            <a:srgbClr val="FFFF00">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3"/>
          <p:cNvSpPr/>
          <p:nvPr/>
        </p:nvSpPr>
        <p:spPr>
          <a:xfrm>
            <a:off x="2446974" y="1173091"/>
            <a:ext cx="2182176" cy="3128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3252013" y="3043996"/>
            <a:ext cx="4398745" cy="1814246"/>
          </a:xfrm>
          <a:prstGeom prst="rect">
            <a:avLst/>
          </a:prstGeom>
          <a:solidFill>
            <a:srgbClr val="FF9933">
              <a:alpha val="4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2742023" y="3028950"/>
            <a:ext cx="463658" cy="930202"/>
          </a:xfrm>
          <a:prstGeom prst="rect">
            <a:avLst/>
          </a:prstGeom>
          <a:solidFill>
            <a:srgbClr val="FF9933">
              <a:alpha val="4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30"/>
          <p:cNvSpPr/>
          <p:nvPr/>
        </p:nvSpPr>
        <p:spPr>
          <a:xfrm>
            <a:off x="4886325" y="1632857"/>
            <a:ext cx="1957388" cy="284201"/>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rot="5400000">
            <a:off x="6695122" y="2020862"/>
            <a:ext cx="483326" cy="7366634"/>
          </a:xfrm>
          <a:prstGeom prst="rect">
            <a:avLst/>
          </a:prstGeom>
          <a:solidFill>
            <a:srgbClr val="00CCFF">
              <a:alpha val="4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ounded Rectangle 32"/>
          <p:cNvSpPr/>
          <p:nvPr/>
        </p:nvSpPr>
        <p:spPr>
          <a:xfrm>
            <a:off x="4014788" y="5530022"/>
            <a:ext cx="1743075" cy="264179"/>
          </a:xfrm>
          <a:prstGeom prst="roundRect">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rot="5400000">
            <a:off x="6826627" y="2488964"/>
            <a:ext cx="483326" cy="7366634"/>
          </a:xfrm>
          <a:prstGeom prst="rect">
            <a:avLst/>
          </a:prstGeom>
          <a:solidFill>
            <a:srgbClr val="66FF33">
              <a:alpha val="4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34"/>
          <p:cNvSpPr/>
          <p:nvPr/>
        </p:nvSpPr>
        <p:spPr>
          <a:xfrm>
            <a:off x="4886325" y="5985180"/>
            <a:ext cx="1743075" cy="264179"/>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p:nvSpPr>
        <p:spPr>
          <a:xfrm>
            <a:off x="2200275" y="3829049"/>
            <a:ext cx="1485900" cy="2361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9587740" y="4504497"/>
            <a:ext cx="502704" cy="428460"/>
          </a:xfrm>
          <a:prstGeom prst="rect">
            <a:avLst/>
          </a:prstGeom>
          <a:solidFill>
            <a:srgbClr val="3333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9085037" y="4469013"/>
            <a:ext cx="502704" cy="428460"/>
          </a:xfrm>
          <a:prstGeom prst="rect">
            <a:avLst/>
          </a:prstGeom>
          <a:solidFill>
            <a:srgbClr val="3333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8590141" y="4011576"/>
            <a:ext cx="502704" cy="873397"/>
          </a:xfrm>
          <a:prstGeom prst="rect">
            <a:avLst/>
          </a:prstGeom>
          <a:solidFill>
            <a:srgbClr val="3333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8112642" y="3565985"/>
            <a:ext cx="502704" cy="1297351"/>
          </a:xfrm>
          <a:prstGeom prst="rect">
            <a:avLst/>
          </a:prstGeom>
          <a:solidFill>
            <a:srgbClr val="3333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7613343" y="2586035"/>
            <a:ext cx="502704" cy="2289638"/>
          </a:xfrm>
          <a:prstGeom prst="rect">
            <a:avLst/>
          </a:prstGeom>
          <a:solidFill>
            <a:srgbClr val="3333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7932093" y="3101543"/>
            <a:ext cx="1500188" cy="371173"/>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ounded Rectangle 41"/>
          <p:cNvSpPr/>
          <p:nvPr/>
        </p:nvSpPr>
        <p:spPr>
          <a:xfrm>
            <a:off x="7697090" y="4329953"/>
            <a:ext cx="1395755" cy="3496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504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8961" y="188259"/>
            <a:ext cx="8959107" cy="6427693"/>
          </a:xfrm>
          <a:prstGeom prst="rect">
            <a:avLst/>
          </a:prstGeom>
        </p:spPr>
      </p:pic>
    </p:spTree>
    <p:extLst>
      <p:ext uri="{BB962C8B-B14F-4D97-AF65-F5344CB8AC3E}">
        <p14:creationId xmlns:p14="http://schemas.microsoft.com/office/powerpoint/2010/main" val="1354734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71" y="402245"/>
            <a:ext cx="10970623" cy="5735529"/>
          </a:xfrm>
        </p:spPr>
        <p:txBody>
          <a:bodyPr/>
          <a:lstStyle/>
          <a:p>
            <a:pPr marL="0" indent="0">
              <a:buNone/>
            </a:pPr>
            <a:r>
              <a:rPr lang="en-US" sz="3600" dirty="0" smtClean="0">
                <a:effectLst/>
              </a:rPr>
              <a:t>	II.  Moseley and the Periodic Law</a:t>
            </a:r>
          </a:p>
          <a:p>
            <a:pPr marL="0" indent="0">
              <a:buNone/>
            </a:pPr>
            <a:r>
              <a:rPr lang="en-US" sz="3600" dirty="0" smtClean="0">
                <a:effectLst/>
              </a:rPr>
              <a:t>		A. Moseley organized the periodic table 			</a:t>
            </a:r>
            <a:r>
              <a:rPr lang="en-US" sz="3600" dirty="0"/>
              <a:t> </a:t>
            </a:r>
            <a:r>
              <a:rPr lang="en-US" sz="3600" dirty="0" smtClean="0"/>
              <a:t>    </a:t>
            </a:r>
            <a:r>
              <a:rPr lang="en-US" sz="3600" dirty="0" smtClean="0">
                <a:effectLst/>
              </a:rPr>
              <a:t>according to atomic number, which showed a 		     more consistent pattern of properties.</a:t>
            </a:r>
          </a:p>
          <a:p>
            <a:pPr marL="0" indent="0">
              <a:buNone/>
            </a:pPr>
            <a:r>
              <a:rPr lang="en-US" sz="3600" dirty="0" smtClean="0">
                <a:effectLst/>
              </a:rPr>
              <a:t>		B.  The physical and chemical properties of 			      the elements are periodic functions of their 	</a:t>
            </a:r>
            <a:r>
              <a:rPr lang="en-US" sz="3600" dirty="0"/>
              <a:t> </a:t>
            </a:r>
            <a:r>
              <a:rPr lang="en-US" sz="3600" dirty="0" smtClean="0"/>
              <a:t>              </a:t>
            </a:r>
            <a:r>
              <a:rPr lang="en-US" sz="3600" dirty="0" smtClean="0">
                <a:effectLst/>
              </a:rPr>
              <a:t>atomic numbers, which is the </a:t>
            </a:r>
            <a:r>
              <a:rPr lang="en-US" sz="3600" u="sng" dirty="0" smtClean="0">
                <a:effectLst/>
              </a:rPr>
              <a:t>periodic law</a:t>
            </a:r>
            <a:r>
              <a:rPr lang="en-US" sz="3600" dirty="0" smtClean="0">
                <a:effectLst/>
              </a:rPr>
              <a:t>.</a:t>
            </a:r>
          </a:p>
          <a:p>
            <a:pPr marL="0" indent="0">
              <a:buNone/>
            </a:pPr>
            <a:endParaRPr lang="en-US" dirty="0"/>
          </a:p>
        </p:txBody>
      </p:sp>
    </p:spTree>
    <p:extLst>
      <p:ext uri="{BB962C8B-B14F-4D97-AF65-F5344CB8AC3E}">
        <p14:creationId xmlns:p14="http://schemas.microsoft.com/office/powerpoint/2010/main" val="3129281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346841"/>
            <a:ext cx="10515600" cy="6085490"/>
          </a:xfrm>
        </p:spPr>
        <p:txBody>
          <a:bodyPr>
            <a:normAutofit fontScale="92500" lnSpcReduction="10000"/>
          </a:bodyPr>
          <a:lstStyle/>
          <a:p>
            <a:pPr marL="0" indent="0">
              <a:buNone/>
            </a:pPr>
            <a:r>
              <a:rPr lang="en-US" sz="3900" dirty="0" smtClean="0">
                <a:effectLst/>
              </a:rPr>
              <a:t>III.  The Modern Periodic Table</a:t>
            </a:r>
          </a:p>
          <a:p>
            <a:pPr marL="0" indent="0">
              <a:buNone/>
            </a:pPr>
            <a:r>
              <a:rPr lang="en-US" sz="3900" dirty="0" smtClean="0">
                <a:effectLst/>
              </a:rPr>
              <a:t>	A.  The </a:t>
            </a:r>
            <a:r>
              <a:rPr lang="en-US" sz="3900" u="sng" dirty="0" smtClean="0">
                <a:effectLst/>
              </a:rPr>
              <a:t>periodic table</a:t>
            </a:r>
            <a:r>
              <a:rPr lang="en-US" sz="3900" dirty="0" smtClean="0">
                <a:effectLst/>
              </a:rPr>
              <a:t> is an arrangement of 			     the elements in order of their atomic 			     numbers so that elements with similar 			     properties fall in the same column, or group.</a:t>
            </a:r>
          </a:p>
          <a:p>
            <a:pPr marL="0" indent="0">
              <a:buNone/>
            </a:pPr>
            <a:r>
              <a:rPr lang="en-US" sz="3900" dirty="0" smtClean="0">
                <a:effectLst/>
              </a:rPr>
              <a:t>			1.  The noble gases are unreactive 					     elements in the last group of the 				     periodic table.</a:t>
            </a:r>
          </a:p>
          <a:p>
            <a:pPr marL="0" indent="0">
              <a:buNone/>
            </a:pPr>
            <a:r>
              <a:rPr lang="en-US" sz="3900" dirty="0" smtClean="0">
                <a:effectLst/>
              </a:rPr>
              <a:t>			2.  Lanthanides are the elements with 				     atomic numbers from 58 to 71.</a:t>
            </a:r>
          </a:p>
          <a:p>
            <a:pPr marL="0" indent="0">
              <a:buNone/>
            </a:pPr>
            <a:r>
              <a:rPr lang="en-US" sz="3900" dirty="0" smtClean="0">
                <a:effectLst/>
              </a:rPr>
              <a:t>			3.  Actinides are the elements with 				     atomic numbers from 90 to 103.</a:t>
            </a:r>
          </a:p>
          <a:p>
            <a:endParaRPr lang="en-US" dirty="0"/>
          </a:p>
        </p:txBody>
      </p:sp>
    </p:spTree>
    <p:extLst>
      <p:ext uri="{BB962C8B-B14F-4D97-AF65-F5344CB8AC3E}">
        <p14:creationId xmlns:p14="http://schemas.microsoft.com/office/powerpoint/2010/main" val="665397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bg2">
                    <a:lumMod val="40000"/>
                    <a:lumOff val="60000"/>
                  </a:schemeClr>
                </a:solidFill>
              </a:rPr>
              <a:t>5.2 Electron configuration and the periodic table</a:t>
            </a:r>
            <a:br>
              <a:rPr lang="en-US" b="1" u="sng" dirty="0">
                <a:solidFill>
                  <a:schemeClr val="bg2">
                    <a:lumMod val="40000"/>
                    <a:lumOff val="60000"/>
                  </a:schemeClr>
                </a:solidFill>
              </a:rPr>
            </a:br>
            <a:endParaRPr lang="en-US" dirty="0"/>
          </a:p>
        </p:txBody>
      </p:sp>
      <p:sp>
        <p:nvSpPr>
          <p:cNvPr id="3" name="Content Placeholder 2"/>
          <p:cNvSpPr>
            <a:spLocks noGrp="1"/>
          </p:cNvSpPr>
          <p:nvPr>
            <p:ph idx="1"/>
          </p:nvPr>
        </p:nvSpPr>
        <p:spPr/>
        <p:txBody>
          <a:bodyPr/>
          <a:lstStyle/>
          <a:p>
            <a:pPr marL="0" indent="0" algn="ctr">
              <a:buNone/>
            </a:pPr>
            <a:r>
              <a:rPr lang="en-US" sz="4400" i="1" dirty="0" smtClean="0"/>
              <a:t>Lesson objectives</a:t>
            </a:r>
          </a:p>
          <a:p>
            <a:r>
              <a:rPr lang="en-US" i="1" dirty="0" smtClean="0"/>
              <a:t>Students will identify trends in the periodic table by coloring a model of the periodic table and taking notes.</a:t>
            </a:r>
          </a:p>
          <a:p>
            <a:r>
              <a:rPr lang="en-US" i="1" dirty="0" smtClean="0"/>
              <a:t>Students will define and illustrate vocabulary words about the periodic table.</a:t>
            </a:r>
            <a:endParaRPr lang="en-US" i="1" dirty="0"/>
          </a:p>
        </p:txBody>
      </p:sp>
    </p:spTree>
    <p:extLst>
      <p:ext uri="{BB962C8B-B14F-4D97-AF65-F5344CB8AC3E}">
        <p14:creationId xmlns:p14="http://schemas.microsoft.com/office/powerpoint/2010/main" val="1242419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308" y="276573"/>
            <a:ext cx="11623766" cy="5782825"/>
          </a:xfrm>
        </p:spPr>
        <p:txBody>
          <a:bodyPr>
            <a:normAutofit/>
          </a:bodyPr>
          <a:lstStyle/>
          <a:p>
            <a:pPr marL="0" indent="0">
              <a:buNone/>
            </a:pPr>
            <a:r>
              <a:rPr lang="en-US" sz="4400" b="1" u="sng" dirty="0">
                <a:solidFill>
                  <a:schemeClr val="bg2">
                    <a:lumMod val="40000"/>
                    <a:lumOff val="60000"/>
                  </a:schemeClr>
                </a:solidFill>
              </a:rPr>
              <a:t>5.2 Electron configuration and the periodic table</a:t>
            </a:r>
          </a:p>
          <a:p>
            <a:pPr marL="0" indent="0">
              <a:buNone/>
            </a:pPr>
            <a:r>
              <a:rPr lang="en-US" sz="3600" dirty="0"/>
              <a:t>	I.  Periods and blocks of the periodic table</a:t>
            </a:r>
          </a:p>
          <a:p>
            <a:pPr marL="0" indent="0">
              <a:buNone/>
            </a:pPr>
            <a:r>
              <a:rPr lang="en-US" sz="3600" dirty="0"/>
              <a:t>		A. Periods -Horizontal rows on the periodic </a:t>
            </a:r>
            <a:r>
              <a:rPr lang="en-US" sz="3600" dirty="0" smtClean="0"/>
              <a:t>table </a:t>
            </a:r>
            <a:endParaRPr lang="en-US" sz="3600" dirty="0"/>
          </a:p>
          <a:p>
            <a:pPr marL="0" indent="0">
              <a:buNone/>
            </a:pPr>
            <a:r>
              <a:rPr lang="en-US" sz="3600" dirty="0" smtClean="0"/>
              <a:t>			1. Period number corresponds to the 				             highest principal quantum number of 				    the elements in the period.</a:t>
            </a:r>
          </a:p>
          <a:p>
            <a:pPr marL="0" indent="0">
              <a:buNone/>
            </a:pPr>
            <a:r>
              <a:rPr lang="en-US" sz="3600" dirty="0" smtClean="0"/>
              <a:t>		B</a:t>
            </a:r>
            <a:r>
              <a:rPr lang="en-US" sz="3600" dirty="0"/>
              <a:t>. Sublevel Blocks - Periodic table can be </a:t>
            </a:r>
            <a:r>
              <a:rPr lang="en-US" sz="3600" dirty="0" smtClean="0"/>
              <a:t>			             broken </a:t>
            </a:r>
            <a:r>
              <a:rPr lang="en-US" sz="3600" dirty="0"/>
              <a:t>into blocks corresponding to </a:t>
            </a:r>
            <a:r>
              <a:rPr lang="en-US" sz="3600" i="1" dirty="0"/>
              <a:t>s, p, d, f</a:t>
            </a:r>
            <a:r>
              <a:rPr lang="en-US" sz="3600" dirty="0"/>
              <a:t> </a:t>
            </a:r>
            <a:r>
              <a:rPr lang="en-US" sz="3600" dirty="0" smtClean="0"/>
              <a:t>		             sublevels</a:t>
            </a:r>
            <a:r>
              <a:rPr lang="en-US" sz="3600" dirty="0"/>
              <a:t>.  </a:t>
            </a:r>
          </a:p>
          <a:p>
            <a:endParaRPr lang="en-US" dirty="0"/>
          </a:p>
        </p:txBody>
      </p:sp>
      <p:sp>
        <p:nvSpPr>
          <p:cNvPr id="2" name="TextBox 1"/>
          <p:cNvSpPr txBox="1"/>
          <p:nvPr/>
        </p:nvSpPr>
        <p:spPr>
          <a:xfrm>
            <a:off x="132805" y="2000760"/>
            <a:ext cx="2819401"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00"/>
                </a:solidFill>
                <a:effectLst/>
                <a:uLnTx/>
                <a:uFillTx/>
                <a:latin typeface="Calibri" panose="020F0502020204030204"/>
                <a:ea typeface="+mn-ea"/>
                <a:cs typeface="+mn-cs"/>
              </a:rPr>
              <a:t>Periods=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srgbClr val="FFFF00"/>
                </a:solidFill>
                <a:effectLst/>
                <a:uLnTx/>
                <a:uFillTx/>
                <a:latin typeface="Calibri" panose="020F0502020204030204"/>
                <a:ea typeface="+mn-ea"/>
                <a:cs typeface="+mn-cs"/>
              </a:rPr>
              <a:t>      n</a:t>
            </a:r>
            <a:r>
              <a:rPr kumimoji="0" lang="en-US" sz="2400" b="0" i="0" u="none" strike="noStrike" kern="1200" cap="none" spc="0" normalizeH="0" baseline="0" noProof="0" dirty="0" smtClean="0">
                <a:ln>
                  <a:noFill/>
                </a:ln>
                <a:solidFill>
                  <a:srgbClr val="FFFF00"/>
                </a:solidFill>
                <a:effectLst/>
                <a:uLnTx/>
                <a:uFillTx/>
                <a:latin typeface="Calibri" panose="020F0502020204030204"/>
                <a:ea typeface="+mn-ea"/>
                <a:cs typeface="+mn-cs"/>
              </a:rPr>
              <a:t> levels (1-7)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00"/>
                </a:solidFill>
                <a:effectLst/>
                <a:uLnTx/>
                <a:uFillTx/>
                <a:latin typeface="Calibri" panose="020F0502020204030204"/>
                <a:ea typeface="+mn-ea"/>
                <a:cs typeface="+mn-cs"/>
              </a:rPr>
              <a:t>Groups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400" b="0" i="0" u="none" strike="noStrike" kern="1200" cap="none" spc="0" normalizeH="0" baseline="0" noProof="0" dirty="0" smtClean="0">
                <a:ln>
                  <a:noFill/>
                </a:ln>
                <a:solidFill>
                  <a:srgbClr val="FFFF00"/>
                </a:solidFill>
                <a:effectLst/>
                <a:uLnTx/>
                <a:uFillTx/>
                <a:latin typeface="Calibri" panose="020F0502020204030204"/>
                <a:ea typeface="+mn-ea"/>
                <a:cs typeface="+mn-cs"/>
              </a:rPr>
              <a:t>     sub levels (</a:t>
            </a:r>
            <a:r>
              <a:rPr kumimoji="0" lang="en-US" sz="2400" b="0" i="0" u="none" strike="noStrike" kern="1200" cap="none" spc="0" normalizeH="0" baseline="0" noProof="0" dirty="0" err="1" smtClean="0">
                <a:ln>
                  <a:noFill/>
                </a:ln>
                <a:solidFill>
                  <a:srgbClr val="FFFF00"/>
                </a:solidFill>
                <a:effectLst/>
                <a:uLnTx/>
                <a:uFillTx/>
                <a:latin typeface="Calibri" panose="020F0502020204030204"/>
                <a:ea typeface="+mn-ea"/>
                <a:cs typeface="+mn-cs"/>
              </a:rPr>
              <a:t>s,p,d,f</a:t>
            </a:r>
            <a:r>
              <a:rPr kumimoji="0" lang="en-US" sz="2400" b="0" i="0" u="none" strike="noStrike" kern="1200" cap="none" spc="0" normalizeH="0" baseline="0" noProof="0" dirty="0" smtClean="0">
                <a:ln>
                  <a:noFill/>
                </a:ln>
                <a:solidFill>
                  <a:srgbClr val="FFFF0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5" name="Straight Arrow Connector 4"/>
          <p:cNvCxnSpPr/>
          <p:nvPr/>
        </p:nvCxnSpPr>
        <p:spPr>
          <a:xfrm>
            <a:off x="1301931" y="2272937"/>
            <a:ext cx="418012" cy="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1301931" y="3272488"/>
            <a:ext cx="418012" cy="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78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and Groups</a:t>
            </a:r>
            <a:endParaRPr lang="en-US" dirty="0"/>
          </a:p>
        </p:txBody>
      </p:sp>
      <p:pic>
        <p:nvPicPr>
          <p:cNvPr id="4" name="Picture 3"/>
          <p:cNvPicPr>
            <a:picLocks noChangeAspect="1"/>
          </p:cNvPicPr>
          <p:nvPr/>
        </p:nvPicPr>
        <p:blipFill>
          <a:blip r:embed="rId2"/>
          <a:stretch>
            <a:fillRect/>
          </a:stretch>
        </p:blipFill>
        <p:spPr>
          <a:xfrm>
            <a:off x="838199" y="1990725"/>
            <a:ext cx="4697641" cy="4024313"/>
          </a:xfrm>
          <a:prstGeom prst="rect">
            <a:avLst/>
          </a:prstGeom>
        </p:spPr>
      </p:pic>
      <p:pic>
        <p:nvPicPr>
          <p:cNvPr id="5" name="Picture 4"/>
          <p:cNvPicPr>
            <a:picLocks noChangeAspect="1"/>
          </p:cNvPicPr>
          <p:nvPr/>
        </p:nvPicPr>
        <p:blipFill>
          <a:blip r:embed="rId3"/>
          <a:stretch>
            <a:fillRect/>
          </a:stretch>
        </p:blipFill>
        <p:spPr>
          <a:xfrm>
            <a:off x="6181725" y="1990725"/>
            <a:ext cx="4697641" cy="4024313"/>
          </a:xfrm>
          <a:prstGeom prst="rect">
            <a:avLst/>
          </a:prstGeom>
        </p:spPr>
      </p:pic>
    </p:spTree>
    <p:extLst>
      <p:ext uri="{BB962C8B-B14F-4D97-AF65-F5344CB8AC3E}">
        <p14:creationId xmlns:p14="http://schemas.microsoft.com/office/powerpoint/2010/main" val="2311657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0343" y="26288"/>
            <a:ext cx="9875855" cy="6740271"/>
          </a:xfrm>
          <a:prstGeom prst="rect">
            <a:avLst/>
          </a:prstGeom>
        </p:spPr>
      </p:pic>
    </p:spTree>
    <p:extLst>
      <p:ext uri="{BB962C8B-B14F-4D97-AF65-F5344CB8AC3E}">
        <p14:creationId xmlns:p14="http://schemas.microsoft.com/office/powerpoint/2010/main" val="2148007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ideplayer.com/slide/5316697/17/images/49/Sublevel+Blocks+LecturePLUS+Timberlake.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51075" y="409574"/>
            <a:ext cx="7775794" cy="6054287"/>
          </a:xfrm>
          <a:prstGeom prst="rect">
            <a:avLst/>
          </a:prstGeom>
          <a:noFill/>
          <a:ln>
            <a:noFill/>
          </a:ln>
        </p:spPr>
      </p:pic>
    </p:spTree>
    <p:extLst>
      <p:ext uri="{BB962C8B-B14F-4D97-AF65-F5344CB8AC3E}">
        <p14:creationId xmlns:p14="http://schemas.microsoft.com/office/powerpoint/2010/main" val="1484800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17" y="478371"/>
            <a:ext cx="10515600" cy="5672466"/>
          </a:xfrm>
        </p:spPr>
        <p:txBody>
          <a:bodyPr/>
          <a:lstStyle/>
          <a:p>
            <a:pPr marL="0" indent="0">
              <a:buNone/>
            </a:pPr>
            <a:r>
              <a:rPr lang="en-US" sz="3600" dirty="0" smtClean="0"/>
              <a:t>II</a:t>
            </a:r>
            <a:r>
              <a:rPr lang="en-US" sz="3600" dirty="0"/>
              <a:t>. Blocks and Groups  </a:t>
            </a:r>
          </a:p>
          <a:p>
            <a:pPr marL="0" indent="0">
              <a:buNone/>
            </a:pPr>
            <a:r>
              <a:rPr lang="en-US" sz="3600" dirty="0" smtClean="0"/>
              <a:t>	A</a:t>
            </a:r>
            <a:r>
              <a:rPr lang="en-US" sz="3600" dirty="0"/>
              <a:t>. </a:t>
            </a:r>
            <a:r>
              <a:rPr lang="en-US" sz="3600" i="1" dirty="0"/>
              <a:t>s</a:t>
            </a:r>
            <a:r>
              <a:rPr lang="en-US" sz="3600" dirty="0"/>
              <a:t>-Block, Groups 1 and 2 </a:t>
            </a:r>
          </a:p>
          <a:p>
            <a:pPr marL="0" indent="0">
              <a:buNone/>
            </a:pPr>
            <a:r>
              <a:rPr lang="en-US" sz="3600" dirty="0" smtClean="0"/>
              <a:t>		1</a:t>
            </a:r>
            <a:r>
              <a:rPr lang="en-US" sz="3600" dirty="0"/>
              <a:t>. Group 1 - The alkali metals </a:t>
            </a:r>
          </a:p>
          <a:p>
            <a:pPr marL="0" indent="0">
              <a:buNone/>
            </a:pPr>
            <a:r>
              <a:rPr lang="en-US" sz="3600" dirty="0" smtClean="0"/>
              <a:t>			a</a:t>
            </a:r>
            <a:r>
              <a:rPr lang="en-US" sz="3600" dirty="0"/>
              <a:t>. One </a:t>
            </a:r>
            <a:r>
              <a:rPr lang="en-US" sz="3600" i="1" dirty="0"/>
              <a:t>s</a:t>
            </a:r>
            <a:r>
              <a:rPr lang="en-US" sz="3600" dirty="0"/>
              <a:t> electron in outer shell </a:t>
            </a:r>
          </a:p>
          <a:p>
            <a:pPr marL="0" indent="0">
              <a:buNone/>
            </a:pPr>
            <a:r>
              <a:rPr lang="en-US" sz="3600" dirty="0" smtClean="0"/>
              <a:t>			b</a:t>
            </a:r>
            <a:r>
              <a:rPr lang="en-US" sz="3600" dirty="0"/>
              <a:t>. Soft, silvery metals of low density </a:t>
            </a:r>
            <a:r>
              <a:rPr lang="en-US" sz="3600" dirty="0" smtClean="0"/>
              <a:t>				     and </a:t>
            </a:r>
            <a:r>
              <a:rPr lang="en-US" sz="3600" dirty="0"/>
              <a:t>low melting points </a:t>
            </a:r>
          </a:p>
          <a:p>
            <a:pPr marL="0" indent="0">
              <a:buNone/>
            </a:pPr>
            <a:r>
              <a:rPr lang="en-US" sz="3600" dirty="0" smtClean="0"/>
              <a:t>			c</a:t>
            </a:r>
            <a:r>
              <a:rPr lang="en-US" sz="3600" dirty="0"/>
              <a:t>. Highly reactive, never found pure </a:t>
            </a:r>
            <a:r>
              <a:rPr lang="en-US" sz="3600" dirty="0" smtClean="0"/>
              <a:t>				     in </a:t>
            </a:r>
            <a:r>
              <a:rPr lang="en-US" sz="3600" dirty="0"/>
              <a:t>nature </a:t>
            </a:r>
          </a:p>
          <a:p>
            <a:endParaRPr lang="en-US" dirty="0"/>
          </a:p>
        </p:txBody>
      </p:sp>
      <p:pic>
        <p:nvPicPr>
          <p:cNvPr id="2" name="Picture 1"/>
          <p:cNvPicPr>
            <a:picLocks noChangeAspect="1"/>
          </p:cNvPicPr>
          <p:nvPr/>
        </p:nvPicPr>
        <p:blipFill>
          <a:blip r:embed="rId2"/>
          <a:stretch>
            <a:fillRect/>
          </a:stretch>
        </p:blipFill>
        <p:spPr>
          <a:xfrm>
            <a:off x="193629" y="2886075"/>
            <a:ext cx="3048000" cy="2286000"/>
          </a:xfrm>
          <a:prstGeom prst="rect">
            <a:avLst/>
          </a:prstGeom>
        </p:spPr>
      </p:pic>
    </p:spTree>
    <p:extLst>
      <p:ext uri="{BB962C8B-B14F-4D97-AF65-F5344CB8AC3E}">
        <p14:creationId xmlns:p14="http://schemas.microsoft.com/office/powerpoint/2010/main" val="171558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0</TotalTime>
  <Words>100</Words>
  <Application>Microsoft Office PowerPoint</Application>
  <PresentationFormat>Widescreen</PresentationFormat>
  <Paragraphs>67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1_Office Theme</vt:lpstr>
      <vt:lpstr>PowerPoint Presentation</vt:lpstr>
      <vt:lpstr>PowerPoint Presentation</vt:lpstr>
      <vt:lpstr>PowerPoint Presentation</vt:lpstr>
      <vt:lpstr>5.2 Electron configuration and the periodic table </vt:lpstr>
      <vt:lpstr>PowerPoint Presentation</vt:lpstr>
      <vt:lpstr>Periods and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Ann Seslar</dc:creator>
  <cp:lastModifiedBy>Mary Ann Seslar</cp:lastModifiedBy>
  <cp:revision>1</cp:revision>
  <dcterms:created xsi:type="dcterms:W3CDTF">2019-04-11T16:35:51Z</dcterms:created>
  <dcterms:modified xsi:type="dcterms:W3CDTF">2019-04-11T16:36:41Z</dcterms:modified>
</cp:coreProperties>
</file>