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8" r:id="rId11"/>
    <p:sldId id="266" r:id="rId12"/>
    <p:sldId id="26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210413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298836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F8B78B-6BAF-4F71-A2E4-DB36B5CEE01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910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F8A65AF-6477-4BBB-9D33-A56F7069BCF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2885456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F8A65AF-6477-4BBB-9D33-A56F7069BCF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F8B78B-6BAF-4F71-A2E4-DB36B5CEE01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813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F8A65AF-6477-4BBB-9D33-A56F7069BCF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281965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407024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370763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420353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8A65AF-6477-4BBB-9D33-A56F7069BCF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53055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A65AF-6477-4BBB-9D33-A56F7069BCF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417776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A65AF-6477-4BBB-9D33-A56F7069BCF1}"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113956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8A65AF-6477-4BBB-9D33-A56F7069BCF1}"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7072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A65AF-6477-4BBB-9D33-A56F7069BCF1}"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313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8A65AF-6477-4BBB-9D33-A56F7069BCF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186717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8A65AF-6477-4BBB-9D33-A56F7069BCF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F8B78B-6BAF-4F71-A2E4-DB36B5CEE010}" type="slidenum">
              <a:rPr lang="en-US" smtClean="0"/>
              <a:t>‹#›</a:t>
            </a:fld>
            <a:endParaRPr lang="en-US"/>
          </a:p>
        </p:txBody>
      </p:sp>
    </p:spTree>
    <p:extLst>
      <p:ext uri="{BB962C8B-B14F-4D97-AF65-F5344CB8AC3E}">
        <p14:creationId xmlns:p14="http://schemas.microsoft.com/office/powerpoint/2010/main" val="15009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8A65AF-6477-4BBB-9D33-A56F7069BCF1}" type="datetimeFigureOut">
              <a:rPr lang="en-US" smtClean="0"/>
              <a:t>12/5/2018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F8B78B-6BAF-4F71-A2E4-DB36B5CEE010}" type="slidenum">
              <a:rPr lang="en-US" smtClean="0"/>
              <a:t>‹#›</a:t>
            </a:fld>
            <a:endParaRPr lang="en-US"/>
          </a:p>
        </p:txBody>
      </p:sp>
    </p:spTree>
    <p:extLst>
      <p:ext uri="{BB962C8B-B14F-4D97-AF65-F5344CB8AC3E}">
        <p14:creationId xmlns:p14="http://schemas.microsoft.com/office/powerpoint/2010/main" val="134245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Ezbyg2iNdQ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23408" y="306978"/>
            <a:ext cx="10398034" cy="2262781"/>
          </a:xfrm>
        </p:spPr>
        <p:txBody>
          <a:bodyPr/>
          <a:lstStyle/>
          <a:p>
            <a:r>
              <a:rPr lang="en-US" dirty="0" smtClean="0"/>
              <a:t>22.4 Nuclear Fusion and Fission</a:t>
            </a:r>
            <a:endParaRPr lang="en-US" dirty="0"/>
          </a:p>
        </p:txBody>
      </p:sp>
      <p:sp>
        <p:nvSpPr>
          <p:cNvPr id="5" name="Subtitle 4"/>
          <p:cNvSpPr>
            <a:spLocks noGrp="1"/>
          </p:cNvSpPr>
          <p:nvPr>
            <p:ph type="subTitle" idx="1"/>
          </p:nvPr>
        </p:nvSpPr>
        <p:spPr>
          <a:xfrm>
            <a:off x="1763487" y="2886891"/>
            <a:ext cx="10136776" cy="3566160"/>
          </a:xfrm>
        </p:spPr>
        <p:txBody>
          <a:bodyPr>
            <a:normAutofit/>
          </a:bodyPr>
          <a:lstStyle/>
          <a:p>
            <a:r>
              <a:rPr lang="en-US" sz="2400" dirty="0" smtClean="0"/>
              <a:t>Essential Questions:</a:t>
            </a:r>
          </a:p>
          <a:p>
            <a:pPr marL="342900" indent="-342900">
              <a:buFont typeface="Arial" panose="020B0604020202020204" pitchFamily="34" charset="0"/>
              <a:buChar char="•"/>
            </a:pPr>
            <a:r>
              <a:rPr lang="en-US" sz="2400" dirty="0" smtClean="0"/>
              <a:t>What is the difference between Nuclear Fission, Nuclear Fusion and Chain Reaction?</a:t>
            </a:r>
          </a:p>
          <a:p>
            <a:pPr marL="342900" indent="-342900">
              <a:buFont typeface="Arial" panose="020B0604020202020204" pitchFamily="34" charset="0"/>
              <a:buChar char="•"/>
            </a:pPr>
            <a:r>
              <a:rPr lang="en-US" sz="2400" dirty="0" smtClean="0"/>
              <a:t>How can nuclear fission be used to generate power?</a:t>
            </a:r>
          </a:p>
          <a:p>
            <a:pPr marL="342900" indent="-342900">
              <a:buFont typeface="Arial" panose="020B0604020202020204" pitchFamily="34" charset="0"/>
              <a:buChar char="•"/>
            </a:pPr>
            <a:r>
              <a:rPr lang="en-US" sz="2400" dirty="0" smtClean="0"/>
              <a:t>What are some benefits of a fusion reaction compared to a fission reaction? </a:t>
            </a:r>
          </a:p>
          <a:p>
            <a:pPr marL="342900" indent="-342900">
              <a:buFont typeface="Arial" panose="020B0604020202020204" pitchFamily="34" charset="0"/>
              <a:buChar char="•"/>
            </a:pPr>
            <a:r>
              <a:rPr lang="en-US" sz="2400" dirty="0" smtClean="0"/>
              <a:t>What are the difficulties of fusion reactions currently?</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4025934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537" y="97965"/>
            <a:ext cx="8911687" cy="1280890"/>
          </a:xfrm>
        </p:spPr>
        <p:txBody>
          <a:bodyPr/>
          <a:lstStyle/>
          <a:p>
            <a:r>
              <a:rPr lang="en-US" dirty="0" smtClean="0"/>
              <a:t>Problems with fusion as an energy source</a:t>
            </a:r>
            <a:endParaRPr lang="en-US" dirty="0"/>
          </a:p>
        </p:txBody>
      </p:sp>
      <p:sp>
        <p:nvSpPr>
          <p:cNvPr id="3" name="Content Placeholder 2"/>
          <p:cNvSpPr>
            <a:spLocks noGrp="1"/>
          </p:cNvSpPr>
          <p:nvPr>
            <p:ph idx="1"/>
          </p:nvPr>
        </p:nvSpPr>
        <p:spPr>
          <a:xfrm>
            <a:off x="1097280" y="1218472"/>
            <a:ext cx="11158946" cy="714103"/>
          </a:xfrm>
        </p:spPr>
        <p:txBody>
          <a:bodyPr>
            <a:noAutofit/>
          </a:bodyPr>
          <a:lstStyle/>
          <a:p>
            <a:r>
              <a:rPr lang="en-US" sz="2800" dirty="0" smtClean="0"/>
              <a:t>No known material can withstand the temperatures of a fusion reaction which are greater than 100,000,000 K.</a:t>
            </a:r>
            <a:endParaRPr lang="en-US" sz="2800" dirty="0"/>
          </a:p>
        </p:txBody>
      </p:sp>
      <p:pic>
        <p:nvPicPr>
          <p:cNvPr id="4" name="Picture 3"/>
          <p:cNvPicPr>
            <a:picLocks noChangeAspect="1"/>
          </p:cNvPicPr>
          <p:nvPr/>
        </p:nvPicPr>
        <p:blipFill rotWithShape="1">
          <a:blip r:embed="rId2"/>
          <a:srcRect l="15544" t="30804" r="39826" b="16056"/>
          <a:stretch/>
        </p:blipFill>
        <p:spPr>
          <a:xfrm>
            <a:off x="580913" y="2499362"/>
            <a:ext cx="5806824" cy="3887353"/>
          </a:xfrm>
          <a:prstGeom prst="rect">
            <a:avLst/>
          </a:prstGeom>
        </p:spPr>
      </p:pic>
      <p:sp>
        <p:nvSpPr>
          <p:cNvPr id="5" name="TextBox 4"/>
          <p:cNvSpPr txBox="1"/>
          <p:nvPr/>
        </p:nvSpPr>
        <p:spPr>
          <a:xfrm>
            <a:off x="6552380" y="2149019"/>
            <a:ext cx="5473336" cy="4708981"/>
          </a:xfrm>
          <a:prstGeom prst="rect">
            <a:avLst/>
          </a:prstGeom>
          <a:noFill/>
        </p:spPr>
        <p:txBody>
          <a:bodyPr wrap="square" rtlCol="0">
            <a:spAutoFit/>
          </a:bodyPr>
          <a:lstStyle/>
          <a:p>
            <a:r>
              <a:rPr lang="en-US" sz="2000" dirty="0" smtClean="0"/>
              <a:t>This is a picture of an H-Bomb or Hydrogen Bomb. This is produced by </a:t>
            </a:r>
            <a:r>
              <a:rPr lang="en-US" sz="2000" b="1" i="1" u="sng" dirty="0" smtClean="0"/>
              <a:t>fission</a:t>
            </a:r>
          </a:p>
          <a:p>
            <a:endParaRPr lang="en-US" sz="2000" dirty="0"/>
          </a:p>
          <a:p>
            <a:r>
              <a:rPr lang="en-US" sz="2000" dirty="0" smtClean="0"/>
              <a:t>The A-Bomb or Atom Bomb was dropped on Hiroshima and Nagasaki. That bomb is produced by </a:t>
            </a:r>
            <a:r>
              <a:rPr lang="en-US" sz="2000" b="1" i="1" u="sng" dirty="0" smtClean="0"/>
              <a:t>fusion.</a:t>
            </a:r>
          </a:p>
          <a:p>
            <a:endParaRPr lang="en-US" sz="2000" b="1" i="1" u="sng" dirty="0"/>
          </a:p>
          <a:p>
            <a:r>
              <a:rPr lang="en-US" sz="2000" b="1" i="1" u="sng" dirty="0" smtClean="0"/>
              <a:t>New Mexico’s </a:t>
            </a:r>
            <a:r>
              <a:rPr lang="en-US" sz="2000" b="1" i="1" u="sng" dirty="0" err="1" smtClean="0"/>
              <a:t>los</a:t>
            </a:r>
            <a:r>
              <a:rPr lang="en-US" sz="2000" b="1" i="1" u="sng" dirty="0" smtClean="0"/>
              <a:t> Alamos and Sandia National Labs </a:t>
            </a:r>
            <a:r>
              <a:rPr lang="en-US" sz="2000" dirty="0" smtClean="0"/>
              <a:t>were where the first nuclear devices were developed and tested.  These devices helped bring about the end of WWII. The labs are still used by the defense industry to keep the United States safe</a:t>
            </a:r>
            <a:r>
              <a:rPr lang="en-US" sz="2000" dirty="0"/>
              <a:t> </a:t>
            </a:r>
            <a:r>
              <a:rPr lang="en-US" sz="2000" dirty="0" smtClean="0"/>
              <a:t>and the by-products improve our technology and lives.</a:t>
            </a:r>
            <a:endParaRPr lang="en-US" sz="2000" b="1" i="1" u="sng" dirty="0"/>
          </a:p>
        </p:txBody>
      </p:sp>
    </p:spTree>
    <p:extLst>
      <p:ext uri="{BB962C8B-B14F-4D97-AF65-F5344CB8AC3E}">
        <p14:creationId xmlns:p14="http://schemas.microsoft.com/office/powerpoint/2010/main" val="188080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Video</a:t>
            </a:r>
            <a:endParaRPr lang="en-US" dirty="0"/>
          </a:p>
        </p:txBody>
      </p:sp>
      <p:sp>
        <p:nvSpPr>
          <p:cNvPr id="3" name="Content Placeholder 2"/>
          <p:cNvSpPr>
            <a:spLocks noGrp="1"/>
          </p:cNvSpPr>
          <p:nvPr>
            <p:ph idx="1"/>
          </p:nvPr>
        </p:nvSpPr>
        <p:spPr>
          <a:xfrm>
            <a:off x="2589212" y="2133600"/>
            <a:ext cx="8915400" cy="844731"/>
          </a:xfrm>
        </p:spPr>
        <p:txBody>
          <a:bodyPr/>
          <a:lstStyle/>
          <a:p>
            <a:r>
              <a:rPr lang="en-US" dirty="0"/>
              <a:t>https://www.popularmechanics.com/science/energy/a23829/fusion-explainer-kurzgesagt/</a:t>
            </a:r>
          </a:p>
        </p:txBody>
      </p:sp>
    </p:spTree>
    <p:extLst>
      <p:ext uri="{BB962C8B-B14F-4D97-AF65-F5344CB8AC3E}">
        <p14:creationId xmlns:p14="http://schemas.microsoft.com/office/powerpoint/2010/main" val="4037124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104" y="0"/>
            <a:ext cx="9663878" cy="1280890"/>
          </a:xfrm>
        </p:spPr>
        <p:txBody>
          <a:bodyPr/>
          <a:lstStyle/>
          <a:p>
            <a:r>
              <a:rPr lang="en-US" dirty="0" smtClean="0"/>
              <a:t>Stars get their energy from nuclear fusion</a:t>
            </a:r>
            <a:endParaRPr lang="en-US" dirty="0"/>
          </a:p>
        </p:txBody>
      </p:sp>
      <p:pic>
        <p:nvPicPr>
          <p:cNvPr id="4" name="Picture 3"/>
          <p:cNvPicPr>
            <a:picLocks noChangeAspect="1"/>
          </p:cNvPicPr>
          <p:nvPr/>
        </p:nvPicPr>
        <p:blipFill rotWithShape="1">
          <a:blip r:embed="rId2"/>
          <a:srcRect l="14274" t="1518" r="14426" b="6602"/>
          <a:stretch/>
        </p:blipFill>
        <p:spPr>
          <a:xfrm>
            <a:off x="3530814" y="640445"/>
            <a:ext cx="5930154" cy="4296451"/>
          </a:xfrm>
          <a:prstGeom prst="rect">
            <a:avLst/>
          </a:prstGeom>
        </p:spPr>
      </p:pic>
      <p:sp>
        <p:nvSpPr>
          <p:cNvPr id="5" name="TextBox 4"/>
          <p:cNvSpPr txBox="1"/>
          <p:nvPr/>
        </p:nvSpPr>
        <p:spPr>
          <a:xfrm>
            <a:off x="2070847" y="4936896"/>
            <a:ext cx="793839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 →N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 → O → Mg →Si →Fe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etc</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p:cNvSpPr txBox="1"/>
          <p:nvPr/>
        </p:nvSpPr>
        <p:spPr>
          <a:xfrm>
            <a:off x="504967" y="5293500"/>
            <a:ext cx="11687033"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Our star (the sun) and earth (and the rest of the planets) are made from the remnants of a supernova that exploded billions of years ago.  The only way the heavier elements can be made is in a supernova of a giant star. The elements that made us are from an exploded star!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strike="noStrike" kern="1200" cap="none" spc="0" normalizeH="0" baseline="0" noProof="0" dirty="0" smtClean="0">
                <a:ln>
                  <a:noFill/>
                </a:ln>
                <a:solidFill>
                  <a:srgbClr val="00B0F0"/>
                </a:solidFill>
                <a:effectLst/>
                <a:uLnTx/>
                <a:uFillTx/>
                <a:latin typeface="Century Gothic" panose="020B0502020202020204"/>
                <a:ea typeface="+mn-ea"/>
                <a:cs typeface="+mn-cs"/>
              </a:rPr>
              <a:t>We are star dust!</a:t>
            </a:r>
            <a:endParaRPr kumimoji="0" lang="en-US" sz="2800" b="1" i="1" strike="noStrike" kern="1200" cap="none" spc="0" normalizeH="0" baseline="0" noProof="0" dirty="0">
              <a:ln>
                <a:noFill/>
              </a:ln>
              <a:solidFill>
                <a:srgbClr val="00B0F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0575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this sections of Notes:</a:t>
            </a:r>
            <a:endParaRPr lang="en-US" dirty="0"/>
          </a:p>
        </p:txBody>
      </p:sp>
      <p:sp>
        <p:nvSpPr>
          <p:cNvPr id="3" name="Content Placeholder 2"/>
          <p:cNvSpPr>
            <a:spLocks noGrp="1"/>
          </p:cNvSpPr>
          <p:nvPr>
            <p:ph idx="1"/>
          </p:nvPr>
        </p:nvSpPr>
        <p:spPr>
          <a:xfrm>
            <a:off x="2589212" y="2133600"/>
            <a:ext cx="9363302" cy="3777622"/>
          </a:xfrm>
        </p:spPr>
        <p:txBody>
          <a:bodyPr>
            <a:normAutofit fontScale="92500"/>
          </a:bodyPr>
          <a:lstStyle/>
          <a:p>
            <a:r>
              <a:rPr lang="en-US" sz="4000" dirty="0" smtClean="0"/>
              <a:t>Color code the notes</a:t>
            </a:r>
          </a:p>
          <a:p>
            <a:r>
              <a:rPr lang="en-US" sz="4000" dirty="0" smtClean="0"/>
              <a:t>Add annotations to the cue column</a:t>
            </a:r>
          </a:p>
          <a:p>
            <a:r>
              <a:rPr lang="en-US" sz="4000" dirty="0" smtClean="0"/>
              <a:t>Write a Summary </a:t>
            </a:r>
            <a:r>
              <a:rPr lang="en-US" sz="4000" dirty="0"/>
              <a:t>P</a:t>
            </a:r>
            <a:r>
              <a:rPr lang="en-US" sz="4000" dirty="0" smtClean="0"/>
              <a:t>aragraph </a:t>
            </a:r>
          </a:p>
          <a:p>
            <a:pPr marL="457200" lvl="1" indent="0">
              <a:buNone/>
            </a:pPr>
            <a:r>
              <a:rPr lang="en-US" sz="3800" dirty="0" smtClean="0"/>
              <a:t>(answer the essential questions here!)</a:t>
            </a:r>
          </a:p>
          <a:p>
            <a:r>
              <a:rPr lang="en-US" sz="4000" dirty="0" smtClean="0"/>
              <a:t>Write a Response Paragraph</a:t>
            </a:r>
            <a:r>
              <a:rPr lang="en-US" dirty="0" smtClean="0"/>
              <a:t>.</a:t>
            </a:r>
            <a:endParaRPr lang="en-US" dirty="0"/>
          </a:p>
        </p:txBody>
      </p:sp>
    </p:spTree>
    <p:extLst>
      <p:ext uri="{BB962C8B-B14F-4D97-AF65-F5344CB8AC3E}">
        <p14:creationId xmlns:p14="http://schemas.microsoft.com/office/powerpoint/2010/main" val="239565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and Fusion of Atomic Nuclei </a:t>
            </a:r>
            <a:br>
              <a:rPr lang="en-US" dirty="0"/>
            </a:br>
            <a:endParaRPr lang="en-US" dirty="0"/>
          </a:p>
        </p:txBody>
      </p:sp>
      <p:sp>
        <p:nvSpPr>
          <p:cNvPr id="3" name="Content Placeholder 2"/>
          <p:cNvSpPr>
            <a:spLocks noGrp="1"/>
          </p:cNvSpPr>
          <p:nvPr>
            <p:ph idx="1"/>
          </p:nvPr>
        </p:nvSpPr>
        <p:spPr>
          <a:xfrm>
            <a:off x="561703" y="1384663"/>
            <a:ext cx="11194869" cy="2351315"/>
          </a:xfrm>
        </p:spPr>
        <p:txBody>
          <a:bodyPr>
            <a:normAutofit/>
          </a:bodyPr>
          <a:lstStyle/>
          <a:p>
            <a:pPr marL="0" indent="0">
              <a:buNone/>
            </a:pPr>
            <a:r>
              <a:rPr lang="en-US" sz="3600" dirty="0" smtClean="0"/>
              <a:t>	I</a:t>
            </a:r>
            <a:r>
              <a:rPr lang="en-US" sz="3600" dirty="0"/>
              <a:t>. Nuclear Fission</a:t>
            </a:r>
          </a:p>
          <a:p>
            <a:pPr marL="0" indent="0">
              <a:buNone/>
            </a:pPr>
            <a:r>
              <a:rPr lang="en-US" sz="3600" dirty="0" smtClean="0"/>
              <a:t>		A</a:t>
            </a:r>
            <a:r>
              <a:rPr lang="en-US" sz="3600" dirty="0"/>
              <a:t>. Nuclear Fission - A very heavy nucleus </a:t>
            </a:r>
            <a:r>
              <a:rPr lang="en-US" sz="3600" dirty="0" smtClean="0"/>
              <a:t>splits into </a:t>
            </a:r>
            <a:r>
              <a:rPr lang="en-US" sz="3600" dirty="0"/>
              <a:t>more stable nuclei of intermediate </a:t>
            </a:r>
            <a:r>
              <a:rPr lang="en-US" sz="3600" dirty="0" smtClean="0"/>
              <a:t>mass </a:t>
            </a:r>
            <a:endParaRPr lang="en-US" sz="3600" dirty="0"/>
          </a:p>
          <a:p>
            <a:pPr marL="0" indent="0">
              <a:buNone/>
            </a:pPr>
            <a:endParaRPr lang="en-US" dirty="0"/>
          </a:p>
        </p:txBody>
      </p:sp>
    </p:spTree>
    <p:extLst>
      <p:ext uri="{BB962C8B-B14F-4D97-AF65-F5344CB8AC3E}">
        <p14:creationId xmlns:p14="http://schemas.microsoft.com/office/powerpoint/2010/main" val="2185397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6104" y="248194"/>
            <a:ext cx="8939495" cy="6291030"/>
          </a:xfrm>
          <a:prstGeom prst="rect">
            <a:avLst/>
          </a:prstGeom>
        </p:spPr>
      </p:pic>
    </p:spTree>
    <p:extLst>
      <p:ext uri="{BB962C8B-B14F-4D97-AF65-F5344CB8AC3E}">
        <p14:creationId xmlns:p14="http://schemas.microsoft.com/office/powerpoint/2010/main" val="3923606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4479" y="2133600"/>
            <a:ext cx="10189029" cy="2137954"/>
          </a:xfrm>
        </p:spPr>
        <p:txBody>
          <a:bodyPr/>
          <a:lstStyle/>
          <a:p>
            <a:pPr marL="0" lvl="0" indent="0">
              <a:buClr>
                <a:srgbClr val="A53010"/>
              </a:buClr>
              <a:buNone/>
            </a:pPr>
            <a:r>
              <a:rPr lang="en-US" sz="3300" dirty="0">
                <a:solidFill>
                  <a:prstClr val="black">
                    <a:lumMod val="75000"/>
                    <a:lumOff val="25000"/>
                  </a:prstClr>
                </a:solidFill>
              </a:rPr>
              <a:t>B. Nuclear Chain Reaction - A reaction in which</a:t>
            </a:r>
          </a:p>
          <a:p>
            <a:pPr marL="0" lvl="0" indent="0">
              <a:buClr>
                <a:srgbClr val="A53010"/>
              </a:buClr>
              <a:buNone/>
            </a:pPr>
            <a:r>
              <a:rPr lang="en-US" sz="3300" dirty="0">
                <a:solidFill>
                  <a:prstClr val="black">
                    <a:lumMod val="75000"/>
                    <a:lumOff val="25000"/>
                  </a:prstClr>
                </a:solidFill>
              </a:rPr>
              <a:t>	</a:t>
            </a:r>
            <a:r>
              <a:rPr lang="en-US" sz="3300" dirty="0" smtClean="0">
                <a:solidFill>
                  <a:prstClr val="black">
                    <a:lumMod val="75000"/>
                    <a:lumOff val="25000"/>
                  </a:prstClr>
                </a:solidFill>
              </a:rPr>
              <a:t>the </a:t>
            </a:r>
            <a:r>
              <a:rPr lang="en-US" sz="3300" dirty="0">
                <a:solidFill>
                  <a:prstClr val="black">
                    <a:lumMod val="75000"/>
                    <a:lumOff val="25000"/>
                  </a:prstClr>
                </a:solidFill>
              </a:rPr>
              <a:t>material that starts the reaction is also one </a:t>
            </a:r>
          </a:p>
          <a:p>
            <a:pPr marL="0" lvl="0" indent="0">
              <a:buClr>
                <a:srgbClr val="A53010"/>
              </a:buClr>
              <a:buNone/>
            </a:pPr>
            <a:r>
              <a:rPr lang="en-US" sz="3300" dirty="0">
                <a:solidFill>
                  <a:prstClr val="black">
                    <a:lumMod val="75000"/>
                    <a:lumOff val="25000"/>
                  </a:prstClr>
                </a:solidFill>
              </a:rPr>
              <a:t>	</a:t>
            </a:r>
            <a:r>
              <a:rPr lang="en-US" sz="3300" dirty="0" smtClean="0">
                <a:solidFill>
                  <a:prstClr val="black">
                    <a:lumMod val="75000"/>
                    <a:lumOff val="25000"/>
                  </a:prstClr>
                </a:solidFill>
              </a:rPr>
              <a:t>of </a:t>
            </a:r>
            <a:r>
              <a:rPr lang="en-US" sz="3300" dirty="0">
                <a:solidFill>
                  <a:prstClr val="black">
                    <a:lumMod val="75000"/>
                    <a:lumOff val="25000"/>
                  </a:prstClr>
                </a:solidFill>
              </a:rPr>
              <a:t>the products and can start another reaction</a:t>
            </a:r>
          </a:p>
          <a:p>
            <a:pPr marL="0" lvl="0" indent="0">
              <a:buClr>
                <a:srgbClr val="A53010"/>
              </a:buClr>
              <a:buNone/>
            </a:pPr>
            <a:endParaRPr lang="en-US" sz="17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53617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0166"/>
          <a:stretch/>
        </p:blipFill>
        <p:spPr>
          <a:xfrm>
            <a:off x="2259875" y="0"/>
            <a:ext cx="9932126" cy="6834608"/>
          </a:xfrm>
          <a:prstGeom prst="rect">
            <a:avLst/>
          </a:prstGeom>
        </p:spPr>
      </p:pic>
    </p:spTree>
    <p:extLst>
      <p:ext uri="{BB962C8B-B14F-4D97-AF65-F5344CB8AC3E}">
        <p14:creationId xmlns:p14="http://schemas.microsoft.com/office/powerpoint/2010/main" val="324100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7206" y="2455819"/>
            <a:ext cx="10774680" cy="1685108"/>
          </a:xfrm>
        </p:spPr>
        <p:txBody>
          <a:bodyPr>
            <a:normAutofit fontScale="90000"/>
          </a:bodyPr>
          <a:lstStyle/>
          <a:p>
            <a:r>
              <a:rPr lang="en-US" sz="3600" dirty="0" smtClean="0">
                <a:latin typeface="+mn-lt"/>
              </a:rPr>
              <a:t>		Video of </a:t>
            </a:r>
            <a:r>
              <a:rPr lang="en-US" sz="3600" dirty="0">
                <a:latin typeface="+mn-lt"/>
              </a:rPr>
              <a:t>nuclear fission </a:t>
            </a:r>
            <a:r>
              <a:rPr lang="en-US" sz="3600" dirty="0" smtClean="0">
                <a:latin typeface="+mn-lt"/>
              </a:rPr>
              <a:t>		</a:t>
            </a:r>
            <a:r>
              <a:rPr lang="en-US" sz="3600" dirty="0" smtClean="0">
                <a:latin typeface="+mn-lt"/>
                <a:hlinkClick r:id="rId2"/>
              </a:rPr>
              <a:t>https</a:t>
            </a:r>
            <a:r>
              <a:rPr lang="en-US" sz="3600" dirty="0">
                <a:latin typeface="+mn-lt"/>
                <a:hlinkClick r:id="rId2"/>
              </a:rPr>
              <a:t>://</a:t>
            </a:r>
            <a:r>
              <a:rPr lang="en-US" sz="3600" dirty="0" smtClean="0">
                <a:latin typeface="+mn-lt"/>
                <a:hlinkClick r:id="rId2"/>
              </a:rPr>
              <a:t>www.youtube.com/watch?v=Ezbyg2iNdQs</a:t>
            </a:r>
            <a:r>
              <a:rPr lang="en-US" sz="3600" dirty="0" smtClean="0">
                <a:latin typeface="+mn-lt"/>
              </a:rPr>
              <a:t/>
            </a:r>
            <a:br>
              <a:rPr lang="en-US" sz="3600" dirty="0" smtClean="0">
                <a:latin typeface="+mn-lt"/>
              </a:rPr>
            </a:br>
            <a:r>
              <a:rPr lang="en-US" sz="3600" dirty="0">
                <a:latin typeface="+mn-lt"/>
              </a:rPr>
              <a:t/>
            </a:r>
            <a:br>
              <a:rPr lang="en-US" sz="3600" dirty="0">
                <a:latin typeface="+mn-lt"/>
              </a:rPr>
            </a:br>
            <a:r>
              <a:rPr lang="en-US" sz="3600" dirty="0" smtClean="0">
                <a:latin typeface="+mn-lt"/>
              </a:rPr>
              <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077002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646" y="1389017"/>
            <a:ext cx="8915400" cy="2177143"/>
          </a:xfrm>
        </p:spPr>
        <p:txBody>
          <a:bodyPr>
            <a:normAutofit fontScale="92500" lnSpcReduction="20000"/>
          </a:bodyPr>
          <a:lstStyle/>
          <a:p>
            <a:r>
              <a:rPr lang="en-US" sz="3200" dirty="0">
                <a:solidFill>
                  <a:prstClr val="black">
                    <a:lumMod val="85000"/>
                    <a:lumOff val="15000"/>
                  </a:prstClr>
                </a:solidFill>
                <a:ea typeface="+mj-ea"/>
                <a:cs typeface="+mj-cs"/>
              </a:rPr>
              <a:t>	C. Critical Mass - The minimum amount of 		</a:t>
            </a:r>
            <a:r>
              <a:rPr lang="en-US" sz="3200" dirty="0" smtClean="0">
                <a:solidFill>
                  <a:prstClr val="black">
                    <a:lumMod val="85000"/>
                    <a:lumOff val="15000"/>
                  </a:prstClr>
                </a:solidFill>
                <a:ea typeface="+mj-ea"/>
                <a:cs typeface="+mj-cs"/>
              </a:rPr>
              <a:t> nuclide </a:t>
            </a:r>
            <a:r>
              <a:rPr lang="en-US" sz="3200" dirty="0">
                <a:solidFill>
                  <a:prstClr val="black">
                    <a:lumMod val="85000"/>
                    <a:lumOff val="15000"/>
                  </a:prstClr>
                </a:solidFill>
                <a:ea typeface="+mj-ea"/>
                <a:cs typeface="+mj-cs"/>
              </a:rPr>
              <a:t>that provides the number of </a:t>
            </a:r>
            <a:r>
              <a:rPr lang="en-US" sz="3200" dirty="0" smtClean="0">
                <a:solidFill>
                  <a:prstClr val="black">
                    <a:lumMod val="85000"/>
                    <a:lumOff val="15000"/>
                  </a:prstClr>
                </a:solidFill>
                <a:ea typeface="+mj-ea"/>
                <a:cs typeface="+mj-cs"/>
              </a:rPr>
              <a:t>			     neutrons needed </a:t>
            </a:r>
            <a:r>
              <a:rPr lang="en-US" sz="3200" dirty="0">
                <a:solidFill>
                  <a:prstClr val="black">
                    <a:lumMod val="85000"/>
                    <a:lumOff val="15000"/>
                  </a:prstClr>
                </a:solidFill>
                <a:ea typeface="+mj-ea"/>
                <a:cs typeface="+mj-cs"/>
              </a:rPr>
              <a:t>to sustain a chain </a:t>
            </a:r>
            <a:r>
              <a:rPr lang="en-US" sz="3200" dirty="0" smtClean="0">
                <a:solidFill>
                  <a:prstClr val="black">
                    <a:lumMod val="85000"/>
                    <a:lumOff val="15000"/>
                  </a:prstClr>
                </a:solidFill>
                <a:ea typeface="+mj-ea"/>
                <a:cs typeface="+mj-cs"/>
              </a:rPr>
              <a:t> 				 reaction.  </a:t>
            </a:r>
            <a:r>
              <a:rPr lang="en-US" sz="3200" dirty="0">
                <a:solidFill>
                  <a:prstClr val="black">
                    <a:lumMod val="85000"/>
                    <a:lumOff val="15000"/>
                  </a:prstClr>
                </a:solidFill>
                <a:ea typeface="+mj-ea"/>
                <a:cs typeface="+mj-cs"/>
              </a:rPr>
              <a:t/>
            </a:r>
            <a:br>
              <a:rPr lang="en-US" sz="3200" dirty="0">
                <a:solidFill>
                  <a:prstClr val="black">
                    <a:lumMod val="85000"/>
                    <a:lumOff val="15000"/>
                  </a:prstClr>
                </a:solidFill>
                <a:ea typeface="+mj-ea"/>
                <a:cs typeface="+mj-cs"/>
              </a:rPr>
            </a:br>
            <a:r>
              <a:rPr lang="en-US" sz="3200" dirty="0">
                <a:solidFill>
                  <a:prstClr val="black">
                    <a:lumMod val="85000"/>
                    <a:lumOff val="15000"/>
                  </a:prstClr>
                </a:solidFill>
                <a:ea typeface="+mj-ea"/>
                <a:cs typeface="+mj-cs"/>
              </a:rPr>
              <a:t/>
            </a:r>
            <a:br>
              <a:rPr lang="en-US" sz="3200" dirty="0">
                <a:solidFill>
                  <a:prstClr val="black">
                    <a:lumMod val="85000"/>
                    <a:lumOff val="15000"/>
                  </a:prstClr>
                </a:solidFill>
                <a:ea typeface="+mj-ea"/>
                <a:cs typeface="+mj-cs"/>
              </a:rPr>
            </a:br>
            <a:endParaRPr lang="en-US" dirty="0"/>
          </a:p>
        </p:txBody>
      </p:sp>
    </p:spTree>
    <p:extLst>
      <p:ext uri="{BB962C8B-B14F-4D97-AF65-F5344CB8AC3E}">
        <p14:creationId xmlns:p14="http://schemas.microsoft.com/office/powerpoint/2010/main" val="20800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0130" y="0"/>
            <a:ext cx="9388654" cy="6846401"/>
          </a:xfrm>
          <a:prstGeom prst="rect">
            <a:avLst/>
          </a:prstGeom>
        </p:spPr>
      </p:pic>
      <p:sp>
        <p:nvSpPr>
          <p:cNvPr id="2" name="TextBox 1"/>
          <p:cNvSpPr txBox="1"/>
          <p:nvPr/>
        </p:nvSpPr>
        <p:spPr>
          <a:xfrm>
            <a:off x="7968343" y="2534194"/>
            <a:ext cx="2247731" cy="461665"/>
          </a:xfrm>
          <a:prstGeom prst="rect">
            <a:avLst/>
          </a:prstGeom>
          <a:noFill/>
        </p:spPr>
        <p:txBody>
          <a:bodyPr wrap="none" rtlCol="0">
            <a:spAutoFit/>
          </a:bodyPr>
          <a:lstStyle/>
          <a:p>
            <a:r>
              <a:rPr lang="en-US" sz="2400" b="1" dirty="0" smtClean="0">
                <a:solidFill>
                  <a:srgbClr val="00B0F0"/>
                </a:solidFill>
              </a:rPr>
              <a:t>Domino Effect</a:t>
            </a:r>
            <a:endParaRPr lang="en-US" sz="2400" b="1" dirty="0">
              <a:solidFill>
                <a:srgbClr val="00B0F0"/>
              </a:solidFill>
            </a:endParaRPr>
          </a:p>
        </p:txBody>
      </p:sp>
      <p:sp>
        <p:nvSpPr>
          <p:cNvPr id="3" name="TextBox 2"/>
          <p:cNvSpPr txBox="1"/>
          <p:nvPr/>
        </p:nvSpPr>
        <p:spPr>
          <a:xfrm>
            <a:off x="2512595" y="2983527"/>
            <a:ext cx="4280091" cy="1384995"/>
          </a:xfrm>
          <a:prstGeom prst="rect">
            <a:avLst/>
          </a:prstGeom>
          <a:noFill/>
        </p:spPr>
        <p:txBody>
          <a:bodyPr wrap="square" rtlCol="0">
            <a:spAutoFit/>
          </a:bodyPr>
          <a:lstStyle/>
          <a:p>
            <a:r>
              <a:rPr lang="en-US" sz="2800" i="1" smtClean="0">
                <a:solidFill>
                  <a:srgbClr val="00B0F0"/>
                </a:solidFill>
              </a:rPr>
              <a:t>*Without </a:t>
            </a:r>
            <a:r>
              <a:rPr lang="en-US" sz="2800" i="1" dirty="0" smtClean="0">
                <a:solidFill>
                  <a:srgbClr val="00B0F0"/>
                </a:solidFill>
              </a:rPr>
              <a:t>critical mass, there is no nuclear chain reaction</a:t>
            </a:r>
            <a:endParaRPr lang="en-US" sz="2800" i="1" dirty="0">
              <a:solidFill>
                <a:srgbClr val="00B0F0"/>
              </a:solidFill>
            </a:endParaRPr>
          </a:p>
        </p:txBody>
      </p:sp>
    </p:spTree>
    <p:extLst>
      <p:ext uri="{BB962C8B-B14F-4D97-AF65-F5344CB8AC3E}">
        <p14:creationId xmlns:p14="http://schemas.microsoft.com/office/powerpoint/2010/main" val="1640276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521" y="474617"/>
            <a:ext cx="8915400" cy="1680754"/>
          </a:xfrm>
        </p:spPr>
        <p:txBody>
          <a:bodyPr/>
          <a:lstStyle/>
          <a:p>
            <a:pPr lvl="0">
              <a:buClr>
                <a:srgbClr val="A53010"/>
              </a:buClr>
            </a:pPr>
            <a:r>
              <a:rPr lang="en-US" sz="3200" dirty="0">
                <a:solidFill>
                  <a:prstClr val="black">
                    <a:lumMod val="85000"/>
                    <a:lumOff val="15000"/>
                  </a:prstClr>
                </a:solidFill>
              </a:rPr>
              <a:t>	II. Nuclear Fusion - Light-mass nuclei combine to </a:t>
            </a:r>
            <a:r>
              <a:rPr lang="en-US" sz="3200" dirty="0" smtClean="0">
                <a:solidFill>
                  <a:prstClr val="black">
                    <a:lumMod val="85000"/>
                    <a:lumOff val="15000"/>
                  </a:prstClr>
                </a:solidFill>
              </a:rPr>
              <a:t>form </a:t>
            </a:r>
            <a:r>
              <a:rPr lang="en-US" sz="3200" dirty="0">
                <a:solidFill>
                  <a:prstClr val="black">
                    <a:lumMod val="85000"/>
                    <a:lumOff val="15000"/>
                  </a:prstClr>
                </a:solidFill>
              </a:rPr>
              <a:t>a heavier, more stable nucleus</a:t>
            </a:r>
            <a:endParaRPr lang="en-US" dirty="0">
              <a:solidFill>
                <a:prstClr val="black">
                  <a:lumMod val="75000"/>
                  <a:lumOff val="25000"/>
                </a:prstClr>
              </a:solidFill>
            </a:endParaRPr>
          </a:p>
          <a:p>
            <a:endParaRPr lang="en-US" dirty="0"/>
          </a:p>
        </p:txBody>
      </p:sp>
      <p:pic>
        <p:nvPicPr>
          <p:cNvPr id="4" name="Picture 3"/>
          <p:cNvPicPr>
            <a:picLocks noChangeAspect="1"/>
          </p:cNvPicPr>
          <p:nvPr/>
        </p:nvPicPr>
        <p:blipFill rotWithShape="1">
          <a:blip r:embed="rId2"/>
          <a:srcRect l="8669" t="33482" r="32799" b="14375"/>
          <a:stretch/>
        </p:blipFill>
        <p:spPr>
          <a:xfrm>
            <a:off x="2664823" y="1998617"/>
            <a:ext cx="9521616" cy="4768974"/>
          </a:xfrm>
          <a:prstGeom prst="rect">
            <a:avLst/>
          </a:prstGeom>
        </p:spPr>
      </p:pic>
    </p:spTree>
    <p:extLst>
      <p:ext uri="{BB962C8B-B14F-4D97-AF65-F5344CB8AC3E}">
        <p14:creationId xmlns:p14="http://schemas.microsoft.com/office/powerpoint/2010/main" val="660512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249</TotalTime>
  <Words>326</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Wisp</vt:lpstr>
      <vt:lpstr>22.4 Nuclear Fusion and Fission</vt:lpstr>
      <vt:lpstr>Fission and Fusion of Atomic Nuclei  </vt:lpstr>
      <vt:lpstr>PowerPoint Presentation</vt:lpstr>
      <vt:lpstr>PowerPoint Presentation</vt:lpstr>
      <vt:lpstr>PowerPoint Presentation</vt:lpstr>
      <vt:lpstr>  Video of nuclear fission   https://www.youtube.com/watch?v=Ezbyg2iNdQs     </vt:lpstr>
      <vt:lpstr>PowerPoint Presentation</vt:lpstr>
      <vt:lpstr>PowerPoint Presentation</vt:lpstr>
      <vt:lpstr>PowerPoint Presentation</vt:lpstr>
      <vt:lpstr>Problems with fusion as an energy source</vt:lpstr>
      <vt:lpstr>Fusion Video</vt:lpstr>
      <vt:lpstr>Stars get their energy from nuclear fusion</vt:lpstr>
      <vt:lpstr>Finish this sections of Notes:</vt:lpstr>
    </vt:vector>
  </TitlesOfParts>
  <Company>GMCS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22.4 Nuclear Fusion and Fission</dc:title>
  <dc:creator>Mary Ann Seslar</dc:creator>
  <cp:lastModifiedBy>Mary Ann Seslar</cp:lastModifiedBy>
  <cp:revision>8</cp:revision>
  <dcterms:created xsi:type="dcterms:W3CDTF">2018-11-13T21:28:28Z</dcterms:created>
  <dcterms:modified xsi:type="dcterms:W3CDTF">2018-12-05T21:24:12Z</dcterms:modified>
</cp:coreProperties>
</file>