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0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26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950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55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440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8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46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9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5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2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7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9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9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A65AF-6477-4BBB-9D33-A56F7069BCF1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F8B78B-6BAF-4F71-A2E4-DB36B5CEE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01829" y="698863"/>
            <a:ext cx="8915399" cy="2262781"/>
          </a:xfrm>
        </p:spPr>
        <p:txBody>
          <a:bodyPr/>
          <a:lstStyle/>
          <a:p>
            <a:r>
              <a:rPr lang="en-US" dirty="0" smtClean="0"/>
              <a:t>22.1 The Nucleus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58138" y="3069771"/>
            <a:ext cx="9807439" cy="37882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Essential Questions: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is a nuclide? How can nuclides be represented?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Can you relate the terms ‘</a:t>
            </a:r>
            <a:r>
              <a:rPr lang="en-US" sz="2800" i="1" u="sng" dirty="0" smtClean="0"/>
              <a:t>mass defect</a:t>
            </a:r>
            <a:r>
              <a:rPr lang="en-US" sz="2800" dirty="0" smtClean="0"/>
              <a:t>’ and ‘</a:t>
            </a:r>
            <a:r>
              <a:rPr lang="en-US" sz="2800" i="1" u="sng" dirty="0" smtClean="0"/>
              <a:t>binding energy</a:t>
            </a:r>
            <a:r>
              <a:rPr lang="en-US" sz="2800" dirty="0" smtClean="0"/>
              <a:t>’?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Why do nuclear reactions occur?</a:t>
            </a:r>
          </a:p>
        </p:txBody>
      </p:sp>
    </p:spTree>
    <p:extLst>
      <p:ext uri="{BB962C8B-B14F-4D97-AF65-F5344CB8AC3E}">
        <p14:creationId xmlns:p14="http://schemas.microsoft.com/office/powerpoint/2010/main" val="28710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this sections of Notes: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363302" cy="3777622"/>
          </a:xfrm>
        </p:spPr>
        <p:txBody>
          <a:bodyPr>
            <a:normAutofit fontScale="92500"/>
          </a:bodyPr>
          <a:lstStyle/>
          <a:p>
            <a:r>
              <a:rPr lang="en-US" sz="4000" dirty="0" smtClean="0"/>
              <a:t>Color code the notes</a:t>
            </a:r>
          </a:p>
          <a:p>
            <a:r>
              <a:rPr lang="en-US" sz="4000" dirty="0" smtClean="0"/>
              <a:t>Add annotations to the cue column</a:t>
            </a:r>
          </a:p>
          <a:p>
            <a:r>
              <a:rPr lang="en-US" sz="4000" dirty="0" smtClean="0"/>
              <a:t>Write a Summary </a:t>
            </a:r>
            <a:r>
              <a:rPr lang="en-US" sz="4000" dirty="0"/>
              <a:t>P</a:t>
            </a:r>
            <a:r>
              <a:rPr lang="en-US" sz="4000" dirty="0" smtClean="0"/>
              <a:t>aragraph </a:t>
            </a:r>
          </a:p>
          <a:p>
            <a:pPr marL="457200" lvl="1" indent="0">
              <a:buNone/>
            </a:pPr>
            <a:r>
              <a:rPr lang="en-US" sz="3800" dirty="0" smtClean="0"/>
              <a:t>(answer the essential questions here!)</a:t>
            </a:r>
          </a:p>
          <a:p>
            <a:r>
              <a:rPr lang="en-US" sz="4000" dirty="0" smtClean="0"/>
              <a:t>Write a Response Paragraph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8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Mass Defect and Nuclear Stability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47" t="23428" b="10628"/>
          <a:stretch/>
        </p:blipFill>
        <p:spPr>
          <a:xfrm>
            <a:off x="3595689" y="1264555"/>
            <a:ext cx="6854597" cy="52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623848"/>
            <a:ext cx="9144000" cy="4501055"/>
          </a:xfrm>
        </p:spPr>
        <p:txBody>
          <a:bodyPr>
            <a:normAutofit fontScale="92500"/>
          </a:bodyPr>
          <a:lstStyle/>
          <a:p>
            <a:pPr algn="l"/>
            <a:r>
              <a:rPr lang="en-US" sz="3600" dirty="0" smtClean="0"/>
              <a:t>I. Mass Defect and Nuclear Stability</a:t>
            </a:r>
          </a:p>
          <a:p>
            <a:pPr algn="l"/>
            <a:r>
              <a:rPr lang="en-US" sz="3600" dirty="0" smtClean="0"/>
              <a:t>	A</a:t>
            </a:r>
            <a:r>
              <a:rPr lang="en-US" sz="3600" dirty="0"/>
              <a:t>. Nucleons are neutrons and protons.</a:t>
            </a:r>
            <a:endParaRPr lang="en-US" sz="3600" dirty="0" smtClean="0">
              <a:effectLst/>
            </a:endParaRPr>
          </a:p>
          <a:p>
            <a:pPr algn="l"/>
            <a:r>
              <a:rPr lang="en-US" sz="3600" dirty="0"/>
              <a:t> </a:t>
            </a:r>
            <a:r>
              <a:rPr lang="en-US" sz="3600" dirty="0" smtClean="0"/>
              <a:t>	B</a:t>
            </a:r>
            <a:r>
              <a:rPr lang="en-US" sz="3600" dirty="0"/>
              <a:t>. Nuclides are atoms identified by the </a:t>
            </a:r>
            <a:r>
              <a:rPr lang="en-US" sz="3600" dirty="0" smtClean="0"/>
              <a:t>			number </a:t>
            </a:r>
            <a:r>
              <a:rPr lang="en-US" sz="3600" dirty="0"/>
              <a:t>of protons and neutrons in </a:t>
            </a:r>
            <a:r>
              <a:rPr lang="en-US" sz="3600" dirty="0" smtClean="0"/>
              <a:t>		the </a:t>
            </a:r>
            <a:r>
              <a:rPr lang="en-US" sz="3600" dirty="0"/>
              <a:t>nucleus </a:t>
            </a:r>
            <a:endParaRPr lang="en-US" sz="3600" dirty="0" smtClean="0">
              <a:effectLst/>
            </a:endParaRPr>
          </a:p>
          <a:p>
            <a:pPr algn="l"/>
            <a:r>
              <a:rPr lang="en-US" sz="3600" dirty="0" smtClean="0"/>
              <a:t>		a</a:t>
            </a:r>
            <a:r>
              <a:rPr lang="en-US" sz="3600" dirty="0"/>
              <a:t>.  radium-228   </a:t>
            </a:r>
            <a:r>
              <a:rPr lang="en-US" sz="3600" dirty="0" smtClean="0"/>
              <a:t>or     Ra  </a:t>
            </a:r>
            <a:endParaRPr lang="en-US" sz="3600" dirty="0" smtClean="0">
              <a:effectLst/>
            </a:endParaRPr>
          </a:p>
          <a:p>
            <a:pPr algn="l"/>
            <a:r>
              <a:rPr lang="en-US" sz="3600" dirty="0"/>
              <a:t>				   </a:t>
            </a:r>
            <a:r>
              <a:rPr lang="en-US" sz="3600" dirty="0" smtClean="0"/>
              <a:t>		   						</a:t>
            </a:r>
            <a:endParaRPr lang="en-US" sz="3600" dirty="0" smtClean="0">
              <a:effectLst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83235" y="449362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228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88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Binding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5554" y="1397726"/>
            <a:ext cx="9519058" cy="546027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C. </a:t>
            </a:r>
            <a:r>
              <a:rPr lang="en-US" sz="2800" i="1" u="sng" dirty="0" smtClean="0"/>
              <a:t>Mass defect- </a:t>
            </a:r>
            <a:r>
              <a:rPr lang="en-US" sz="2800" dirty="0" smtClean="0"/>
              <a:t>the difference between the mass of an atom and  the sum of the masses of its protons, neutrons, and electrons.</a:t>
            </a:r>
          </a:p>
          <a:p>
            <a:r>
              <a:rPr lang="en-US" sz="2800" dirty="0" smtClean="0"/>
              <a:t>D. </a:t>
            </a:r>
            <a:r>
              <a:rPr lang="en-US" sz="2800" dirty="0"/>
              <a:t>T</a:t>
            </a:r>
            <a:r>
              <a:rPr lang="en-US" sz="2800" dirty="0" smtClean="0"/>
              <a:t>his  lost mass can be accounted for.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. Albert Einstein’s equation </a:t>
            </a:r>
          </a:p>
          <a:p>
            <a:pPr marL="457200" lvl="1" indent="0" algn="ctr">
              <a:buNone/>
            </a:pP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mc</a:t>
            </a:r>
            <a:r>
              <a:rPr lang="en-US" sz="4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algn="ctr">
              <a:buNone/>
            </a:pP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(energy =mass x the speed of light [300,000 km/s]</a:t>
            </a:r>
            <a:r>
              <a:rPr lang="en-US" sz="5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en-US" sz="2800" dirty="0" smtClean="0"/>
              <a:t>means mass can be converted into energy and energy can be converted into mass.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18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36" y="705393"/>
            <a:ext cx="11825151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150223"/>
            <a:ext cx="8948057" cy="671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4743" y="444137"/>
            <a:ext cx="9479869" cy="1502229"/>
          </a:xfrm>
        </p:spPr>
        <p:txBody>
          <a:bodyPr/>
          <a:lstStyle/>
          <a:p>
            <a:r>
              <a:rPr lang="en-US" sz="2800" dirty="0" smtClean="0"/>
              <a:t>F.  The lost mass has been converted in this manner to the </a:t>
            </a:r>
            <a:r>
              <a:rPr lang="en-US" sz="2800" b="1" i="1" u="sng" dirty="0" smtClean="0"/>
              <a:t>nuclear binding energy.</a:t>
            </a:r>
            <a:r>
              <a:rPr lang="en-US" sz="2800" dirty="0" smtClean="0"/>
              <a:t> This is also related to how stable the nucleus is.</a:t>
            </a:r>
          </a:p>
          <a:p>
            <a:endParaRPr lang="en-US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96" y="2449126"/>
            <a:ext cx="6956139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4244"/>
          </a:xfrm>
        </p:spPr>
        <p:txBody>
          <a:bodyPr/>
          <a:lstStyle/>
          <a:p>
            <a:r>
              <a:rPr lang="en-US" dirty="0" smtClean="0"/>
              <a:t>II. Nuclear Reactions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1528354"/>
            <a:ext cx="9499809" cy="48071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7777" y="5281527"/>
            <a:ext cx="74751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 w="12700">
                  <a:solidFill>
                    <a:srgbClr val="A53010"/>
                  </a:solidFill>
                  <a:prstDash val="solid"/>
                </a:ln>
                <a:pattFill prst="pct50">
                  <a:fgClr>
                    <a:srgbClr val="A53010"/>
                  </a:fgClr>
                  <a:bgClr>
                    <a:srgbClr val="A53010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A53010"/>
                  </a:outerShdw>
                </a:effectLst>
                <a:uLnTx/>
                <a:uFillTx/>
                <a:latin typeface="Chiller" panose="04020404031007020602" pitchFamily="82" charset="0"/>
                <a:ea typeface="+mn-ea"/>
                <a:cs typeface="+mn-cs"/>
              </a:rPr>
              <a:t>Nuclear Fission Reaction</a:t>
            </a:r>
            <a:endParaRPr kumimoji="0" lang="en-US" sz="8000" b="1" i="0" u="none" strike="noStrike" kern="1200" cap="none" spc="0" normalizeH="0" baseline="0" noProof="0" dirty="0">
              <a:ln w="12700">
                <a:solidFill>
                  <a:srgbClr val="A53010"/>
                </a:solidFill>
                <a:prstDash val="solid"/>
              </a:ln>
              <a:pattFill prst="pct50">
                <a:fgClr>
                  <a:srgbClr val="A53010"/>
                </a:fgClr>
                <a:bgClr>
                  <a:srgbClr val="A53010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A53010"/>
                </a:outerShdw>
              </a:effectLst>
              <a:uLnTx/>
              <a:uFillTx/>
              <a:latin typeface="Chiller" panose="040204040310070206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0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Nuclear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72046"/>
            <a:ext cx="9218612" cy="4428308"/>
          </a:xfrm>
        </p:spPr>
        <p:txBody>
          <a:bodyPr>
            <a:noAutofit/>
          </a:bodyPr>
          <a:lstStyle/>
          <a:p>
            <a:r>
              <a:rPr lang="en-US" sz="2800" dirty="0" smtClean="0"/>
              <a:t>A. Unstable nuclei undergo changes that change the number of protons and neutrons</a:t>
            </a:r>
          </a:p>
          <a:p>
            <a:r>
              <a:rPr lang="en-US" sz="2800" dirty="0" smtClean="0"/>
              <a:t>B. During these changes they give off large amounts of energy and therefore increase their stability. </a:t>
            </a:r>
          </a:p>
          <a:p>
            <a:r>
              <a:rPr lang="en-US" sz="2800" dirty="0" smtClean="0"/>
              <a:t>C.  This is called a </a:t>
            </a:r>
            <a:r>
              <a:rPr lang="en-US" sz="2800" b="1" i="1" u="sng" dirty="0" smtClean="0"/>
              <a:t>nuclear reaction </a:t>
            </a:r>
            <a:r>
              <a:rPr lang="en-US" sz="2800" dirty="0" smtClean="0"/>
              <a:t>because it is a reaction that affects the nucleus of an atom.  </a:t>
            </a:r>
          </a:p>
          <a:p>
            <a:r>
              <a:rPr lang="en-US" sz="2800" dirty="0" smtClean="0"/>
              <a:t>D. When the number of protons changes, the identity of the atom changes; this is called</a:t>
            </a:r>
            <a:r>
              <a:rPr lang="en-US" sz="2800" b="1" i="1" u="sng" dirty="0" smtClean="0"/>
              <a:t> transmutation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01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Chiller</vt:lpstr>
      <vt:lpstr>Times New Roman</vt:lpstr>
      <vt:lpstr>Wingdings 3</vt:lpstr>
      <vt:lpstr>Wisp</vt:lpstr>
      <vt:lpstr>22.1 The Nucleus</vt:lpstr>
      <vt:lpstr>I. Mass Defect and Nuclear Stability </vt:lpstr>
      <vt:lpstr>PowerPoint Presentation</vt:lpstr>
      <vt:lpstr>Nuclear Binding Energy</vt:lpstr>
      <vt:lpstr>PowerPoint Presentation</vt:lpstr>
      <vt:lpstr>PowerPoint Presentation</vt:lpstr>
      <vt:lpstr>PowerPoint Presentation</vt:lpstr>
      <vt:lpstr>II. Nuclear Reactions</vt:lpstr>
      <vt:lpstr>II. Nuclear Reactions</vt:lpstr>
      <vt:lpstr>Finish this sections of Notes:</vt:lpstr>
    </vt:vector>
  </TitlesOfParts>
  <Company>GMCS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22.1 The Nucleus</dc:title>
  <dc:creator>Mary Ann Seslar</dc:creator>
  <cp:lastModifiedBy>Mary Ann Seslar</cp:lastModifiedBy>
  <cp:revision>1</cp:revision>
  <dcterms:created xsi:type="dcterms:W3CDTF">2018-11-13T20:14:12Z</dcterms:created>
  <dcterms:modified xsi:type="dcterms:W3CDTF">2018-11-13T20:14:51Z</dcterms:modified>
</cp:coreProperties>
</file>