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4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2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5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0899-D5C5-4590-A99C-0FE942E44DC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polysaccharide&amp;source=images&amp;cd=&amp;cad=rja&amp;docid=Zju9ppXe5u-prM&amp;tbnid=iPK4-eAZJVT0RM:&amp;ved=0CAUQjRw&amp;url=http://www.goldiesroom.org/Note%20Packets/04%20Biochemistry/02%20Biochemistry--Lesson%202.htm&amp;ei=nf4kUveFLqWQ2AWYlYG4AQ&amp;psig=AFQjCNHROyKq-scGE1iKXaK14L686i6wzg&amp;ust=137824255761523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polysaccharide&amp;source=images&amp;cd=&amp;cad=rja&amp;docid=Zju9ppXe5u-prM&amp;tbnid=iPK4-eAZJVT0RM:&amp;ved=0CAUQjRw&amp;url=http://www.goldiesroom.org/Note%20Packets/04%20Biochemistry/02%20Biochemistry--Lesson%202.htm&amp;ei=nf4kUveFLqWQ2AWYlYG4AQ&amp;psig=AFQjCNHROyKq-scGE1iKXaK14L686i6wzg&amp;ust=13782425576152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saturated%20vs%20unsaturated&amp;source=images&amp;cd=&amp;cad=rja&amp;docid=3eD_0G9rIU5tFM&amp;tbnid=4PfrNThcCJs6BM:&amp;ved=0CAUQjRw&amp;url=http://legacy.owensboro.kctcs.edu/gcaplan/anat/notes/API%20Notes%20D%20organic%20chem.htm&amp;ei=DgAlUqPqD86u2AX9h4CYCA&amp;psig=AFQjCNGWzaLmnvQShmBaqSYqfOm4AiVi9w&amp;ust=137824292145643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00200"/>
            <a:ext cx="8991600" cy="50577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2721" y="533400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Carbon Compound Foldable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your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b="1" dirty="0" smtClean="0"/>
              <a:t>Organic Chemistry and Biomolecule </a:t>
            </a:r>
            <a:r>
              <a:rPr lang="en-US" dirty="0" smtClean="0"/>
              <a:t>notes to complete your foldable.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your finished product.</a:t>
            </a:r>
          </a:p>
          <a:p>
            <a:r>
              <a:rPr lang="en-US" dirty="0" smtClean="0"/>
              <a:t>Glue your foldable into the notebook on the page indicated.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7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1 </a:t>
            </a:r>
          </a:p>
          <a:p>
            <a:pPr marL="0" indent="0">
              <a:buNone/>
            </a:pPr>
            <a:r>
              <a:rPr lang="en-US" dirty="0" smtClean="0"/>
              <a:t>Fold paper in ½ lengthwise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(along the long edge)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2514600"/>
            <a:ext cx="2819400" cy="3657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 rot="589853" flipH="1">
            <a:off x="5056350" y="2373679"/>
            <a:ext cx="2615220" cy="360524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495800" y="2373679"/>
            <a:ext cx="3175770" cy="3798521"/>
            <a:chOff x="4495800" y="2373679"/>
            <a:chExt cx="3175770" cy="3798521"/>
          </a:xfrm>
        </p:grpSpPr>
        <p:sp>
          <p:nvSpPr>
            <p:cNvPr id="4" name="Rectangle 3"/>
            <p:cNvSpPr/>
            <p:nvPr/>
          </p:nvSpPr>
          <p:spPr>
            <a:xfrm>
              <a:off x="4495800" y="2514600"/>
              <a:ext cx="2819400" cy="3657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/>
            <p:cNvSpPr/>
            <p:nvPr/>
          </p:nvSpPr>
          <p:spPr>
            <a:xfrm rot="589853" flipH="1">
              <a:off x="5056350" y="2373679"/>
              <a:ext cx="2615220" cy="3605246"/>
            </a:xfrm>
            <a:prstGeom prst="parallelogram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2</a:t>
            </a:r>
          </a:p>
          <a:p>
            <a:pPr marL="0" indent="0">
              <a:buNone/>
            </a:pPr>
            <a:r>
              <a:rPr lang="en-US" dirty="0" smtClean="0"/>
              <a:t>Unfold paper, then fold in ½ along other axis short wise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(along the short edge)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952999" y="2057400"/>
            <a:ext cx="3657600" cy="42671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3</a:t>
            </a:r>
          </a:p>
          <a:p>
            <a:pPr marL="0" indent="0">
              <a:buNone/>
            </a:pPr>
            <a:r>
              <a:rPr lang="en-US" dirty="0" smtClean="0"/>
              <a:t>Unfold paper, then…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Fold the outer edges to the center crease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4648200" y="4191000"/>
            <a:ext cx="42671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4387718" y="2220598"/>
            <a:ext cx="1896469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V="1">
            <a:off x="4665551" y="3969576"/>
            <a:ext cx="1375148" cy="2214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>
            <a:off x="5204623" y="1589293"/>
            <a:ext cx="1318422" cy="712182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flipH="1">
            <a:off x="6324596" y="2971800"/>
            <a:ext cx="2667003" cy="891381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572000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4</a:t>
            </a:r>
          </a:p>
          <a:p>
            <a:pPr marL="0" indent="0">
              <a:buNone/>
            </a:pPr>
            <a:r>
              <a:rPr lang="en-US" dirty="0" smtClean="0"/>
              <a:t>Cut ONLY along the RED dotted 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NOT cut all the way to center of page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4648200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4387718" y="2220598"/>
            <a:ext cx="1896469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V="1">
            <a:off x="4665551" y="3969576"/>
            <a:ext cx="1375148" cy="22142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allelogram 15"/>
          <p:cNvSpPr/>
          <p:nvPr/>
        </p:nvSpPr>
        <p:spPr>
          <a:xfrm rot="470594" flipH="1">
            <a:off x="6447192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6699688" y="3958058"/>
            <a:ext cx="1459835" cy="20109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52800" y="2895600"/>
            <a:ext cx="1676400" cy="106245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52800" y="2895600"/>
            <a:ext cx="3962400" cy="106245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572000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42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5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On the outside, label your 4 flaps with the names of the 4 carbon compounds: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Nucleic Acids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4648200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4387718" y="2220598"/>
            <a:ext cx="1896469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V="1">
            <a:off x="4665551" y="3969576"/>
            <a:ext cx="1375148" cy="22142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allelogram 15"/>
          <p:cNvSpPr/>
          <p:nvPr/>
        </p:nvSpPr>
        <p:spPr>
          <a:xfrm rot="470594" flipH="1">
            <a:off x="6447192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6699688" y="3958058"/>
            <a:ext cx="1459835" cy="20109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797659">
            <a:off x="4562805" y="2911684"/>
            <a:ext cx="1546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20797659">
            <a:off x="5004843" y="482207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421202">
            <a:off x="6909667" y="2904782"/>
            <a:ext cx="95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21202">
            <a:off x="6993428" y="466215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Nucleic</a:t>
            </a:r>
          </a:p>
          <a:p>
            <a:pPr algn="ctr"/>
            <a:r>
              <a:rPr lang="en-US" dirty="0" smtClean="0"/>
              <a:t>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5442479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42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6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On the inside, first draw an example of a </a:t>
            </a:r>
            <a:r>
              <a:rPr lang="en-US" i="1" u="sng" dirty="0" smtClean="0"/>
              <a:t>monomer</a:t>
            </a:r>
            <a:r>
              <a:rPr lang="en-US" dirty="0" smtClean="0"/>
              <a:t> and a </a:t>
            </a:r>
            <a:r>
              <a:rPr lang="en-US" i="1" u="sng" dirty="0" smtClean="0"/>
              <a:t>polymer</a:t>
            </a:r>
            <a:r>
              <a:rPr lang="en-US" dirty="0" smtClean="0"/>
              <a:t> for each compound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271279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5518679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5384434" y="4094092"/>
            <a:ext cx="1896469" cy="1806768"/>
          </a:xfrm>
          <a:prstGeom prst="parallelogram">
            <a:avLst>
              <a:gd name="adj" fmla="val 1401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 rot="470594" flipH="1">
            <a:off x="7317671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7570167" y="3958058"/>
            <a:ext cx="1459835" cy="20109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797659">
            <a:off x="5875322" y="482207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421202">
            <a:off x="7780146" y="2904782"/>
            <a:ext cx="95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21202">
            <a:off x="7863907" y="466215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Nucleic</a:t>
            </a:r>
          </a:p>
          <a:p>
            <a:pPr algn="ctr"/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20" name="Parallelogram 19"/>
          <p:cNvSpPr/>
          <p:nvPr/>
        </p:nvSpPr>
        <p:spPr>
          <a:xfrm rot="628460" flipH="1">
            <a:off x="3912111" y="2243274"/>
            <a:ext cx="1778165" cy="1806768"/>
          </a:xfrm>
          <a:prstGeom prst="parallelogram">
            <a:avLst>
              <a:gd name="adj" fmla="val 1834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52800" y="3284368"/>
            <a:ext cx="83820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goldiesroom.org/Multimedia/Bio_Images/04%20Biochemistry/12%20Structure%20of%20Gluc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095">
            <a:off x="4251415" y="2788888"/>
            <a:ext cx="1120137" cy="71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 rot="745198">
            <a:off x="4342573" y="3612375"/>
            <a:ext cx="91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Monomer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515696">
            <a:off x="4417978" y="2381585"/>
            <a:ext cx="787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Polymer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47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5442479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42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7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On the inside, next describe the compound:</a:t>
            </a:r>
          </a:p>
          <a:p>
            <a:r>
              <a:rPr lang="en-US" sz="2400" dirty="0" smtClean="0"/>
              <a:t>Description</a:t>
            </a:r>
          </a:p>
          <a:p>
            <a:r>
              <a:rPr lang="en-US" sz="2400" dirty="0" smtClean="0"/>
              <a:t>Elements</a:t>
            </a:r>
          </a:p>
          <a:p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Monomers</a:t>
            </a:r>
          </a:p>
          <a:p>
            <a:pPr lvl="1"/>
            <a:r>
              <a:rPr lang="en-US" sz="2000" dirty="0" smtClean="0"/>
              <a:t>Polymers</a:t>
            </a:r>
          </a:p>
          <a:p>
            <a:pPr lvl="1"/>
            <a:r>
              <a:rPr lang="en-US" sz="2000" dirty="0" smtClean="0"/>
              <a:t>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271279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5518679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3764005" y="4313537"/>
            <a:ext cx="1896469" cy="1806768"/>
          </a:xfrm>
          <a:prstGeom prst="parallelogram">
            <a:avLst>
              <a:gd name="adj" fmla="val 1401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 rot="470594" flipH="1">
            <a:off x="7317671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7570167" y="3958058"/>
            <a:ext cx="1459835" cy="20109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421202">
            <a:off x="7780146" y="2904782"/>
            <a:ext cx="95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21202">
            <a:off x="7863907" y="466215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Nucleic</a:t>
            </a:r>
          </a:p>
          <a:p>
            <a:pPr algn="ctr"/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20" name="Parallelogram 19"/>
          <p:cNvSpPr/>
          <p:nvPr/>
        </p:nvSpPr>
        <p:spPr>
          <a:xfrm rot="628460" flipH="1">
            <a:off x="3912111" y="2243274"/>
            <a:ext cx="1778165" cy="1806768"/>
          </a:xfrm>
          <a:prstGeom prst="parallelogram">
            <a:avLst>
              <a:gd name="adj" fmla="val 1834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19400" y="3639403"/>
            <a:ext cx="289560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goldiesroom.org/Multimedia/Bio_Images/04%20Biochemistry/12%20Structure%20of%20Gluc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095">
            <a:off x="4251415" y="2788888"/>
            <a:ext cx="1120137" cy="71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 rot="745198">
            <a:off x="4188685" y="3627764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Monosaccharide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759610">
            <a:off x="4255723" y="2396974"/>
            <a:ext cx="1111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Polysaccharide</a:t>
            </a:r>
            <a:endParaRPr lang="en-US" sz="1200" dirty="0"/>
          </a:p>
        </p:txBody>
      </p:sp>
      <p:pic>
        <p:nvPicPr>
          <p:cNvPr id="2050" name="Picture 2" descr="http://legacy.owensboro.kctcs.edu/gcaplan/anat/notes/fat_f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2565">
            <a:off x="3990379" y="4493524"/>
            <a:ext cx="1411760" cy="138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622329" y="2408147"/>
            <a:ext cx="1540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Elements: C, H, O</a:t>
            </a:r>
          </a:p>
          <a:p>
            <a:endParaRPr lang="en-US" sz="1000" dirty="0" smtClean="0"/>
          </a:p>
          <a:p>
            <a:r>
              <a:rPr lang="en-US" sz="1000" dirty="0" smtClean="0"/>
              <a:t>Purpose: Fast energy, structural</a:t>
            </a:r>
          </a:p>
          <a:p>
            <a:endParaRPr lang="en-US" sz="1000" dirty="0" smtClean="0"/>
          </a:p>
          <a:p>
            <a:r>
              <a:rPr lang="en-US" sz="1000" dirty="0" smtClean="0"/>
              <a:t>Examples:</a:t>
            </a:r>
            <a:br>
              <a:rPr lang="en-US" sz="1000" dirty="0" smtClean="0"/>
            </a:br>
            <a:r>
              <a:rPr lang="en-US" sz="1000" dirty="0" smtClean="0"/>
              <a:t>  Monomer – glucose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  Polymer – starch, </a:t>
            </a:r>
            <a:br>
              <a:rPr lang="en-US" sz="1000" dirty="0" smtClean="0"/>
            </a:br>
            <a:r>
              <a:rPr lang="en-US" sz="1000" dirty="0" smtClean="0"/>
              <a:t>       cellulose, chitin,</a:t>
            </a:r>
            <a:br>
              <a:rPr lang="en-US" sz="1000" dirty="0" smtClean="0"/>
            </a:br>
            <a:r>
              <a:rPr lang="en-US" sz="1000" dirty="0" smtClean="0"/>
              <a:t>       glycogen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403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" y="6927"/>
            <a:ext cx="4765965" cy="35744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886941"/>
            <a:ext cx="5181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36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230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PowerPoint Presentation</vt:lpstr>
      <vt:lpstr>PowerPoint Presentation</vt:lpstr>
      <vt:lpstr>Completing your Foldable</vt:lpstr>
      <vt:lpstr>PowerPoint Presentation</vt:lpstr>
    </vt:vector>
  </TitlesOfParts>
  <Company>PFISD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Compound Foldable</dc:title>
  <dc:creator>Alfred N Kapa</dc:creator>
  <cp:lastModifiedBy>Mary Ann Seslar</cp:lastModifiedBy>
  <cp:revision>12</cp:revision>
  <dcterms:created xsi:type="dcterms:W3CDTF">2013-09-02T20:39:44Z</dcterms:created>
  <dcterms:modified xsi:type="dcterms:W3CDTF">2019-08-22T21:44:52Z</dcterms:modified>
</cp:coreProperties>
</file>