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ATP/ADP foldable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06827" y="3787549"/>
            <a:ext cx="7143750" cy="6667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883502" y="349024"/>
            <a:ext cx="3771900" cy="95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854427" y="7283224"/>
            <a:ext cx="3771900" cy="95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4212" y="489433"/>
            <a:ext cx="8347166" cy="5571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59812" y="3134424"/>
            <a:ext cx="5983200" cy="2085005"/>
            <a:chOff x="2" y="-1"/>
            <a:chExt cx="5666989" cy="1901191"/>
          </a:xfrm>
        </p:grpSpPr>
        <p:sp>
          <p:nvSpPr>
            <p:cNvPr id="15" name="Hexagon 14"/>
            <p:cNvSpPr/>
            <p:nvPr/>
          </p:nvSpPr>
          <p:spPr>
            <a:xfrm rot="1963637">
              <a:off x="2" y="-1"/>
              <a:ext cx="950195" cy="840013"/>
            </a:xfrm>
            <a:prstGeom prst="hexagon">
              <a:avLst>
                <a:gd name="adj" fmla="val 29819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gular Pentagon 15"/>
            <p:cNvSpPr/>
            <p:nvPr/>
          </p:nvSpPr>
          <p:spPr>
            <a:xfrm rot="1172458">
              <a:off x="857250" y="19049"/>
              <a:ext cx="813931" cy="777722"/>
            </a:xfrm>
            <a:prstGeom prst="pent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gular Pentagon 16"/>
            <p:cNvSpPr/>
            <p:nvPr/>
          </p:nvSpPr>
          <p:spPr>
            <a:xfrm>
              <a:off x="1866902" y="771526"/>
              <a:ext cx="1266826" cy="1129664"/>
            </a:xfrm>
            <a:prstGeom prst="pentagon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44851" y="580874"/>
              <a:ext cx="669940" cy="65973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111426" y="580875"/>
              <a:ext cx="669940" cy="65973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97051" y="580875"/>
              <a:ext cx="669940" cy="65973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7106194" y="489433"/>
            <a:ext cx="32920" cy="5571309"/>
          </a:xfrm>
          <a:prstGeom prst="line">
            <a:avLst/>
          </a:prstGeom>
          <a:ln w="28575">
            <a:solidFill>
              <a:schemeClr val="accent1">
                <a:alpha val="6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288" y="508235"/>
            <a:ext cx="8347166" cy="55713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 rot="16848254">
            <a:off x="1872799" y="3070079"/>
            <a:ext cx="2093534" cy="71874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Curved Down Arrow 6"/>
          <p:cNvSpPr/>
          <p:nvPr/>
        </p:nvSpPr>
        <p:spPr>
          <a:xfrm rot="714110">
            <a:off x="3563224" y="2566090"/>
            <a:ext cx="2312857" cy="64416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2848" y="2848436"/>
            <a:ext cx="343142" cy="1723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3224" y="2424916"/>
            <a:ext cx="1123010" cy="454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87006" y="3836649"/>
            <a:ext cx="779868" cy="851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71409" y="3397443"/>
            <a:ext cx="483518" cy="5019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Curved Down Arrow 11"/>
          <p:cNvSpPr/>
          <p:nvPr/>
        </p:nvSpPr>
        <p:spPr>
          <a:xfrm rot="11335125">
            <a:off x="2315435" y="4166053"/>
            <a:ext cx="2420201" cy="801639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279395" y="3746563"/>
            <a:ext cx="463121" cy="141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10016" y="4699375"/>
            <a:ext cx="1123010" cy="454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Curved Down Arrow 14"/>
          <p:cNvSpPr/>
          <p:nvPr/>
        </p:nvSpPr>
        <p:spPr>
          <a:xfrm rot="5622046">
            <a:off x="4212404" y="3728888"/>
            <a:ext cx="2093534" cy="71874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 rot="2673197">
            <a:off x="4779818" y="3115097"/>
            <a:ext cx="776010" cy="5280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03713" y="3428815"/>
            <a:ext cx="483518" cy="5019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Explosion 2 17"/>
          <p:cNvSpPr/>
          <p:nvPr/>
        </p:nvSpPr>
        <p:spPr>
          <a:xfrm rot="2295839">
            <a:off x="6183581" y="2487660"/>
            <a:ext cx="1830254" cy="1653464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53270" y="1750422"/>
            <a:ext cx="1356970" cy="4548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46855" y="2189628"/>
            <a:ext cx="459041" cy="11436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0800000">
            <a:off x="1410788" y="4918977"/>
            <a:ext cx="1278984" cy="4548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2034682" y="3836649"/>
            <a:ext cx="436726" cy="10666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3878" t="26226" r="25481" b="19897"/>
          <a:stretch/>
        </p:blipFill>
        <p:spPr bwMode="auto">
          <a:xfrm>
            <a:off x="718457" y="287382"/>
            <a:ext cx="10019212" cy="6413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0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378823"/>
            <a:ext cx="11247120" cy="5669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3144" y="613954"/>
            <a:ext cx="109858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A) </a:t>
            </a:r>
            <a:r>
              <a:rPr lang="en-US" sz="3600" smtClean="0">
                <a:solidFill>
                  <a:schemeClr val="bg1"/>
                </a:solidFill>
              </a:rPr>
              <a:t>ADENOSINE </a:t>
            </a:r>
            <a:r>
              <a:rPr lang="en-US" sz="3600" dirty="0" smtClean="0">
                <a:solidFill>
                  <a:schemeClr val="bg1"/>
                </a:solidFill>
              </a:rPr>
              <a:t>TRIPHOSPHATE made of adenine, ribose (a sugar), and 3 phosphates.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B) </a:t>
            </a:r>
            <a:r>
              <a:rPr lang="en-US" sz="3600" dirty="0" smtClean="0">
                <a:solidFill>
                  <a:schemeClr val="bg1"/>
                </a:solidFill>
              </a:rPr>
              <a:t>Highest energy bonds are between P2 and P3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C) </a:t>
            </a:r>
            <a:r>
              <a:rPr lang="en-US" sz="3600" dirty="0" smtClean="0">
                <a:solidFill>
                  <a:schemeClr val="bg1"/>
                </a:solidFill>
              </a:rPr>
              <a:t>Mitochondria is where ATP is made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D) </a:t>
            </a:r>
            <a:r>
              <a:rPr lang="en-US" sz="3600" dirty="0" smtClean="0">
                <a:solidFill>
                  <a:schemeClr val="bg1"/>
                </a:solidFill>
              </a:rPr>
              <a:t>ATP is made during cellular respiration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E) </a:t>
            </a:r>
            <a:r>
              <a:rPr lang="en-US" sz="3600" dirty="0" smtClean="0">
                <a:solidFill>
                  <a:schemeClr val="bg1"/>
                </a:solidFill>
              </a:rPr>
              <a:t>All cells need ATP to perform cellular activities and cellular reactions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F) </a:t>
            </a:r>
            <a:r>
              <a:rPr lang="en-US" sz="3600" dirty="0" smtClean="0">
                <a:solidFill>
                  <a:schemeClr val="bg1"/>
                </a:solidFill>
              </a:rPr>
              <a:t>ATP is like a rechargeable battery!</a:t>
            </a:r>
          </a:p>
        </p:txBody>
      </p:sp>
    </p:spTree>
    <p:extLst>
      <p:ext uri="{BB962C8B-B14F-4D97-AF65-F5344CB8AC3E}">
        <p14:creationId xmlns:p14="http://schemas.microsoft.com/office/powerpoint/2010/main" val="1994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2861480"/>
            <a:ext cx="5108891" cy="3590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39" y="100941"/>
            <a:ext cx="6542213" cy="26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421</TotalTime>
  <Words>67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ATP/ADP foldable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ATP/ADP foldable</dc:title>
  <dc:creator>Mary Ann Seslar</dc:creator>
  <cp:lastModifiedBy>Mary Ann Seslar</cp:lastModifiedBy>
  <cp:revision>6</cp:revision>
  <dcterms:created xsi:type="dcterms:W3CDTF">2019-08-29T15:08:19Z</dcterms:created>
  <dcterms:modified xsi:type="dcterms:W3CDTF">2019-08-29T22:10:11Z</dcterms:modified>
</cp:coreProperties>
</file>