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2" r:id="rId7"/>
    <p:sldId id="263" r:id="rId8"/>
    <p:sldId id="264" r:id="rId9"/>
    <p:sldId id="265" r:id="rId10"/>
    <p:sldId id="266" r:id="rId11"/>
    <p:sldId id="269" r:id="rId12"/>
    <p:sldId id="267" r:id="rId13"/>
    <p:sldId id="270" r:id="rId14"/>
    <p:sldId id="261" r:id="rId15"/>
    <p:sldId id="283" r:id="rId16"/>
    <p:sldId id="284" r:id="rId17"/>
    <p:sldId id="279" r:id="rId18"/>
    <p:sldId id="281" r:id="rId19"/>
    <p:sldId id="282" r:id="rId20"/>
    <p:sldId id="280" r:id="rId21"/>
    <p:sldId id="268" r:id="rId22"/>
    <p:sldId id="271" r:id="rId23"/>
    <p:sldId id="277" r:id="rId24"/>
    <p:sldId id="276" r:id="rId25"/>
    <p:sldId id="272" r:id="rId26"/>
    <p:sldId id="273" r:id="rId27"/>
    <p:sldId id="274" r:id="rId28"/>
    <p:sldId id="275" r:id="rId29"/>
    <p:sldId id="278"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36911-46DA-4CBD-9F88-9FBE0AE049EA}" type="datetimeFigureOut">
              <a:rPr lang="en-US" smtClean="0"/>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7C1C6-3AEA-47F2-A0AA-41155FB1ECFC}" type="slidenum">
              <a:rPr lang="en-US" smtClean="0"/>
              <a:t>‹#›</a:t>
            </a:fld>
            <a:endParaRPr lang="en-US"/>
          </a:p>
        </p:txBody>
      </p:sp>
    </p:spTree>
    <p:extLst>
      <p:ext uri="{BB962C8B-B14F-4D97-AF65-F5344CB8AC3E}">
        <p14:creationId xmlns:p14="http://schemas.microsoft.com/office/powerpoint/2010/main" val="83811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7C1C6-3AEA-47F2-A0AA-41155FB1ECFC}" type="slidenum">
              <a:rPr lang="en-US" smtClean="0"/>
              <a:t>9</a:t>
            </a:fld>
            <a:endParaRPr lang="en-US"/>
          </a:p>
        </p:txBody>
      </p:sp>
    </p:spTree>
    <p:extLst>
      <p:ext uri="{BB962C8B-B14F-4D97-AF65-F5344CB8AC3E}">
        <p14:creationId xmlns:p14="http://schemas.microsoft.com/office/powerpoint/2010/main" val="182993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B7C1C6-3AEA-47F2-A0AA-41155FB1ECFC}" type="slidenum">
              <a:rPr lang="en-US" smtClean="0"/>
              <a:t>27</a:t>
            </a:fld>
            <a:endParaRPr lang="en-US"/>
          </a:p>
        </p:txBody>
      </p:sp>
    </p:spTree>
    <p:extLst>
      <p:ext uri="{BB962C8B-B14F-4D97-AF65-F5344CB8AC3E}">
        <p14:creationId xmlns:p14="http://schemas.microsoft.com/office/powerpoint/2010/main" val="128664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DA2E0E6-2A8C-403B-A05F-BD3AB157BEDC}" type="datetimeFigureOut">
              <a:rPr lang="en-US" smtClean="0"/>
              <a:t>10/1/2015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31A3143-F9C9-4232-B5A0-8B499FC85C1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2E0E6-2A8C-403B-A05F-BD3AB157BEDC}"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2E0E6-2A8C-403B-A05F-BD3AB157BEDC}"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2E0E6-2A8C-403B-A05F-BD3AB157BEDC}"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2E0E6-2A8C-403B-A05F-BD3AB157BEDC}"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A2E0E6-2A8C-403B-A05F-BD3AB157BEDC}"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A3143-F9C9-4232-B5A0-8B499FC85C1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A2E0E6-2A8C-403B-A05F-BD3AB157BEDC}"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2E0E6-2A8C-403B-A05F-BD3AB157BEDC}"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2E0E6-2A8C-403B-A05F-BD3AB157BEDC}"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DA2E0E6-2A8C-403B-A05F-BD3AB157BEDC}" type="datetimeFigureOut">
              <a:rPr lang="en-US" smtClean="0"/>
              <a:t>10/1/2015</a:t>
            </a:fld>
            <a:endParaRPr lang="en-US"/>
          </a:p>
        </p:txBody>
      </p:sp>
      <p:sp>
        <p:nvSpPr>
          <p:cNvPr id="7" name="Slide Number Placeholder 6"/>
          <p:cNvSpPr>
            <a:spLocks noGrp="1"/>
          </p:cNvSpPr>
          <p:nvPr>
            <p:ph type="sldNum" sz="quarter" idx="12"/>
          </p:nvPr>
        </p:nvSpPr>
        <p:spPr/>
        <p:txBody>
          <a:bodyPr/>
          <a:lstStyle/>
          <a:p>
            <a:fld id="{731A3143-F9C9-4232-B5A0-8B499FC85C1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2E0E6-2A8C-403B-A05F-BD3AB157BEDC}" type="datetimeFigureOut">
              <a:rPr lang="en-US" smtClean="0"/>
              <a:t>10/1/2015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31A3143-F9C9-4232-B5A0-8B499FC85C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DA2E0E6-2A8C-403B-A05F-BD3AB157BEDC}" type="datetimeFigureOut">
              <a:rPr lang="en-US" smtClean="0"/>
              <a:t>10/1/2015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31A3143-F9C9-4232-B5A0-8B499FC85C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Angular Measure</a:t>
            </a:r>
            <a:endParaRPr lang="en-US" dirty="0"/>
          </a:p>
        </p:txBody>
      </p:sp>
      <p:sp>
        <p:nvSpPr>
          <p:cNvPr id="3" name="Subtitle 2"/>
          <p:cNvSpPr>
            <a:spLocks noGrp="1"/>
          </p:cNvSpPr>
          <p:nvPr>
            <p:ph type="subTitle" idx="1"/>
          </p:nvPr>
        </p:nvSpPr>
        <p:spPr/>
        <p:txBody>
          <a:bodyPr/>
          <a:lstStyle/>
          <a:p>
            <a:r>
              <a:rPr lang="en-US" dirty="0" smtClean="0"/>
              <a:t>Measuring with angles</a:t>
            </a:r>
            <a:endParaRPr lang="en-US" dirty="0"/>
          </a:p>
        </p:txBody>
      </p:sp>
    </p:spTree>
    <p:extLst>
      <p:ext uri="{BB962C8B-B14F-4D97-AF65-F5344CB8AC3E}">
        <p14:creationId xmlns:p14="http://schemas.microsoft.com/office/powerpoint/2010/main" val="544918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024744" cy="724936"/>
          </a:xfrm>
        </p:spPr>
        <p:txBody>
          <a:bodyPr>
            <a:normAutofit fontScale="90000"/>
          </a:bodyPr>
          <a:lstStyle/>
          <a:p>
            <a:r>
              <a:rPr lang="en-US" dirty="0"/>
              <a:t>Angular measure can show:</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71800"/>
            <a:ext cx="64198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674167"/>
            <a:ext cx="8367996" cy="523220"/>
          </a:xfrm>
          <a:prstGeom prst="rect">
            <a:avLst/>
          </a:prstGeom>
          <a:noFill/>
        </p:spPr>
        <p:txBody>
          <a:bodyPr wrap="none" rtlCol="0">
            <a:spAutoFit/>
          </a:bodyPr>
          <a:lstStyle/>
          <a:p>
            <a:pPr marL="457200" indent="-457200">
              <a:buFont typeface="Arial" pitchFamily="34" charset="0"/>
              <a:buChar char="•"/>
            </a:pPr>
            <a:r>
              <a:rPr lang="en-US" sz="2800" dirty="0" smtClean="0">
                <a:solidFill>
                  <a:schemeClr val="bg2">
                    <a:lumMod val="75000"/>
                  </a:schemeClr>
                </a:solidFill>
              </a:rPr>
              <a:t>The apparent diameter of a celestial object.</a:t>
            </a:r>
            <a:endParaRPr lang="en-US" sz="2800" dirty="0">
              <a:solidFill>
                <a:schemeClr val="bg2">
                  <a:lumMod val="75000"/>
                </a:schemeClr>
              </a:solidFill>
            </a:endParaRPr>
          </a:p>
        </p:txBody>
      </p:sp>
      <p:sp>
        <p:nvSpPr>
          <p:cNvPr id="5" name="Oval 4"/>
          <p:cNvSpPr/>
          <p:nvPr/>
        </p:nvSpPr>
        <p:spPr>
          <a:xfrm rot="20030855">
            <a:off x="2667000" y="2971800"/>
            <a:ext cx="7620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 idx="2"/>
            <a:endCxn id="5" idx="2"/>
          </p:cNvCxnSpPr>
          <p:nvPr/>
        </p:nvCxnSpPr>
        <p:spPr>
          <a:xfrm flipH="1" flipV="1">
            <a:off x="2706005" y="3368330"/>
            <a:ext cx="1475470" cy="2791170"/>
          </a:xfrm>
          <a:prstGeom prst="line">
            <a:avLst/>
          </a:prstGeom>
          <a:ln w="25400">
            <a:solidFill>
              <a:schemeClr val="accent1">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 idx="2"/>
            <a:endCxn id="5" idx="6"/>
          </p:cNvCxnSpPr>
          <p:nvPr/>
        </p:nvCxnSpPr>
        <p:spPr>
          <a:xfrm flipH="1" flipV="1">
            <a:off x="3389995" y="3032470"/>
            <a:ext cx="791480" cy="3127030"/>
          </a:xfrm>
          <a:prstGeom prst="line">
            <a:avLst/>
          </a:prstGeom>
          <a:ln w="25400">
            <a:solidFill>
              <a:schemeClr val="accent1">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05247" y="2663138"/>
            <a:ext cx="590226" cy="369332"/>
          </a:xfrm>
          <a:prstGeom prst="rect">
            <a:avLst/>
          </a:prstGeom>
          <a:noFill/>
        </p:spPr>
        <p:txBody>
          <a:bodyPr wrap="none" rtlCol="0">
            <a:spAutoFit/>
          </a:bodyPr>
          <a:lstStyle/>
          <a:p>
            <a:r>
              <a:rPr lang="en-US" dirty="0" smtClean="0"/>
              <a:t>7.5º</a:t>
            </a:r>
            <a:endParaRPr lang="en-US" dirty="0"/>
          </a:p>
        </p:txBody>
      </p:sp>
    </p:spTree>
    <p:extLst>
      <p:ext uri="{BB962C8B-B14F-4D97-AF65-F5344CB8AC3E}">
        <p14:creationId xmlns:p14="http://schemas.microsoft.com/office/powerpoint/2010/main" val="29366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572536"/>
          </a:xfrm>
        </p:spPr>
        <p:txBody>
          <a:bodyPr>
            <a:normAutofit fontScale="90000"/>
          </a:bodyPr>
          <a:lstStyle/>
          <a:p>
            <a:r>
              <a:rPr lang="en-US" dirty="0" smtClean="0"/>
              <a:t>Subtend</a:t>
            </a:r>
            <a:endParaRPr lang="en-US" dirty="0"/>
          </a:p>
        </p:txBody>
      </p:sp>
      <p:sp>
        <p:nvSpPr>
          <p:cNvPr id="6" name="Rectangle 5"/>
          <p:cNvSpPr/>
          <p:nvPr/>
        </p:nvSpPr>
        <p:spPr>
          <a:xfrm>
            <a:off x="1219199" y="1447800"/>
            <a:ext cx="6881759" cy="2677656"/>
          </a:xfrm>
          <a:prstGeom prst="rect">
            <a:avLst/>
          </a:prstGeom>
        </p:spPr>
        <p:txBody>
          <a:bodyPr wrap="square">
            <a:spAutoFit/>
          </a:bodyPr>
          <a:lstStyle/>
          <a:p>
            <a:r>
              <a:rPr lang="en-US" sz="2400" dirty="0" smtClean="0">
                <a:effectLst/>
              </a:rPr>
              <a:t>sub·tend</a:t>
            </a:r>
          </a:p>
          <a:p>
            <a:r>
              <a:rPr lang="en-US" sz="2400" dirty="0" smtClean="0"/>
              <a:t>səbˈtend/</a:t>
            </a:r>
          </a:p>
          <a:p>
            <a:endParaRPr lang="en-US" sz="2400" dirty="0" smtClean="0"/>
          </a:p>
          <a:p>
            <a:r>
              <a:rPr lang="en-US" sz="2400" dirty="0" smtClean="0"/>
              <a:t>verb:  </a:t>
            </a:r>
            <a:r>
              <a:rPr lang="en-US" sz="2400" b="1" dirty="0" smtClean="0">
                <a:effectLst/>
              </a:rPr>
              <a:t>1</a:t>
            </a:r>
            <a:r>
              <a:rPr lang="en-US" sz="2400" dirty="0" smtClean="0">
                <a:effectLst/>
              </a:rPr>
              <a:t>. (of a line, arc, or figure) </a:t>
            </a:r>
            <a:r>
              <a:rPr lang="en-US" sz="2400" b="1" i="1" dirty="0" smtClean="0">
                <a:effectLst/>
              </a:rPr>
              <a:t>to form an angle at a particular point </a:t>
            </a:r>
            <a:r>
              <a:rPr lang="en-US" sz="2400" dirty="0" smtClean="0">
                <a:effectLst/>
              </a:rPr>
              <a:t>when straight lines from an object’s extremities are joined at that point.</a:t>
            </a:r>
            <a:endParaRPr lang="en-US" sz="2400" dirty="0">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5205359" cy="195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806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572536"/>
          </a:xfrm>
        </p:spPr>
        <p:txBody>
          <a:bodyPr>
            <a:normAutofit fontScale="90000"/>
          </a:bodyPr>
          <a:lstStyle/>
          <a:p>
            <a:r>
              <a:rPr lang="en-US" dirty="0" smtClean="0"/>
              <a:t>Angular measure of the moon</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473460" cy="422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7000" y="4419600"/>
            <a:ext cx="5553123" cy="1200329"/>
          </a:xfrm>
          <a:prstGeom prst="rect">
            <a:avLst/>
          </a:prstGeom>
          <a:noFill/>
        </p:spPr>
        <p:txBody>
          <a:bodyPr wrap="none" rtlCol="0">
            <a:spAutoFit/>
          </a:bodyPr>
          <a:lstStyle/>
          <a:p>
            <a:r>
              <a:rPr lang="en-US" sz="2400" dirty="0" smtClean="0">
                <a:solidFill>
                  <a:schemeClr val="bg1"/>
                </a:solidFill>
              </a:rPr>
              <a:t>How many degrees does the moon </a:t>
            </a:r>
          </a:p>
          <a:p>
            <a:r>
              <a:rPr lang="en-US" sz="2400" dirty="0">
                <a:solidFill>
                  <a:schemeClr val="bg1"/>
                </a:solidFill>
              </a:rPr>
              <a:t>	</a:t>
            </a:r>
            <a:r>
              <a:rPr lang="en-US" sz="2400" dirty="0" smtClean="0">
                <a:solidFill>
                  <a:schemeClr val="bg1"/>
                </a:solidFill>
              </a:rPr>
              <a:t>subtend? </a:t>
            </a:r>
          </a:p>
          <a:p>
            <a:r>
              <a:rPr lang="en-US" sz="2400" dirty="0" smtClean="0">
                <a:solidFill>
                  <a:schemeClr val="bg1"/>
                </a:solidFill>
              </a:rPr>
              <a:t>Write your guess down.</a:t>
            </a:r>
            <a:endParaRPr lang="en-US" sz="2400" dirty="0">
              <a:solidFill>
                <a:schemeClr val="bg1"/>
              </a:solidFill>
            </a:endParaRPr>
          </a:p>
        </p:txBody>
      </p:sp>
      <p:sp>
        <p:nvSpPr>
          <p:cNvPr id="5" name="Rectangle 4"/>
          <p:cNvSpPr/>
          <p:nvPr/>
        </p:nvSpPr>
        <p:spPr>
          <a:xfrm>
            <a:off x="1049369" y="1676400"/>
            <a:ext cx="4572000" cy="830997"/>
          </a:xfrm>
          <a:prstGeom prst="rect">
            <a:avLst/>
          </a:prstGeom>
        </p:spPr>
        <p:txBody>
          <a:bodyPr>
            <a:spAutoFit/>
          </a:bodyPr>
          <a:lstStyle/>
          <a:p>
            <a:r>
              <a:rPr lang="en-US" sz="2400" dirty="0" smtClean="0">
                <a:solidFill>
                  <a:schemeClr val="bg1"/>
                </a:solidFill>
              </a:rPr>
              <a:t>How many degrees in diameter is the moon? </a:t>
            </a:r>
          </a:p>
        </p:txBody>
      </p:sp>
    </p:spTree>
    <p:extLst>
      <p:ext uri="{BB962C8B-B14F-4D97-AF65-F5344CB8AC3E}">
        <p14:creationId xmlns:p14="http://schemas.microsoft.com/office/powerpoint/2010/main" val="3140366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10" y="762000"/>
            <a:ext cx="798524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68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024744" cy="572536"/>
          </a:xfrm>
        </p:spPr>
        <p:txBody>
          <a:bodyPr>
            <a:normAutofit fontScale="90000"/>
          </a:bodyPr>
          <a:lstStyle/>
          <a:p>
            <a:r>
              <a:rPr lang="en-US" dirty="0"/>
              <a:t>Angular measure of the moon</a:t>
            </a:r>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116"/>
          <a:stretch/>
        </p:blipFill>
        <p:spPr bwMode="auto">
          <a:xfrm>
            <a:off x="1524000" y="1114502"/>
            <a:ext cx="6544340" cy="522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46149" y="1295399"/>
            <a:ext cx="4132863" cy="954107"/>
          </a:xfrm>
          <a:prstGeom prst="rect">
            <a:avLst/>
          </a:prstGeom>
          <a:noFill/>
        </p:spPr>
        <p:txBody>
          <a:bodyPr wrap="none" rtlCol="0">
            <a:spAutoFit/>
          </a:bodyPr>
          <a:lstStyle/>
          <a:p>
            <a:r>
              <a:rPr lang="en-US" sz="2800" dirty="0" smtClean="0"/>
              <a:t>0.5º or ½º how many </a:t>
            </a:r>
          </a:p>
          <a:p>
            <a:r>
              <a:rPr lang="en-US" sz="2800" dirty="0" smtClean="0"/>
              <a:t>arc minutes (‘) is that? </a:t>
            </a:r>
            <a:endParaRPr lang="en-US" sz="2800" dirty="0"/>
          </a:p>
        </p:txBody>
      </p:sp>
      <p:sp>
        <p:nvSpPr>
          <p:cNvPr id="6" name="Rectangle 5"/>
          <p:cNvSpPr/>
          <p:nvPr/>
        </p:nvSpPr>
        <p:spPr>
          <a:xfrm>
            <a:off x="5181600" y="2438400"/>
            <a:ext cx="2362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63078" y="3544818"/>
            <a:ext cx="2473754" cy="923330"/>
          </a:xfrm>
          <a:prstGeom prst="rect">
            <a:avLst/>
          </a:prstGeom>
          <a:noFill/>
        </p:spPr>
        <p:txBody>
          <a:bodyPr wrap="none" rtlCol="0">
            <a:spAutoFit/>
          </a:bodyPr>
          <a:lstStyle/>
          <a:p>
            <a:r>
              <a:rPr lang="el-GR" i="1" dirty="0" smtClean="0"/>
              <a:t>θ</a:t>
            </a:r>
            <a:r>
              <a:rPr lang="en-US" dirty="0" smtClean="0"/>
              <a:t> is the Greek letter </a:t>
            </a:r>
          </a:p>
          <a:p>
            <a:r>
              <a:rPr lang="en-US" dirty="0" smtClean="0"/>
              <a:t>‘theta’.  It means </a:t>
            </a:r>
          </a:p>
          <a:p>
            <a:r>
              <a:rPr lang="en-US" dirty="0" smtClean="0"/>
              <a:t>“unknown angle”</a:t>
            </a:r>
            <a:endParaRPr lang="en-US" dirty="0"/>
          </a:p>
        </p:txBody>
      </p:sp>
    </p:spTree>
    <p:extLst>
      <p:ext uri="{BB962C8B-B14F-4D97-AF65-F5344CB8AC3E}">
        <p14:creationId xmlns:p14="http://schemas.microsoft.com/office/powerpoint/2010/main" val="108759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seslar1\AppData\Local\Temp\Orbitalaltitud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1" y="1981199"/>
            <a:ext cx="9317937"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85800" y="533400"/>
            <a:ext cx="7024744" cy="1143000"/>
          </a:xfrm>
        </p:spPr>
        <p:txBody>
          <a:bodyPr>
            <a:normAutofit fontScale="90000"/>
          </a:bodyPr>
          <a:lstStyle/>
          <a:p>
            <a:pPr algn="ctr"/>
            <a:r>
              <a:rPr lang="en-US" dirty="0" smtClean="0"/>
              <a:t>Orbital Altitudes of Some Earth Satellites</a:t>
            </a:r>
            <a:endParaRPr lang="en-US" dirty="0"/>
          </a:p>
        </p:txBody>
      </p:sp>
      <p:sp>
        <p:nvSpPr>
          <p:cNvPr id="5" name="Content Placeholder 4"/>
          <p:cNvSpPr>
            <a:spLocks noGrp="1"/>
          </p:cNvSpPr>
          <p:nvPr>
            <p:ph idx="1"/>
          </p:nvPr>
        </p:nvSpPr>
        <p:spPr>
          <a:xfrm>
            <a:off x="762000" y="5410200"/>
            <a:ext cx="7696200" cy="422429"/>
          </a:xfrm>
        </p:spPr>
        <p:txBody>
          <a:bodyPr>
            <a:normAutofit fontScale="25000" lnSpcReduction="20000"/>
          </a:bodyPr>
          <a:lstStyle/>
          <a:p>
            <a:r>
              <a:rPr lang="en-US" sz="9600" dirty="0" smtClean="0"/>
              <a:t>The scale distance between the Earth and Moon</a:t>
            </a:r>
          </a:p>
          <a:p>
            <a:r>
              <a:rPr lang="en-US" dirty="0"/>
              <a:t>"</a:t>
            </a:r>
            <a:r>
              <a:rPr lang="en-US" sz="4400" dirty="0" err="1"/>
              <a:t>Orbitalaltitudes</a:t>
            </a:r>
            <a:r>
              <a:rPr lang="en-US" sz="4400" dirty="0"/>
              <a:t>" by </a:t>
            </a:r>
            <a:r>
              <a:rPr lang="en-US" sz="4400" dirty="0" err="1"/>
              <a:t>Rrakanishu</a:t>
            </a:r>
            <a:r>
              <a:rPr lang="en-US" sz="4400" dirty="0"/>
              <a:t> - Own work. Licensed under GFDL via Wikimedia Commons - http://commons.wikimedia.org/wiki/File:Orbitalaltitudes.jpg#mediaviewer/File:Orbitalaltitudes.jpg</a:t>
            </a:r>
            <a:endParaRPr lang="en-US" dirty="0"/>
          </a:p>
        </p:txBody>
      </p:sp>
    </p:spTree>
    <p:extLst>
      <p:ext uri="{BB962C8B-B14F-4D97-AF65-F5344CB8AC3E}">
        <p14:creationId xmlns:p14="http://schemas.microsoft.com/office/powerpoint/2010/main" val="1562613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seslar1\AppData\Local\Temp\Orbitalaltitudes-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091"/>
          <a:stretch/>
        </p:blipFill>
        <p:spPr bwMode="auto">
          <a:xfrm>
            <a:off x="914400" y="228600"/>
            <a:ext cx="7162800" cy="644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1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838200"/>
            <a:ext cx="7024744" cy="1332464"/>
          </a:xfrm>
        </p:spPr>
        <p:txBody>
          <a:bodyPr>
            <a:normAutofit fontScale="90000"/>
          </a:bodyPr>
          <a:lstStyle/>
          <a:p>
            <a:r>
              <a:rPr lang="en-US" sz="3100" b="1" dirty="0"/>
              <a:t>This is What the Sky Would Look Like if the Moon Was at the Same Distance as the </a:t>
            </a:r>
            <a:r>
              <a:rPr lang="en-US" sz="3100" b="1" dirty="0" smtClean="0"/>
              <a:t>ISS.</a:t>
            </a:r>
            <a:endParaRPr lang="en-US" dirty="0"/>
          </a:p>
        </p:txBody>
      </p:sp>
      <p:pic>
        <p:nvPicPr>
          <p:cNvPr id="1026" name="Picture 2" descr="http://petapixel.com/assets/uploads/2013/10/moonri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315200" cy="412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06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0" y="838200"/>
            <a:ext cx="7024744" cy="1332464"/>
          </a:xfrm>
        </p:spPr>
        <p:txBody>
          <a:bodyPr>
            <a:normAutofit fontScale="90000"/>
          </a:bodyPr>
          <a:lstStyle/>
          <a:p>
            <a:r>
              <a:rPr lang="en-US" sz="3100" dirty="0"/>
              <a:t>What would happen if the Moon was replaced by other planets in the Solar System</a:t>
            </a:r>
            <a:r>
              <a:rPr lang="en-US" sz="3100" dirty="0" smtClean="0"/>
              <a:t>?</a:t>
            </a:r>
            <a:endParaRPr lang="en-US" dirty="0"/>
          </a:p>
        </p:txBody>
      </p:sp>
      <p:sp>
        <p:nvSpPr>
          <p:cNvPr id="4" name="Content Placeholder 3"/>
          <p:cNvSpPr>
            <a:spLocks noGrp="1"/>
          </p:cNvSpPr>
          <p:nvPr>
            <p:ph idx="1"/>
          </p:nvPr>
        </p:nvSpPr>
        <p:spPr/>
        <p:txBody>
          <a:bodyPr>
            <a:normAutofit fontScale="92500"/>
          </a:bodyPr>
          <a:lstStyle/>
          <a:p>
            <a:r>
              <a:rPr lang="en-US" dirty="0" smtClean="0"/>
              <a:t>Yes, in actuality probably a devastating gravitational tug resulting in the deaths of billions, or worse, as the oceans suddenly rise up and flood the Earth, our air is tugged from the atmosphere and we fly towards our new </a:t>
            </a:r>
            <a:r>
              <a:rPr lang="en-US" dirty="0" err="1" smtClean="0"/>
              <a:t>neighbour</a:t>
            </a:r>
            <a:r>
              <a:rPr lang="en-US" dirty="0" smtClean="0"/>
              <a:t>, screaming and burning as we go.</a:t>
            </a:r>
          </a:p>
          <a:p>
            <a:r>
              <a:rPr lang="en-US" dirty="0" smtClean="0"/>
              <a:t>But </a:t>
            </a:r>
            <a:r>
              <a:rPr lang="en-US" dirty="0"/>
              <a:t>what would it </a:t>
            </a:r>
            <a:r>
              <a:rPr lang="en-US" i="1" dirty="0"/>
              <a:t>look</a:t>
            </a:r>
            <a:r>
              <a:rPr lang="en-US" dirty="0"/>
              <a:t> like just before that happened?</a:t>
            </a:r>
          </a:p>
          <a:p>
            <a:r>
              <a:rPr lang="en-US" i="1" dirty="0"/>
              <a:t>Kind of cool.</a:t>
            </a:r>
            <a:endParaRPr lang="en-US" dirty="0"/>
          </a:p>
          <a:p>
            <a:endParaRPr lang="en-US" dirty="0"/>
          </a:p>
        </p:txBody>
      </p:sp>
    </p:spTree>
    <p:extLst>
      <p:ext uri="{BB962C8B-B14F-4D97-AF65-F5344CB8AC3E}">
        <p14:creationId xmlns:p14="http://schemas.microsoft.com/office/powerpoint/2010/main" val="3857690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What would Saturn look like if it was the same distance from Earth as the moon.</a:t>
            </a:r>
            <a:endParaRPr lang="en-US" sz="3200" dirty="0"/>
          </a:p>
        </p:txBody>
      </p:sp>
      <p:pic>
        <p:nvPicPr>
          <p:cNvPr id="3074" name="Picture 2" descr="http://i0.huffpost.com/gen/1056077/thumbs/s-SKY-PLANETS-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5999"/>
            <a:ext cx="5791200" cy="423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01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24744" cy="648736"/>
          </a:xfrm>
        </p:spPr>
        <p:txBody>
          <a:bodyPr>
            <a:normAutofit fontScale="90000"/>
          </a:bodyPr>
          <a:lstStyle/>
          <a:p>
            <a:r>
              <a:rPr lang="en-US" dirty="0" smtClean="0"/>
              <a:t>Angular Measure</a:t>
            </a:r>
            <a:endParaRPr lang="en-US" dirty="0"/>
          </a:p>
        </p:txBody>
      </p:sp>
      <p:sp>
        <p:nvSpPr>
          <p:cNvPr id="3" name="Content Placeholder 2"/>
          <p:cNvSpPr>
            <a:spLocks noGrp="1"/>
          </p:cNvSpPr>
          <p:nvPr>
            <p:ph idx="1"/>
          </p:nvPr>
        </p:nvSpPr>
        <p:spPr>
          <a:xfrm>
            <a:off x="1043492" y="1219200"/>
            <a:ext cx="6777317" cy="4613429"/>
          </a:xfrm>
        </p:spPr>
        <p:txBody>
          <a:bodyPr>
            <a:normAutofit lnSpcReduction="10000"/>
          </a:bodyPr>
          <a:lstStyle/>
          <a:p>
            <a:r>
              <a:rPr lang="en-US" dirty="0" smtClean="0"/>
              <a:t>Angular measure is used to find </a:t>
            </a:r>
            <a:r>
              <a:rPr lang="en-US" i="1" u="sng" dirty="0" smtClean="0"/>
              <a:t>apparent</a:t>
            </a:r>
            <a:r>
              <a:rPr lang="en-US" dirty="0" smtClean="0"/>
              <a:t> distance between objects in the sky</a:t>
            </a:r>
            <a:r>
              <a:rPr lang="en-US" dirty="0" smtClean="0">
                <a:solidFill>
                  <a:schemeClr val="bg2">
                    <a:lumMod val="50000"/>
                  </a:schemeClr>
                </a:solidFill>
              </a:rPr>
              <a:t>. </a:t>
            </a:r>
            <a:r>
              <a:rPr lang="en-US" b="1" dirty="0" smtClean="0">
                <a:solidFill>
                  <a:schemeClr val="bg2">
                    <a:lumMod val="50000"/>
                  </a:schemeClr>
                </a:solidFill>
              </a:rPr>
              <a:t>(This is NOT used to measure distance </a:t>
            </a:r>
            <a:r>
              <a:rPr lang="en-US" b="1" i="1" u="sng" dirty="0" smtClean="0">
                <a:solidFill>
                  <a:schemeClr val="bg2">
                    <a:lumMod val="50000"/>
                  </a:schemeClr>
                </a:solidFill>
              </a:rPr>
              <a:t>from</a:t>
            </a:r>
            <a:r>
              <a:rPr lang="en-US" b="1" dirty="0" smtClean="0">
                <a:solidFill>
                  <a:schemeClr val="bg2">
                    <a:lumMod val="50000"/>
                  </a:schemeClr>
                </a:solidFill>
              </a:rPr>
              <a:t> earth!) </a:t>
            </a:r>
          </a:p>
          <a:p>
            <a:r>
              <a:rPr lang="en-US" dirty="0" smtClean="0">
                <a:solidFill>
                  <a:schemeClr val="tx1"/>
                </a:solidFill>
              </a:rPr>
              <a:t>Angular measure is also used to measure the </a:t>
            </a:r>
            <a:r>
              <a:rPr lang="en-US" i="1" u="sng" dirty="0"/>
              <a:t>apparent </a:t>
            </a:r>
            <a:r>
              <a:rPr lang="en-US" dirty="0" smtClean="0">
                <a:solidFill>
                  <a:schemeClr val="tx1"/>
                </a:solidFill>
              </a:rPr>
              <a:t>size of objects in the sky.  It is used to measure, planets, stars, moons, asteroids, nebulae, galaxies and constellations.</a:t>
            </a:r>
          </a:p>
          <a:p>
            <a:r>
              <a:rPr lang="en-US" dirty="0" smtClean="0">
                <a:solidFill>
                  <a:schemeClr val="tx1"/>
                </a:solidFill>
              </a:rPr>
              <a:t>Remember, angular measure is </a:t>
            </a:r>
            <a:r>
              <a:rPr lang="en-US" b="1" i="1" u="sng" dirty="0" smtClean="0">
                <a:solidFill>
                  <a:schemeClr val="bg2">
                    <a:lumMod val="50000"/>
                  </a:schemeClr>
                </a:solidFill>
              </a:rPr>
              <a:t>apparent size and distance</a:t>
            </a:r>
            <a:r>
              <a:rPr lang="en-US" dirty="0" smtClean="0">
                <a:solidFill>
                  <a:schemeClr val="tx1"/>
                </a:solidFill>
              </a:rPr>
              <a:t>.  It is only what it </a:t>
            </a:r>
            <a:r>
              <a:rPr lang="en-US" i="1" u="sng" dirty="0" smtClean="0">
                <a:solidFill>
                  <a:schemeClr val="tx1"/>
                </a:solidFill>
              </a:rPr>
              <a:t>seems </a:t>
            </a:r>
            <a:r>
              <a:rPr lang="en-US" dirty="0" smtClean="0">
                <a:solidFill>
                  <a:schemeClr val="tx1"/>
                </a:solidFill>
              </a:rPr>
              <a:t>from the viewpoint of the observer. </a:t>
            </a:r>
            <a:r>
              <a:rPr lang="en-US" b="1" i="1" dirty="0" smtClean="0">
                <a:solidFill>
                  <a:schemeClr val="bg2">
                    <a:lumMod val="50000"/>
                  </a:schemeClr>
                </a:solidFill>
                <a:latin typeface="Batang" pitchFamily="18" charset="-127"/>
                <a:ea typeface="Batang" pitchFamily="18" charset="-127"/>
              </a:rPr>
              <a:t>It is not real size or distance!</a:t>
            </a:r>
            <a:endParaRPr lang="en-US" b="1" i="1" dirty="0">
              <a:solidFill>
                <a:schemeClr val="bg2">
                  <a:lumMod val="50000"/>
                </a:schemeClr>
              </a:solidFill>
              <a:latin typeface="Batang" pitchFamily="18" charset="-127"/>
              <a:ea typeface="Batang" pitchFamily="18" charset="-127"/>
            </a:endParaRPr>
          </a:p>
        </p:txBody>
      </p:sp>
      <p:sp>
        <p:nvSpPr>
          <p:cNvPr id="4" name="Oval 3"/>
          <p:cNvSpPr/>
          <p:nvPr/>
        </p:nvSpPr>
        <p:spPr>
          <a:xfrm>
            <a:off x="2819400" y="3581400"/>
            <a:ext cx="1447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3230653"/>
            <a:ext cx="1067921" cy="646331"/>
          </a:xfrm>
          <a:prstGeom prst="rect">
            <a:avLst/>
          </a:prstGeom>
          <a:noFill/>
          <a:ln>
            <a:solidFill>
              <a:schemeClr val="accent1">
                <a:lumMod val="75000"/>
              </a:schemeClr>
            </a:solidFill>
          </a:ln>
        </p:spPr>
        <p:txBody>
          <a:bodyPr wrap="none" rtlCol="0">
            <a:spAutoFit/>
          </a:bodyPr>
          <a:lstStyle/>
          <a:p>
            <a:r>
              <a:rPr lang="en-US" dirty="0" smtClean="0"/>
              <a:t>Plural of</a:t>
            </a:r>
          </a:p>
          <a:p>
            <a:r>
              <a:rPr lang="en-US" dirty="0" smtClean="0"/>
              <a:t> nebula</a:t>
            </a:r>
            <a:endParaRPr lang="en-US" dirty="0"/>
          </a:p>
        </p:txBody>
      </p:sp>
      <p:cxnSp>
        <p:nvCxnSpPr>
          <p:cNvPr id="7" name="Straight Connector 6"/>
          <p:cNvCxnSpPr>
            <a:stCxn id="5" idx="3"/>
          </p:cNvCxnSpPr>
          <p:nvPr/>
        </p:nvCxnSpPr>
        <p:spPr>
          <a:xfrm>
            <a:off x="1220321" y="3553819"/>
            <a:ext cx="1599079" cy="2561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0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024744" cy="1143000"/>
          </a:xfrm>
        </p:spPr>
        <p:txBody>
          <a:bodyPr>
            <a:noAutofit/>
          </a:bodyPr>
          <a:lstStyle/>
          <a:p>
            <a:r>
              <a:rPr lang="en-US" sz="2800" dirty="0"/>
              <a:t>What Jupiter would look like if it were the moon's distance away from Earth.</a:t>
            </a:r>
          </a:p>
        </p:txBody>
      </p:sp>
      <p:pic>
        <p:nvPicPr>
          <p:cNvPr id="2050" name="Picture 2" descr="http://i.huffpost.com/gadgets/slideshows/306624/slide_306624_2652897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11341" cy="508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86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024744" cy="1143000"/>
          </a:xfrm>
        </p:spPr>
        <p:txBody>
          <a:bodyPr>
            <a:normAutofit fontScale="90000"/>
          </a:bodyPr>
          <a:lstStyle/>
          <a:p>
            <a:r>
              <a:rPr lang="en-US" dirty="0" smtClean="0"/>
              <a:t>Instruments used to measure angles of celestial objects</a:t>
            </a:r>
            <a:endParaRPr lang="en-US" dirty="0"/>
          </a:p>
        </p:txBody>
      </p:sp>
      <p:sp>
        <p:nvSpPr>
          <p:cNvPr id="3" name="Content Placeholder 2"/>
          <p:cNvSpPr>
            <a:spLocks noGrp="1"/>
          </p:cNvSpPr>
          <p:nvPr>
            <p:ph idx="1"/>
          </p:nvPr>
        </p:nvSpPr>
        <p:spPr>
          <a:xfrm>
            <a:off x="762000" y="1828800"/>
            <a:ext cx="6777317" cy="495748"/>
          </a:xfrm>
        </p:spPr>
        <p:txBody>
          <a:bodyPr/>
          <a:lstStyle/>
          <a:p>
            <a:r>
              <a:rPr lang="en-US" dirty="0" smtClean="0"/>
              <a:t>Sextant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6096000" cy="409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577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1676400"/>
            <a:ext cx="4742535" cy="479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428624"/>
            <a:ext cx="3167743"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3429000"/>
            <a:ext cx="315365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630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73" y="533400"/>
            <a:ext cx="7024744" cy="496336"/>
          </a:xfrm>
        </p:spPr>
        <p:txBody>
          <a:bodyPr>
            <a:normAutofit fontScale="90000"/>
          </a:bodyPr>
          <a:lstStyle/>
          <a:p>
            <a:r>
              <a:rPr lang="en-US" dirty="0" smtClean="0"/>
              <a:t>Nautical Almanac</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19" y="914400"/>
            <a:ext cx="7722281" cy="559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443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62000"/>
            <a:ext cx="4993292" cy="5158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195" y="1828800"/>
            <a:ext cx="28575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009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44251"/>
            <a:ext cx="5791200" cy="397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685800"/>
            <a:ext cx="7024744" cy="1143000"/>
          </a:xfrm>
        </p:spPr>
        <p:txBody>
          <a:bodyPr>
            <a:normAutofit fontScale="90000"/>
          </a:bodyPr>
          <a:lstStyle/>
          <a:p>
            <a:r>
              <a:rPr lang="en-US" dirty="0"/>
              <a:t>Instruments used to measure angles of celestial objects</a:t>
            </a:r>
          </a:p>
        </p:txBody>
      </p:sp>
      <p:sp>
        <p:nvSpPr>
          <p:cNvPr id="3" name="Content Placeholder 2"/>
          <p:cNvSpPr>
            <a:spLocks noGrp="1"/>
          </p:cNvSpPr>
          <p:nvPr>
            <p:ph idx="1"/>
          </p:nvPr>
        </p:nvSpPr>
        <p:spPr>
          <a:xfrm>
            <a:off x="1043492" y="1828801"/>
            <a:ext cx="6777317" cy="457200"/>
          </a:xfrm>
        </p:spPr>
        <p:txBody>
          <a:bodyPr/>
          <a:lstStyle/>
          <a:p>
            <a:r>
              <a:rPr lang="en-US" dirty="0" smtClean="0"/>
              <a:t>Astrolabe</a:t>
            </a:r>
          </a:p>
          <a:p>
            <a:endParaRPr lang="en-US" dirty="0"/>
          </a:p>
        </p:txBody>
      </p:sp>
    </p:spTree>
    <p:extLst>
      <p:ext uri="{BB962C8B-B14F-4D97-AF65-F5344CB8AC3E}">
        <p14:creationId xmlns:p14="http://schemas.microsoft.com/office/powerpoint/2010/main" val="3495908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2976563" cy="29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990600"/>
            <a:ext cx="1830950" cy="523220"/>
          </a:xfrm>
          <a:prstGeom prst="rect">
            <a:avLst/>
          </a:prstGeom>
          <a:noFill/>
        </p:spPr>
        <p:txBody>
          <a:bodyPr wrap="none" rtlCol="0">
            <a:spAutoFit/>
          </a:bodyPr>
          <a:lstStyle/>
          <a:p>
            <a:r>
              <a:rPr lang="en-US" sz="2800" dirty="0" smtClean="0"/>
              <a:t>astrolabe</a:t>
            </a:r>
            <a:endParaRPr lang="en-US" sz="2800"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428" y="2438400"/>
            <a:ext cx="2709862" cy="399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290" y="962247"/>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501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1143000"/>
          </a:xfrm>
        </p:spPr>
        <p:txBody>
          <a:bodyPr>
            <a:normAutofit fontScale="90000"/>
          </a:bodyPr>
          <a:lstStyle/>
          <a:p>
            <a:r>
              <a:rPr lang="en-US" dirty="0"/>
              <a:t>Instruments used to measure </a:t>
            </a:r>
            <a:r>
              <a:rPr lang="en-US" dirty="0" smtClean="0"/>
              <a:t>angles</a:t>
            </a:r>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1"/>
            <a:ext cx="401568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752601"/>
            <a:ext cx="3343828" cy="255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37153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7650" y="3900045"/>
            <a:ext cx="16383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817" y="4690620"/>
            <a:ext cx="22955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8773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724936"/>
          </a:xfrm>
        </p:spPr>
        <p:txBody>
          <a:bodyPr/>
          <a:lstStyle/>
          <a:p>
            <a:r>
              <a:rPr lang="en-US" dirty="0" smtClean="0"/>
              <a:t>Inclinometer</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62200"/>
            <a:ext cx="5496644" cy="369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85" y="1486416"/>
            <a:ext cx="2788554" cy="216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86" y="3654756"/>
            <a:ext cx="2695714" cy="278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44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Finish Your Notes</a:t>
            </a:r>
            <a:endParaRPr lang="en-US" b="1" dirty="0"/>
          </a:p>
        </p:txBody>
      </p:sp>
      <p:sp>
        <p:nvSpPr>
          <p:cNvPr id="5" name="Subtitle 4"/>
          <p:cNvSpPr>
            <a:spLocks noGrp="1"/>
          </p:cNvSpPr>
          <p:nvPr>
            <p:ph type="subTitle" idx="1"/>
          </p:nvPr>
        </p:nvSpPr>
        <p:spPr/>
        <p:txBody>
          <a:bodyPr>
            <a:normAutofit lnSpcReduction="10000"/>
          </a:bodyPr>
          <a:lstStyle/>
          <a:p>
            <a:pPr marL="285750" indent="-285750">
              <a:buFont typeface="Arial" pitchFamily="34" charset="0"/>
              <a:buChar char="•"/>
            </a:pPr>
            <a:r>
              <a:rPr lang="en-US" dirty="0" smtClean="0"/>
              <a:t>Annotations</a:t>
            </a:r>
          </a:p>
          <a:p>
            <a:pPr marL="285750" indent="-285750">
              <a:buFont typeface="Arial" pitchFamily="34" charset="0"/>
              <a:buChar char="•"/>
            </a:pPr>
            <a:r>
              <a:rPr lang="en-US" dirty="0" smtClean="0"/>
              <a:t>Color-coding</a:t>
            </a:r>
          </a:p>
          <a:p>
            <a:pPr marL="285750" indent="-285750">
              <a:buFont typeface="Arial" pitchFamily="34" charset="0"/>
              <a:buChar char="•"/>
            </a:pPr>
            <a:r>
              <a:rPr lang="en-US" dirty="0" smtClean="0"/>
              <a:t>Summary </a:t>
            </a:r>
          </a:p>
          <a:p>
            <a:pPr marL="285750" indent="-285750">
              <a:buFont typeface="Arial" pitchFamily="34" charset="0"/>
              <a:buChar char="•"/>
            </a:pPr>
            <a:r>
              <a:rPr lang="en-US" dirty="0" smtClean="0"/>
              <a:t>Response</a:t>
            </a:r>
            <a:endParaRPr lang="en-US" dirty="0"/>
          </a:p>
        </p:txBody>
      </p:sp>
    </p:spTree>
    <p:extLst>
      <p:ext uri="{BB962C8B-B14F-4D97-AF65-F5344CB8AC3E}">
        <p14:creationId xmlns:p14="http://schemas.microsoft.com/office/powerpoint/2010/main" val="1478248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85214"/>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14400" y="304800"/>
            <a:ext cx="7024744" cy="1143000"/>
          </a:xfrm>
        </p:spPr>
        <p:txBody>
          <a:bodyPr>
            <a:normAutofit/>
          </a:bodyPr>
          <a:lstStyle/>
          <a:p>
            <a:r>
              <a:rPr lang="en-US" dirty="0" smtClean="0"/>
              <a:t>Arc Degrees </a:t>
            </a:r>
            <a:br>
              <a:rPr lang="en-US" dirty="0" smtClean="0"/>
            </a:br>
            <a:r>
              <a:rPr lang="en-US" sz="2400" dirty="0" smtClean="0"/>
              <a:t>Degrees in a circle, sphere, or angle</a:t>
            </a:r>
            <a:endParaRPr lang="en-US" dirty="0"/>
          </a:p>
        </p:txBody>
      </p:sp>
      <p:sp>
        <p:nvSpPr>
          <p:cNvPr id="3" name="Content Placeholder 2"/>
          <p:cNvSpPr>
            <a:spLocks noGrp="1"/>
          </p:cNvSpPr>
          <p:nvPr>
            <p:ph idx="1"/>
          </p:nvPr>
        </p:nvSpPr>
        <p:spPr>
          <a:xfrm>
            <a:off x="1043492" y="1524000"/>
            <a:ext cx="6777317" cy="4308629"/>
          </a:xfrm>
        </p:spPr>
        <p:txBody>
          <a:bodyPr/>
          <a:lstStyle/>
          <a:p>
            <a:r>
              <a:rPr lang="en-US" dirty="0" smtClean="0"/>
              <a:t>We measure angles with arc degrees</a:t>
            </a:r>
          </a:p>
          <a:p>
            <a:r>
              <a:rPr lang="en-US" dirty="0" smtClean="0"/>
              <a:t>There are 360 degrees in a circle or sphere.</a:t>
            </a:r>
          </a:p>
          <a:p>
            <a:r>
              <a:rPr lang="en-US" dirty="0" smtClean="0"/>
              <a:t>There are 180 degrees in a ½ circle or sphere</a:t>
            </a:r>
          </a:p>
        </p:txBody>
      </p:sp>
      <p:sp>
        <p:nvSpPr>
          <p:cNvPr id="4" name="TextBox 3"/>
          <p:cNvSpPr txBox="1"/>
          <p:nvPr/>
        </p:nvSpPr>
        <p:spPr>
          <a:xfrm>
            <a:off x="5867400" y="4688072"/>
            <a:ext cx="1212191" cy="369332"/>
          </a:xfrm>
          <a:prstGeom prst="rect">
            <a:avLst/>
          </a:prstGeom>
          <a:noFill/>
        </p:spPr>
        <p:txBody>
          <a:bodyPr wrap="none" rtlCol="0">
            <a:spAutoFit/>
          </a:bodyPr>
          <a:lstStyle/>
          <a:p>
            <a:r>
              <a:rPr lang="en-US" b="1" dirty="0" smtClean="0">
                <a:solidFill>
                  <a:srgbClr val="FF0000"/>
                </a:solidFill>
              </a:rPr>
              <a:t>1 degree</a:t>
            </a:r>
            <a:endParaRPr lang="en-US" b="1" dirty="0">
              <a:solidFill>
                <a:srgbClr val="FF0000"/>
              </a:solidFill>
            </a:endParaRPr>
          </a:p>
        </p:txBody>
      </p:sp>
      <p:cxnSp>
        <p:nvCxnSpPr>
          <p:cNvPr id="6" name="Curved Connector 5"/>
          <p:cNvCxnSpPr>
            <a:stCxn id="4" idx="1"/>
            <a:endCxn id="1026" idx="3"/>
          </p:cNvCxnSpPr>
          <p:nvPr/>
        </p:nvCxnSpPr>
        <p:spPr>
          <a:xfrm rot="10800000">
            <a:off x="5105400" y="4647314"/>
            <a:ext cx="762000" cy="225424"/>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79390" y="3411673"/>
            <a:ext cx="3200401" cy="1200329"/>
          </a:xfrm>
          <a:prstGeom prst="rect">
            <a:avLst/>
          </a:prstGeom>
          <a:noFill/>
        </p:spPr>
        <p:txBody>
          <a:bodyPr wrap="square" rtlCol="0">
            <a:spAutoFit/>
          </a:bodyPr>
          <a:lstStyle/>
          <a:p>
            <a:r>
              <a:rPr lang="en-US" dirty="0" smtClean="0"/>
              <a:t>Remember, we see only ½ of the sky at a time so we can see 180º  of the celestial sphere.</a:t>
            </a:r>
            <a:endParaRPr lang="en-US" dirty="0"/>
          </a:p>
        </p:txBody>
      </p:sp>
    </p:spTree>
    <p:extLst>
      <p:ext uri="{BB962C8B-B14F-4D97-AF65-F5344CB8AC3E}">
        <p14:creationId xmlns:p14="http://schemas.microsoft.com/office/powerpoint/2010/main" val="2714459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5" name="TextBox 4"/>
          <p:cNvSpPr txBox="1"/>
          <p:nvPr/>
        </p:nvSpPr>
        <p:spPr>
          <a:xfrm>
            <a:off x="1981200" y="1219200"/>
            <a:ext cx="2590800" cy="523220"/>
          </a:xfrm>
          <a:prstGeom prst="rect">
            <a:avLst/>
          </a:prstGeom>
          <a:noFill/>
        </p:spPr>
        <p:txBody>
          <a:bodyPr wrap="square" rtlCol="0">
            <a:spAutoFit/>
          </a:bodyPr>
          <a:lstStyle/>
          <a:p>
            <a:r>
              <a:rPr lang="en-US" sz="1400" dirty="0" smtClean="0"/>
              <a:t>The string must swing freely from this pivot point</a:t>
            </a:r>
            <a:endParaRPr lang="en-US" sz="1400" dirty="0"/>
          </a:p>
        </p:txBody>
      </p:sp>
      <p:cxnSp>
        <p:nvCxnSpPr>
          <p:cNvPr id="7" name="Straight Arrow Connector 6"/>
          <p:cNvCxnSpPr>
            <a:endCxn id="5" idx="3"/>
          </p:cNvCxnSpPr>
          <p:nvPr/>
        </p:nvCxnSpPr>
        <p:spPr>
          <a:xfrm flipV="1">
            <a:off x="3886200" y="1480810"/>
            <a:ext cx="685800" cy="11939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1919" y="257773"/>
            <a:ext cx="4089971" cy="523220"/>
          </a:xfrm>
          <a:prstGeom prst="rect">
            <a:avLst/>
          </a:prstGeom>
          <a:noFill/>
        </p:spPr>
        <p:txBody>
          <a:bodyPr wrap="square" rtlCol="0">
            <a:spAutoFit/>
          </a:bodyPr>
          <a:lstStyle/>
          <a:p>
            <a:r>
              <a:rPr lang="en-US" sz="1400" b="1" i="1" dirty="0" smtClean="0"/>
              <a:t>DO NOT </a:t>
            </a:r>
            <a:r>
              <a:rPr lang="en-US" sz="1400" dirty="0" smtClean="0"/>
              <a:t>wrap the string around the straw or the top of the cardboard</a:t>
            </a:r>
            <a:endParaRPr lang="en-US" sz="1400" dirty="0"/>
          </a:p>
        </p:txBody>
      </p:sp>
      <p:cxnSp>
        <p:nvCxnSpPr>
          <p:cNvPr id="9" name="Straight Arrow Connector 8"/>
          <p:cNvCxnSpPr/>
          <p:nvPr/>
        </p:nvCxnSpPr>
        <p:spPr>
          <a:xfrm flipH="1">
            <a:off x="4729109" y="780993"/>
            <a:ext cx="985891" cy="378512"/>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24400" y="780993"/>
            <a:ext cx="990600" cy="615364"/>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00600" y="2514600"/>
            <a:ext cx="1828800" cy="954107"/>
          </a:xfrm>
          <a:prstGeom prst="rect">
            <a:avLst/>
          </a:prstGeom>
          <a:noFill/>
        </p:spPr>
        <p:txBody>
          <a:bodyPr wrap="square" rtlCol="0">
            <a:spAutoFit/>
          </a:bodyPr>
          <a:lstStyle/>
          <a:p>
            <a:r>
              <a:rPr lang="en-US" sz="1400" dirty="0" smtClean="0"/>
              <a:t>Number your astrolabe like this: Remember it is </a:t>
            </a:r>
            <a:r>
              <a:rPr lang="en-US" sz="1400" b="1" i="1" dirty="0" smtClean="0"/>
              <a:t>not </a:t>
            </a:r>
            <a:r>
              <a:rPr lang="en-US" sz="1400" dirty="0" smtClean="0"/>
              <a:t>a protractor </a:t>
            </a:r>
            <a:endParaRPr lang="en-US" sz="1400" dirty="0"/>
          </a:p>
        </p:txBody>
      </p:sp>
      <p:sp>
        <p:nvSpPr>
          <p:cNvPr id="15" name="TextBox 14"/>
          <p:cNvSpPr txBox="1"/>
          <p:nvPr/>
        </p:nvSpPr>
        <p:spPr>
          <a:xfrm>
            <a:off x="1295401" y="4495800"/>
            <a:ext cx="1371600" cy="1815882"/>
          </a:xfrm>
          <a:prstGeom prst="rect">
            <a:avLst/>
          </a:prstGeom>
          <a:noFill/>
        </p:spPr>
        <p:txBody>
          <a:bodyPr wrap="square" rtlCol="0">
            <a:spAutoFit/>
          </a:bodyPr>
          <a:lstStyle/>
          <a:p>
            <a:r>
              <a:rPr lang="en-US" sz="1400" dirty="0" smtClean="0"/>
              <a:t>Your beads must not hang down any lower than 1 or 2 centimeters below the astrolabe</a:t>
            </a:r>
            <a:endParaRPr lang="en-US" sz="1400" dirty="0"/>
          </a:p>
        </p:txBody>
      </p:sp>
      <p:sp>
        <p:nvSpPr>
          <p:cNvPr id="17" name="Left Brace 16"/>
          <p:cNvSpPr/>
          <p:nvPr/>
        </p:nvSpPr>
        <p:spPr>
          <a:xfrm rot="1105444">
            <a:off x="3165127" y="4761091"/>
            <a:ext cx="337716" cy="650649"/>
          </a:xfrm>
          <a:prstGeom prst="lef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flipV="1">
            <a:off x="2401431" y="5026720"/>
            <a:ext cx="685800" cy="11939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23471" y="1396357"/>
            <a:ext cx="1752600" cy="738664"/>
          </a:xfrm>
          <a:prstGeom prst="rect">
            <a:avLst/>
          </a:prstGeom>
          <a:noFill/>
        </p:spPr>
        <p:txBody>
          <a:bodyPr wrap="square" rtlCol="0">
            <a:spAutoFit/>
          </a:bodyPr>
          <a:lstStyle/>
          <a:p>
            <a:r>
              <a:rPr lang="en-US" sz="1400" dirty="0" smtClean="0"/>
              <a:t>Use a push pin to make a hole at the pivot point</a:t>
            </a:r>
            <a:endParaRPr lang="en-US" sz="1400" dirty="0"/>
          </a:p>
        </p:txBody>
      </p:sp>
      <p:cxnSp>
        <p:nvCxnSpPr>
          <p:cNvPr id="20" name="Straight Arrow Connector 19"/>
          <p:cNvCxnSpPr/>
          <p:nvPr/>
        </p:nvCxnSpPr>
        <p:spPr>
          <a:xfrm flipH="1" flipV="1">
            <a:off x="4729110" y="1540506"/>
            <a:ext cx="833490" cy="364494"/>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770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590800" y="990600"/>
            <a:ext cx="6027612" cy="369332"/>
          </a:xfrm>
          <a:prstGeom prst="rect">
            <a:avLst/>
          </a:prstGeom>
          <a:noFill/>
        </p:spPr>
        <p:txBody>
          <a:bodyPr wrap="none" rtlCol="0">
            <a:spAutoFit/>
          </a:bodyPr>
          <a:lstStyle/>
          <a:p>
            <a:r>
              <a:rPr lang="en-US" dirty="0" smtClean="0"/>
              <a:t>Thread the string through the hole at the pivot point </a:t>
            </a:r>
            <a:endParaRPr lang="en-US" dirty="0"/>
          </a:p>
        </p:txBody>
      </p:sp>
      <p:cxnSp>
        <p:nvCxnSpPr>
          <p:cNvPr id="4" name="Straight Arrow Connector 3"/>
          <p:cNvCxnSpPr/>
          <p:nvPr/>
        </p:nvCxnSpPr>
        <p:spPr>
          <a:xfrm>
            <a:off x="4114800" y="1335648"/>
            <a:ext cx="381000" cy="1688068"/>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04606" y="2782669"/>
            <a:ext cx="3276600" cy="646331"/>
          </a:xfrm>
          <a:prstGeom prst="rect">
            <a:avLst/>
          </a:prstGeom>
          <a:solidFill>
            <a:schemeClr val="bg1">
              <a:lumMod val="95000"/>
            </a:schemeClr>
          </a:solidFill>
        </p:spPr>
        <p:txBody>
          <a:bodyPr wrap="square" rtlCol="0">
            <a:spAutoFit/>
          </a:bodyPr>
          <a:lstStyle/>
          <a:p>
            <a:r>
              <a:rPr lang="en-US" dirty="0" smtClean="0"/>
              <a:t>Tie a large knot in the string and tape it down</a:t>
            </a:r>
            <a:endParaRPr lang="en-US" dirty="0"/>
          </a:p>
        </p:txBody>
      </p:sp>
      <p:cxnSp>
        <p:nvCxnSpPr>
          <p:cNvPr id="8" name="Straight Arrow Connector 7"/>
          <p:cNvCxnSpPr/>
          <p:nvPr/>
        </p:nvCxnSpPr>
        <p:spPr>
          <a:xfrm flipH="1">
            <a:off x="5029200" y="3105834"/>
            <a:ext cx="762000" cy="323166"/>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311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3" name="TextBox 2"/>
          <p:cNvSpPr txBox="1"/>
          <p:nvPr/>
        </p:nvSpPr>
        <p:spPr>
          <a:xfrm>
            <a:off x="2057400" y="4191000"/>
            <a:ext cx="3124200" cy="2308324"/>
          </a:xfrm>
          <a:prstGeom prst="rect">
            <a:avLst/>
          </a:prstGeom>
          <a:noFill/>
        </p:spPr>
        <p:txBody>
          <a:bodyPr wrap="square" rtlCol="0">
            <a:spAutoFit/>
          </a:bodyPr>
          <a:lstStyle/>
          <a:p>
            <a:r>
              <a:rPr lang="en-US" dirty="0" smtClean="0"/>
              <a:t>When attaching your beads, put a small bead at the end, loop the string through and around the small bead, and tie it off.  This prevents the other beads from sliding off a knot.</a:t>
            </a:r>
            <a:endParaRPr lang="en-US" dirty="0"/>
          </a:p>
        </p:txBody>
      </p:sp>
      <p:sp>
        <p:nvSpPr>
          <p:cNvPr id="4" name="TextBox 3"/>
          <p:cNvSpPr txBox="1"/>
          <p:nvPr/>
        </p:nvSpPr>
        <p:spPr>
          <a:xfrm>
            <a:off x="6858000" y="990600"/>
            <a:ext cx="2133601" cy="923330"/>
          </a:xfrm>
          <a:prstGeom prst="rect">
            <a:avLst/>
          </a:prstGeom>
          <a:noFill/>
        </p:spPr>
        <p:txBody>
          <a:bodyPr wrap="square" rtlCol="0">
            <a:spAutoFit/>
          </a:bodyPr>
          <a:lstStyle/>
          <a:p>
            <a:r>
              <a:rPr lang="en-US" dirty="0" smtClean="0"/>
              <a:t>Write your name somewhere on the astrolabe.</a:t>
            </a:r>
            <a:endParaRPr lang="en-US" dirty="0"/>
          </a:p>
        </p:txBody>
      </p:sp>
    </p:spTree>
    <p:extLst>
      <p:ext uri="{BB962C8B-B14F-4D97-AF65-F5344CB8AC3E}">
        <p14:creationId xmlns:p14="http://schemas.microsoft.com/office/powerpoint/2010/main" val="2531874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rolabe lab data table [Read-Only] - Microsoft Word"/>
          <p:cNvPicPr>
            <a:picLocks noChangeAspect="1"/>
          </p:cNvPicPr>
          <p:nvPr/>
        </p:nvPicPr>
        <p:blipFill rotWithShape="1">
          <a:blip r:embed="rId2">
            <a:extLst>
              <a:ext uri="{28A0092B-C50C-407E-A947-70E740481C1C}">
                <a14:useLocalDpi xmlns:a14="http://schemas.microsoft.com/office/drawing/2010/main" val="0"/>
              </a:ext>
            </a:extLst>
          </a:blip>
          <a:srcRect l="2675" t="15412" r="5684" b="5917"/>
          <a:stretch/>
        </p:blipFill>
        <p:spPr>
          <a:xfrm>
            <a:off x="609600" y="990600"/>
            <a:ext cx="8015753" cy="4857308"/>
          </a:xfrm>
          <a:prstGeom prst="rect">
            <a:avLst/>
          </a:prstGeom>
        </p:spPr>
      </p:pic>
    </p:spTree>
    <p:extLst>
      <p:ext uri="{BB962C8B-B14F-4D97-AF65-F5344CB8AC3E}">
        <p14:creationId xmlns:p14="http://schemas.microsoft.com/office/powerpoint/2010/main" val="181190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38400"/>
            <a:ext cx="37338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533400"/>
            <a:ext cx="7024744" cy="722864"/>
          </a:xfrm>
        </p:spPr>
        <p:txBody>
          <a:bodyPr>
            <a:normAutofit/>
          </a:bodyPr>
          <a:lstStyle/>
          <a:p>
            <a:r>
              <a:rPr lang="en-US" dirty="0" smtClean="0"/>
              <a:t>ARC DEGREES</a:t>
            </a:r>
            <a:endParaRPr lang="en-US" dirty="0"/>
          </a:p>
        </p:txBody>
      </p:sp>
      <p:sp>
        <p:nvSpPr>
          <p:cNvPr id="3" name="Content Placeholder 2"/>
          <p:cNvSpPr>
            <a:spLocks noGrp="1"/>
          </p:cNvSpPr>
          <p:nvPr>
            <p:ph idx="1"/>
          </p:nvPr>
        </p:nvSpPr>
        <p:spPr>
          <a:xfrm>
            <a:off x="1043492" y="1295400"/>
            <a:ext cx="6777317" cy="4537229"/>
          </a:xfrm>
          <a:ln>
            <a:noFill/>
          </a:ln>
        </p:spPr>
        <p:txBody>
          <a:bodyPr/>
          <a:lstStyle/>
          <a:p>
            <a:r>
              <a:rPr lang="en-US" dirty="0" smtClean="0"/>
              <a:t>Arc Degrees are divided up into smaller units like meters are divided up into centimeters and millimeters.</a:t>
            </a:r>
          </a:p>
          <a:p>
            <a:r>
              <a:rPr lang="en-US" b="1" dirty="0" smtClean="0">
                <a:solidFill>
                  <a:schemeClr val="accent1">
                    <a:lumMod val="75000"/>
                  </a:schemeClr>
                </a:solidFill>
              </a:rPr>
              <a:t>Arc Degrees º</a:t>
            </a:r>
          </a:p>
          <a:p>
            <a:r>
              <a:rPr lang="en-US" b="1" dirty="0" smtClean="0">
                <a:solidFill>
                  <a:schemeClr val="accent1">
                    <a:lumMod val="75000"/>
                  </a:schemeClr>
                </a:solidFill>
              </a:rPr>
              <a:t>Arc minutes’</a:t>
            </a:r>
          </a:p>
          <a:p>
            <a:r>
              <a:rPr lang="en-US" b="1" dirty="0" smtClean="0">
                <a:solidFill>
                  <a:schemeClr val="accent1">
                    <a:lumMod val="75000"/>
                  </a:schemeClr>
                </a:solidFill>
              </a:rPr>
              <a:t>Arc seconds”</a:t>
            </a:r>
          </a:p>
          <a:p>
            <a:pPr lvl="1"/>
            <a:endParaRPr lang="en-US" b="1" dirty="0">
              <a:solidFill>
                <a:schemeClr val="accent1">
                  <a:lumMod val="75000"/>
                </a:schemeClr>
              </a:solidFill>
            </a:endParaRPr>
          </a:p>
        </p:txBody>
      </p:sp>
      <p:sp>
        <p:nvSpPr>
          <p:cNvPr id="4" name="Rectangle 3"/>
          <p:cNvSpPr/>
          <p:nvPr/>
        </p:nvSpPr>
        <p:spPr>
          <a:xfrm>
            <a:off x="4800600" y="2438400"/>
            <a:ext cx="3733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05800" y="2552700"/>
            <a:ext cx="3048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76800" y="2438400"/>
            <a:ext cx="3124200" cy="200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00600" y="2552700"/>
            <a:ext cx="1676400" cy="3771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69912" y="3733800"/>
            <a:ext cx="1981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3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2" y="2362200"/>
            <a:ext cx="3819054" cy="4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1" y="899302"/>
            <a:ext cx="3581400" cy="3970318"/>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accent1">
                    <a:lumMod val="75000"/>
                  </a:schemeClr>
                </a:solidFill>
              </a:rPr>
              <a:t>There are 60’ (arc minutes) in an arc degree</a:t>
            </a:r>
          </a:p>
          <a:p>
            <a:pPr marL="285750" indent="-285750">
              <a:buFont typeface="Arial" pitchFamily="34" charset="0"/>
              <a:buChar char="•"/>
            </a:pPr>
            <a:r>
              <a:rPr lang="en-US" sz="2800" dirty="0" smtClean="0">
                <a:solidFill>
                  <a:schemeClr val="accent1">
                    <a:lumMod val="75000"/>
                  </a:schemeClr>
                </a:solidFill>
              </a:rPr>
              <a:t>There are 60” (arc seconds) in an arc minute</a:t>
            </a:r>
          </a:p>
          <a:p>
            <a:pPr marL="285750" indent="-285750">
              <a:buFont typeface="Arial" pitchFamily="34" charset="0"/>
              <a:buChar char="•"/>
            </a:pPr>
            <a:r>
              <a:rPr lang="en-US" sz="2800" dirty="0" smtClean="0">
                <a:solidFill>
                  <a:schemeClr val="accent1">
                    <a:lumMod val="75000"/>
                  </a:schemeClr>
                </a:solidFill>
              </a:rPr>
              <a:t>There are 3600” (arc seconds) in an arc degree</a:t>
            </a:r>
            <a:endParaRPr lang="en-US" sz="2800" dirty="0">
              <a:solidFill>
                <a:schemeClr val="accent1">
                  <a:lumMod val="75000"/>
                </a:schemeClr>
              </a:solidFill>
            </a:endParaRPr>
          </a:p>
        </p:txBody>
      </p:sp>
      <p:sp>
        <p:nvSpPr>
          <p:cNvPr id="5" name="TextBox 4"/>
          <p:cNvSpPr txBox="1"/>
          <p:nvPr/>
        </p:nvSpPr>
        <p:spPr>
          <a:xfrm>
            <a:off x="4800599" y="915251"/>
            <a:ext cx="1901483" cy="1384995"/>
          </a:xfrm>
          <a:prstGeom prst="rect">
            <a:avLst/>
          </a:prstGeom>
          <a:noFill/>
        </p:spPr>
        <p:txBody>
          <a:bodyPr wrap="none" rtlCol="0">
            <a:spAutoFit/>
          </a:bodyPr>
          <a:lstStyle/>
          <a:p>
            <a:r>
              <a:rPr lang="en-US" sz="2800" dirty="0" smtClean="0">
                <a:solidFill>
                  <a:schemeClr val="accent1">
                    <a:lumMod val="50000"/>
                  </a:schemeClr>
                </a:solidFill>
              </a:rPr>
              <a:t>1º = 60’</a:t>
            </a:r>
          </a:p>
          <a:p>
            <a:r>
              <a:rPr lang="en-US" sz="2800" dirty="0" smtClean="0">
                <a:solidFill>
                  <a:schemeClr val="accent1">
                    <a:lumMod val="50000"/>
                  </a:schemeClr>
                </a:solidFill>
              </a:rPr>
              <a:t>1’ = 60”</a:t>
            </a:r>
          </a:p>
          <a:p>
            <a:r>
              <a:rPr lang="en-US" sz="2800" dirty="0" smtClean="0">
                <a:solidFill>
                  <a:schemeClr val="accent1">
                    <a:lumMod val="50000"/>
                  </a:schemeClr>
                </a:solidFill>
              </a:rPr>
              <a:t>1º = 3600”</a:t>
            </a:r>
            <a:endParaRPr lang="en-US" sz="2800" dirty="0">
              <a:solidFill>
                <a:schemeClr val="accent1">
                  <a:lumMod val="50000"/>
                </a:schemeClr>
              </a:solidFill>
            </a:endParaRPr>
          </a:p>
        </p:txBody>
      </p:sp>
    </p:spTree>
    <p:extLst>
      <p:ext uri="{BB962C8B-B14F-4D97-AF65-F5344CB8AC3E}">
        <p14:creationId xmlns:p14="http://schemas.microsoft.com/office/powerpoint/2010/main" val="156835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024744" cy="1371600"/>
          </a:xfrm>
        </p:spPr>
        <p:txBody>
          <a:bodyPr>
            <a:normAutofit fontScale="90000"/>
          </a:bodyPr>
          <a:lstStyle/>
          <a:p>
            <a:r>
              <a:rPr lang="en-US" sz="3200" dirty="0" smtClean="0"/>
              <a:t>When we look at the sky, we imagine it to be like a protractor.  The observer stands at the zero point.</a:t>
            </a:r>
            <a:endParaRPr lang="en-US" sz="3200" dirty="0"/>
          </a:p>
        </p:txBody>
      </p:sp>
      <p:grpSp>
        <p:nvGrpSpPr>
          <p:cNvPr id="6" name="Group 5"/>
          <p:cNvGrpSpPr/>
          <p:nvPr/>
        </p:nvGrpSpPr>
        <p:grpSpPr>
          <a:xfrm>
            <a:off x="1388656" y="2438400"/>
            <a:ext cx="6419850" cy="3187700"/>
            <a:chOff x="1388656" y="2438400"/>
            <a:chExt cx="6419850" cy="318770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56" y="2438400"/>
              <a:ext cx="64198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546" y="5181600"/>
              <a:ext cx="332945" cy="44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1012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The horizon is 0º (zero degrees)</a:t>
            </a:r>
            <a:br>
              <a:rPr lang="en-US" sz="3200" dirty="0" smtClean="0"/>
            </a:br>
            <a:r>
              <a:rPr lang="en-US" sz="3200" dirty="0" smtClean="0"/>
              <a:t>The zenith is 90º (ninety degrees)</a:t>
            </a:r>
            <a:r>
              <a:rPr lang="en-US" sz="3200" dirty="0"/>
              <a:t> º</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2362200"/>
            <a:ext cx="64198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52842" y="2125591"/>
            <a:ext cx="638316" cy="461665"/>
          </a:xfrm>
          <a:prstGeom prst="rect">
            <a:avLst/>
          </a:prstGeom>
          <a:noFill/>
        </p:spPr>
        <p:txBody>
          <a:bodyPr wrap="none" rtlCol="0">
            <a:spAutoFit/>
          </a:bodyPr>
          <a:lstStyle/>
          <a:p>
            <a:r>
              <a:rPr lang="en-US" sz="2400" dirty="0" smtClean="0"/>
              <a:t>90º</a:t>
            </a:r>
            <a:endParaRPr lang="en-US" sz="2400" dirty="0"/>
          </a:p>
        </p:txBody>
      </p:sp>
      <p:sp>
        <p:nvSpPr>
          <p:cNvPr id="8" name="TextBox 7"/>
          <p:cNvSpPr txBox="1"/>
          <p:nvPr/>
        </p:nvSpPr>
        <p:spPr>
          <a:xfrm>
            <a:off x="7708605" y="5088235"/>
            <a:ext cx="468398" cy="461665"/>
          </a:xfrm>
          <a:prstGeom prst="rect">
            <a:avLst/>
          </a:prstGeom>
          <a:noFill/>
        </p:spPr>
        <p:txBody>
          <a:bodyPr wrap="none" rtlCol="0">
            <a:spAutoFit/>
          </a:bodyPr>
          <a:lstStyle/>
          <a:p>
            <a:r>
              <a:rPr lang="en-US" sz="2400" dirty="0" smtClean="0"/>
              <a:t>0º</a:t>
            </a:r>
            <a:endParaRPr lang="en-US" sz="2400" dirty="0"/>
          </a:p>
        </p:txBody>
      </p:sp>
      <p:sp>
        <p:nvSpPr>
          <p:cNvPr id="10" name="TextBox 9"/>
          <p:cNvSpPr txBox="1"/>
          <p:nvPr/>
        </p:nvSpPr>
        <p:spPr>
          <a:xfrm>
            <a:off x="1055602" y="5088235"/>
            <a:ext cx="468398" cy="461665"/>
          </a:xfrm>
          <a:prstGeom prst="rect">
            <a:avLst/>
          </a:prstGeom>
          <a:noFill/>
        </p:spPr>
        <p:txBody>
          <a:bodyPr wrap="none" rtlCol="0">
            <a:spAutoFit/>
          </a:bodyPr>
          <a:lstStyle/>
          <a:p>
            <a:r>
              <a:rPr lang="en-US" sz="2400" dirty="0" smtClean="0"/>
              <a:t>0º</a:t>
            </a:r>
            <a:endParaRPr lang="en-US" sz="2400" dirty="0"/>
          </a:p>
        </p:txBody>
      </p:sp>
    </p:spTree>
    <p:extLst>
      <p:ext uri="{BB962C8B-B14F-4D97-AF65-F5344CB8AC3E}">
        <p14:creationId xmlns:p14="http://schemas.microsoft.com/office/powerpoint/2010/main" val="284544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024744" cy="572536"/>
          </a:xfrm>
        </p:spPr>
        <p:txBody>
          <a:bodyPr>
            <a:normAutofit fontScale="90000"/>
          </a:bodyPr>
          <a:lstStyle/>
          <a:p>
            <a:r>
              <a:rPr lang="en-US" dirty="0" smtClean="0"/>
              <a:t>Angular measure can show:</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71800"/>
            <a:ext cx="64198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a:stCxn id="7170" idx="2"/>
          </p:cNvCxnSpPr>
          <p:nvPr/>
        </p:nvCxnSpPr>
        <p:spPr>
          <a:xfrm flipV="1">
            <a:off x="4181475" y="4343400"/>
            <a:ext cx="3209925" cy="18161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14400" y="1392128"/>
            <a:ext cx="7611379" cy="523220"/>
          </a:xfrm>
          <a:prstGeom prst="rect">
            <a:avLst/>
          </a:prstGeom>
          <a:noFill/>
        </p:spPr>
        <p:txBody>
          <a:bodyPr wrap="none" rtlCol="0">
            <a:spAutoFit/>
          </a:bodyPr>
          <a:lstStyle/>
          <a:p>
            <a:pPr marL="285750" indent="-285750">
              <a:buFont typeface="Arial" pitchFamily="34" charset="0"/>
              <a:buChar char="•"/>
            </a:pPr>
            <a:r>
              <a:rPr lang="en-US" sz="2800" dirty="0" smtClean="0">
                <a:solidFill>
                  <a:srgbClr val="FF0000"/>
                </a:solidFill>
              </a:rPr>
              <a:t>How high something is above the horizon</a:t>
            </a:r>
            <a:endParaRPr lang="en-US" sz="2800" dirty="0">
              <a:solidFill>
                <a:srgbClr val="FF0000"/>
              </a:solidFill>
            </a:endParaRPr>
          </a:p>
        </p:txBody>
      </p:sp>
      <p:cxnSp>
        <p:nvCxnSpPr>
          <p:cNvPr id="7" name="Straight Connector 6"/>
          <p:cNvCxnSpPr>
            <a:stCxn id="7170" idx="2"/>
          </p:cNvCxnSpPr>
          <p:nvPr/>
        </p:nvCxnSpPr>
        <p:spPr>
          <a:xfrm flipH="1" flipV="1">
            <a:off x="1733550" y="3657600"/>
            <a:ext cx="2447925" cy="25019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339703" y="4343400"/>
            <a:ext cx="565298" cy="1780953"/>
          </a:xfrm>
          <a:custGeom>
            <a:avLst/>
            <a:gdLst>
              <a:gd name="connsiteX0" fmla="*/ 0 w 850361"/>
              <a:gd name="connsiteY0" fmla="*/ 2067689 h 2067689"/>
              <a:gd name="connsiteX1" fmla="*/ 148856 w 850361"/>
              <a:gd name="connsiteY1" fmla="*/ 1025699 h 2067689"/>
              <a:gd name="connsiteX2" fmla="*/ 765545 w 850361"/>
              <a:gd name="connsiteY2" fmla="*/ 90034 h 2067689"/>
              <a:gd name="connsiteX3" fmla="*/ 829340 w 850361"/>
              <a:gd name="connsiteY3" fmla="*/ 90034 h 2067689"/>
            </a:gdLst>
            <a:ahLst/>
            <a:cxnLst>
              <a:cxn ang="0">
                <a:pos x="connsiteX0" y="connsiteY0"/>
              </a:cxn>
              <a:cxn ang="0">
                <a:pos x="connsiteX1" y="connsiteY1"/>
              </a:cxn>
              <a:cxn ang="0">
                <a:pos x="connsiteX2" y="connsiteY2"/>
              </a:cxn>
              <a:cxn ang="0">
                <a:pos x="connsiteX3" y="connsiteY3"/>
              </a:cxn>
            </a:cxnLst>
            <a:rect l="l" t="t" r="r" b="b"/>
            <a:pathLst>
              <a:path w="850361" h="2067689">
                <a:moveTo>
                  <a:pt x="0" y="2067689"/>
                </a:moveTo>
                <a:cubicBezTo>
                  <a:pt x="10632" y="1711498"/>
                  <a:pt x="21265" y="1355308"/>
                  <a:pt x="148856" y="1025699"/>
                </a:cubicBezTo>
                <a:cubicBezTo>
                  <a:pt x="276447" y="696090"/>
                  <a:pt x="652131" y="245978"/>
                  <a:pt x="765545" y="90034"/>
                </a:cubicBezTo>
                <a:cubicBezTo>
                  <a:pt x="878959" y="-65910"/>
                  <a:pt x="854149" y="12062"/>
                  <a:pt x="829340" y="9003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1905001" y="4114800"/>
            <a:ext cx="228599"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962400"/>
            <a:ext cx="638316" cy="461665"/>
          </a:xfrm>
          <a:prstGeom prst="rect">
            <a:avLst/>
          </a:prstGeom>
          <a:noFill/>
        </p:spPr>
        <p:txBody>
          <a:bodyPr wrap="none" rtlCol="0">
            <a:spAutoFit/>
          </a:bodyPr>
          <a:lstStyle/>
          <a:p>
            <a:r>
              <a:rPr lang="en-US" sz="2400" dirty="0" smtClean="0"/>
              <a:t>52º</a:t>
            </a:r>
            <a:endParaRPr lang="en-US" sz="2400" dirty="0"/>
          </a:p>
        </p:txBody>
      </p:sp>
      <p:sp>
        <p:nvSpPr>
          <p:cNvPr id="16" name="TextBox 15"/>
          <p:cNvSpPr txBox="1"/>
          <p:nvPr/>
        </p:nvSpPr>
        <p:spPr>
          <a:xfrm>
            <a:off x="7505700" y="4926420"/>
            <a:ext cx="723900" cy="461665"/>
          </a:xfrm>
          <a:prstGeom prst="rect">
            <a:avLst/>
          </a:prstGeom>
          <a:noFill/>
        </p:spPr>
        <p:txBody>
          <a:bodyPr wrap="square" rtlCol="0">
            <a:spAutoFit/>
          </a:bodyPr>
          <a:lstStyle/>
          <a:p>
            <a:r>
              <a:rPr lang="en-US" sz="2400" dirty="0" smtClean="0"/>
              <a:t>37º</a:t>
            </a:r>
          </a:p>
        </p:txBody>
      </p:sp>
      <p:sp>
        <p:nvSpPr>
          <p:cNvPr id="17" name="Freeform 16"/>
          <p:cNvSpPr/>
          <p:nvPr/>
        </p:nvSpPr>
        <p:spPr>
          <a:xfrm>
            <a:off x="6804837" y="4890977"/>
            <a:ext cx="218438" cy="1275907"/>
          </a:xfrm>
          <a:custGeom>
            <a:avLst/>
            <a:gdLst>
              <a:gd name="connsiteX0" fmla="*/ 212651 w 218438"/>
              <a:gd name="connsiteY0" fmla="*/ 1275907 h 1275907"/>
              <a:gd name="connsiteX1" fmla="*/ 191386 w 218438"/>
              <a:gd name="connsiteY1" fmla="*/ 467832 h 1275907"/>
              <a:gd name="connsiteX2" fmla="*/ 0 w 218438"/>
              <a:gd name="connsiteY2" fmla="*/ 0 h 1275907"/>
              <a:gd name="connsiteX3" fmla="*/ 0 w 218438"/>
              <a:gd name="connsiteY3" fmla="*/ 0 h 1275907"/>
            </a:gdLst>
            <a:ahLst/>
            <a:cxnLst>
              <a:cxn ang="0">
                <a:pos x="connsiteX0" y="connsiteY0"/>
              </a:cxn>
              <a:cxn ang="0">
                <a:pos x="connsiteX1" y="connsiteY1"/>
              </a:cxn>
              <a:cxn ang="0">
                <a:pos x="connsiteX2" y="connsiteY2"/>
              </a:cxn>
              <a:cxn ang="0">
                <a:pos x="connsiteX3" y="connsiteY3"/>
              </a:cxn>
            </a:cxnLst>
            <a:rect l="l" t="t" r="r" b="b"/>
            <a:pathLst>
              <a:path w="218438" h="1275907">
                <a:moveTo>
                  <a:pt x="212651" y="1275907"/>
                </a:moveTo>
                <a:cubicBezTo>
                  <a:pt x="219739" y="978195"/>
                  <a:pt x="226828" y="680483"/>
                  <a:pt x="191386" y="467832"/>
                </a:cubicBezTo>
                <a:cubicBezTo>
                  <a:pt x="155944" y="255181"/>
                  <a:pt x="0" y="0"/>
                  <a:pt x="0" y="0"/>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7" idx="2"/>
          </p:cNvCxnSpPr>
          <p:nvPr/>
        </p:nvCxnSpPr>
        <p:spPr>
          <a:xfrm flipH="1" flipV="1">
            <a:off x="6640918" y="4728313"/>
            <a:ext cx="163919" cy="162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824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03" y="609600"/>
            <a:ext cx="7024744" cy="724936"/>
          </a:xfrm>
        </p:spPr>
        <p:txBody>
          <a:bodyPr>
            <a:normAutofit fontScale="90000"/>
          </a:bodyPr>
          <a:lstStyle/>
          <a:p>
            <a:r>
              <a:rPr lang="en-US" dirty="0"/>
              <a:t>Angular measure can show:</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971800"/>
            <a:ext cx="64198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1228" y="1447800"/>
            <a:ext cx="7821372" cy="1384995"/>
          </a:xfrm>
          <a:prstGeom prst="rect">
            <a:avLst/>
          </a:prstGeom>
          <a:noFill/>
        </p:spPr>
        <p:txBody>
          <a:bodyPr wrap="none" rtlCol="0">
            <a:spAutoFit/>
          </a:bodyPr>
          <a:lstStyle/>
          <a:p>
            <a:pPr marL="285750" indent="-285750">
              <a:buFont typeface="Arial" pitchFamily="34" charset="0"/>
              <a:buChar char="•"/>
            </a:pPr>
            <a:r>
              <a:rPr lang="en-US" sz="2800" dirty="0" smtClean="0">
                <a:solidFill>
                  <a:srgbClr val="7030A0"/>
                </a:solidFill>
              </a:rPr>
              <a:t>How far apart objects that appear on the </a:t>
            </a:r>
          </a:p>
          <a:p>
            <a:r>
              <a:rPr lang="en-US" sz="2800" dirty="0" smtClean="0">
                <a:solidFill>
                  <a:srgbClr val="7030A0"/>
                </a:solidFill>
              </a:rPr>
              <a:t>	celestial sphere apparently are from </a:t>
            </a:r>
          </a:p>
          <a:p>
            <a:r>
              <a:rPr lang="en-US" sz="2800" dirty="0">
                <a:solidFill>
                  <a:srgbClr val="7030A0"/>
                </a:solidFill>
              </a:rPr>
              <a:t>	</a:t>
            </a:r>
            <a:r>
              <a:rPr lang="en-US" sz="2800" dirty="0" smtClean="0">
                <a:solidFill>
                  <a:srgbClr val="7030A0"/>
                </a:solidFill>
              </a:rPr>
              <a:t>each other.</a:t>
            </a:r>
            <a:endParaRPr lang="en-US" sz="2800" dirty="0">
              <a:solidFill>
                <a:srgbClr val="7030A0"/>
              </a:solidFill>
            </a:endParaRPr>
          </a:p>
        </p:txBody>
      </p:sp>
      <p:sp>
        <p:nvSpPr>
          <p:cNvPr id="5" name="5-Point Star 4"/>
          <p:cNvSpPr/>
          <p:nvPr/>
        </p:nvSpPr>
        <p:spPr>
          <a:xfrm>
            <a:off x="4953000" y="2971800"/>
            <a:ext cx="457200" cy="4572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5-Point Star 5"/>
          <p:cNvSpPr/>
          <p:nvPr/>
        </p:nvSpPr>
        <p:spPr>
          <a:xfrm>
            <a:off x="5943600" y="3448493"/>
            <a:ext cx="457200" cy="4572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8" name="Straight Connector 7"/>
          <p:cNvCxnSpPr>
            <a:stCxn id="3" idx="2"/>
            <a:endCxn id="6" idx="2"/>
          </p:cNvCxnSpPr>
          <p:nvPr/>
        </p:nvCxnSpPr>
        <p:spPr>
          <a:xfrm flipV="1">
            <a:off x="4181475" y="3905692"/>
            <a:ext cx="1849443" cy="2253808"/>
          </a:xfrm>
          <a:prstGeom prst="line">
            <a:avLst/>
          </a:prstGeom>
          <a:ln w="15875">
            <a:solidFill>
              <a:srgbClr val="7030A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 idx="2"/>
          </p:cNvCxnSpPr>
          <p:nvPr/>
        </p:nvCxnSpPr>
        <p:spPr>
          <a:xfrm flipV="1">
            <a:off x="4181475" y="3404191"/>
            <a:ext cx="971772" cy="2755309"/>
          </a:xfrm>
          <a:prstGeom prst="line">
            <a:avLst/>
          </a:prstGeom>
          <a:ln w="15875">
            <a:solidFill>
              <a:srgbClr val="7030A0"/>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029200" y="3827721"/>
            <a:ext cx="837403" cy="439479"/>
          </a:xfrm>
          <a:custGeom>
            <a:avLst/>
            <a:gdLst>
              <a:gd name="connsiteX0" fmla="*/ 0 w 604933"/>
              <a:gd name="connsiteY0" fmla="*/ 0 h 275643"/>
              <a:gd name="connsiteX1" fmla="*/ 340242 w 604933"/>
              <a:gd name="connsiteY1" fmla="*/ 42530 h 275643"/>
              <a:gd name="connsiteX2" fmla="*/ 574158 w 604933"/>
              <a:gd name="connsiteY2" fmla="*/ 255181 h 275643"/>
              <a:gd name="connsiteX3" fmla="*/ 595424 w 604933"/>
              <a:gd name="connsiteY3" fmla="*/ 255181 h 275643"/>
            </a:gdLst>
            <a:ahLst/>
            <a:cxnLst>
              <a:cxn ang="0">
                <a:pos x="connsiteX0" y="connsiteY0"/>
              </a:cxn>
              <a:cxn ang="0">
                <a:pos x="connsiteX1" y="connsiteY1"/>
              </a:cxn>
              <a:cxn ang="0">
                <a:pos x="connsiteX2" y="connsiteY2"/>
              </a:cxn>
              <a:cxn ang="0">
                <a:pos x="connsiteX3" y="connsiteY3"/>
              </a:cxn>
            </a:cxnLst>
            <a:rect l="l" t="t" r="r" b="b"/>
            <a:pathLst>
              <a:path w="604933" h="275643">
                <a:moveTo>
                  <a:pt x="0" y="0"/>
                </a:moveTo>
                <a:cubicBezTo>
                  <a:pt x="122274" y="0"/>
                  <a:pt x="244549" y="0"/>
                  <a:pt x="340242" y="42530"/>
                </a:cubicBezTo>
                <a:cubicBezTo>
                  <a:pt x="435935" y="85060"/>
                  <a:pt x="531628" y="219739"/>
                  <a:pt x="574158" y="255181"/>
                </a:cubicBezTo>
                <a:cubicBezTo>
                  <a:pt x="616688" y="290623"/>
                  <a:pt x="606056" y="272902"/>
                  <a:pt x="595424" y="255181"/>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38800" y="2971800"/>
            <a:ext cx="638316" cy="461665"/>
          </a:xfrm>
          <a:prstGeom prst="rect">
            <a:avLst/>
          </a:prstGeom>
          <a:noFill/>
        </p:spPr>
        <p:txBody>
          <a:bodyPr wrap="none" rtlCol="0">
            <a:spAutoFit/>
          </a:bodyPr>
          <a:lstStyle/>
          <a:p>
            <a:r>
              <a:rPr lang="en-US" sz="2400" dirty="0" smtClean="0"/>
              <a:t>17º</a:t>
            </a:r>
            <a:endParaRPr lang="en-US" sz="2400" dirty="0"/>
          </a:p>
        </p:txBody>
      </p:sp>
    </p:spTree>
    <p:extLst>
      <p:ext uri="{BB962C8B-B14F-4D97-AF65-F5344CB8AC3E}">
        <p14:creationId xmlns:p14="http://schemas.microsoft.com/office/powerpoint/2010/main" val="2509155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2419</TotalTime>
  <Words>737</Words>
  <Application>Microsoft Office PowerPoint</Application>
  <PresentationFormat>On-screen Show (4:3)</PresentationFormat>
  <Paragraphs>92</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Angular Measure</vt:lpstr>
      <vt:lpstr>Angular Measure</vt:lpstr>
      <vt:lpstr>Arc Degrees  Degrees in a circle, sphere, or angle</vt:lpstr>
      <vt:lpstr>ARC DEGREES</vt:lpstr>
      <vt:lpstr>PowerPoint Presentation</vt:lpstr>
      <vt:lpstr>When we look at the sky, we imagine it to be like a protractor.  The observer stands at the zero point.</vt:lpstr>
      <vt:lpstr>The horizon is 0º (zero degrees) The zenith is 90º (ninety degrees) º</vt:lpstr>
      <vt:lpstr>Angular measure can show:</vt:lpstr>
      <vt:lpstr>Angular measure can show:</vt:lpstr>
      <vt:lpstr>Angular measure can show:</vt:lpstr>
      <vt:lpstr>Subtend</vt:lpstr>
      <vt:lpstr>Angular measure of the moon</vt:lpstr>
      <vt:lpstr>PowerPoint Presentation</vt:lpstr>
      <vt:lpstr>Angular measure of the moon</vt:lpstr>
      <vt:lpstr>Orbital Altitudes of Some Earth Satellites</vt:lpstr>
      <vt:lpstr>PowerPoint Presentation</vt:lpstr>
      <vt:lpstr>This is What the Sky Would Look Like if the Moon Was at the Same Distance as the ISS.</vt:lpstr>
      <vt:lpstr>What would happen if the Moon was replaced by other planets in the Solar System?</vt:lpstr>
      <vt:lpstr>What would Saturn look like if it was the same distance from Earth as the moon.</vt:lpstr>
      <vt:lpstr>What Jupiter would look like if it were the moon's distance away from Earth.</vt:lpstr>
      <vt:lpstr>Instruments used to measure angles of celestial objects</vt:lpstr>
      <vt:lpstr>PowerPoint Presentation</vt:lpstr>
      <vt:lpstr>Nautical Almanac</vt:lpstr>
      <vt:lpstr>PowerPoint Presentation</vt:lpstr>
      <vt:lpstr>Instruments used to measure angles of celestial objects</vt:lpstr>
      <vt:lpstr>PowerPoint Presentation</vt:lpstr>
      <vt:lpstr>Instruments used to measure angles</vt:lpstr>
      <vt:lpstr>Inclinometer</vt:lpstr>
      <vt:lpstr>Finish Your 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Angular Measure</dc:title>
  <dc:creator>Mary Ann Seslar</dc:creator>
  <cp:lastModifiedBy>admin</cp:lastModifiedBy>
  <cp:revision>43</cp:revision>
  <dcterms:created xsi:type="dcterms:W3CDTF">2013-09-20T15:03:23Z</dcterms:created>
  <dcterms:modified xsi:type="dcterms:W3CDTF">2015-10-02T21:56:17Z</dcterms:modified>
</cp:coreProperties>
</file>